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91B"/>
    <a:srgbClr val="FF5F00"/>
    <a:srgbClr val="8C1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64F6-43E0-F62C-3511-0A9C71966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D63AD-7C8B-4860-B6B4-AB8EE76A7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099FC-2DBE-AC18-3604-CD54C11D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35008-5554-DCA9-E06D-B52472E6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8619-AA8D-7D93-7D1D-D1EDAEE6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3CBD-33B8-F2E0-0F43-9E95F3F5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9A8D1-E229-5BBD-ECB7-2F9E181A4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3CF6-2A02-97F4-29D7-6692384A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8CF7-2BE2-377F-DEC0-8317BE8C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89701-974A-CB00-367C-A29E917D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F88DF-F50B-573C-6A93-127E48796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8BA4E-6CE0-1E13-617C-3A5981297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50A9-5DD9-D4CF-ACDD-85722E1C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7696-BBDC-041A-5067-6310E340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A082-B48E-9952-C2EF-130AFFA9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3385-7759-7A4A-3047-5EBB566C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0FF3-35E3-8DDF-0074-4CF4DE8D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BAF1D-5587-184E-9F0B-D384B635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72CA-0E29-58CA-C827-50043AD8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265F-CDF1-8AA5-389D-A88B35B6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FF7F-D8EB-5C2F-0089-76833CC1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218AE-D15C-E6CC-226B-31FD404E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F129-6CD1-470B-1754-1FA67D75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7A76F-6BBC-9EF0-C1C9-0F183DF5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1295-AE3A-00FE-05D6-B042B6CF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CACA-428F-ED8C-D3EE-718D4EB3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72081-9C07-E59A-95DF-21278DA51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7F1D9-94C1-D621-DC7E-3BADBC90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B0622-434F-EA99-CC48-93F19476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4C9B0-08F1-E7E5-F8B5-91566728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E0B9C-7484-FDE0-C5CA-C1D07B4C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EBB6-A408-BB71-099A-D58B8504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FB5C0-9EFF-09D8-3972-4EA097D4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B97E3-711A-E8D2-08B0-7EEC0906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CDDFC-22ED-5C8E-BA23-A33F88C55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38A77-1438-54FC-8B7A-DC3BD52BD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F6E75-8A85-5728-9707-B478661C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9A53E-5D2E-0601-6D2A-A5CFF950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DAFF5-6889-66F8-42FF-D722820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7517-9B92-2AA9-65C8-4AC5BA48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BFE87-EC99-1363-EEB0-A209E82B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D49DD-239C-F283-A465-03D695BA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6EE86-E156-98B4-D201-A6727362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BC3B6-3A8E-891B-4DF9-3299A7B7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DB046-AAFF-3AEB-1C55-C165C015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F5ADD-071C-6BF4-F33B-E41B824D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5BB5-E9F9-810D-06AF-9EEAB8F5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1CE8-94A5-8E41-8875-907B2456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07AF-BEFC-17B4-1364-6C780704B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6A9FB-8244-40AF-6FFF-6F56C964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6B68F-8906-64CD-E2C0-85956471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DFDC6-2D8E-737E-FAF3-65401F4C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F15E-AA16-C0B6-4CFD-E6AABE63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1173B-9C09-63D5-AB38-AE00626F7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017BA-4B8C-573E-B6CB-6B61BB33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D5832-DFC2-D383-C20E-D6D41A49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7BDF0-881F-DAD3-06B4-BD104031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B34A-9FDC-6139-3BC7-EEC25273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748D8-2636-A265-D1C1-2877A478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11E9-7D3B-3BDF-1AE9-182AB3D5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23A9-A79D-E813-4386-50677AB7D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85B6A-1EFD-4D31-90B5-525C219DA14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48F55-39C5-0FE3-3D44-1FC327AE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A179-00E0-67A5-929D-6BB8BA138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0925E-2BF2-4588-A968-F47E4AA0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svgsilh.com/pt/image/30719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svgsilh.com/pt/image/30719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DC501D75-D4E1-9193-7E4B-84756774D716}"/>
              </a:ext>
            </a:extLst>
          </p:cNvPr>
          <p:cNvSpPr/>
          <p:nvPr/>
        </p:nvSpPr>
        <p:spPr>
          <a:xfrm>
            <a:off x="1324240" y="1359141"/>
            <a:ext cx="4224634" cy="3975709"/>
          </a:xfrm>
          <a:prstGeom prst="hexagon">
            <a:avLst/>
          </a:prstGeom>
          <a:solidFill>
            <a:srgbClr val="FF5F00">
              <a:alpha val="50196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E10220E-3033-3E48-C587-33677B1640B8}"/>
              </a:ext>
            </a:extLst>
          </p:cNvPr>
          <p:cNvSpPr/>
          <p:nvPr/>
        </p:nvSpPr>
        <p:spPr>
          <a:xfrm>
            <a:off x="532121" y="613696"/>
            <a:ext cx="5808871" cy="5466600"/>
          </a:xfrm>
          <a:prstGeom prst="hexagon">
            <a:avLst/>
          </a:prstGeom>
          <a:solidFill>
            <a:srgbClr val="FF5F00">
              <a:alpha val="25098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8CDC4D1-5FB7-8D4A-B7F6-BC76B8E2191B}"/>
              </a:ext>
            </a:extLst>
          </p:cNvPr>
          <p:cNvSpPr/>
          <p:nvPr/>
        </p:nvSpPr>
        <p:spPr>
          <a:xfrm>
            <a:off x="2116358" y="2104586"/>
            <a:ext cx="2640396" cy="2484818"/>
          </a:xfrm>
          <a:prstGeom prst="hexagon">
            <a:avLst/>
          </a:prstGeom>
          <a:solidFill>
            <a:srgbClr val="FF5F00">
              <a:alpha val="74902"/>
            </a:srgb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3B62B3F-1A30-9448-982A-6B55A50DDD30}"/>
              </a:ext>
            </a:extLst>
          </p:cNvPr>
          <p:cNvSpPr/>
          <p:nvPr/>
        </p:nvSpPr>
        <p:spPr>
          <a:xfrm>
            <a:off x="2880184" y="2810983"/>
            <a:ext cx="1161774" cy="993927"/>
          </a:xfrm>
          <a:prstGeom prst="hexagon">
            <a:avLst/>
          </a:prstGeom>
          <a:solidFill>
            <a:srgbClr val="F799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F09ED-E37B-1573-EBD3-BBDCF1C025A7}"/>
              </a:ext>
            </a:extLst>
          </p:cNvPr>
          <p:cNvSpPr txBox="1"/>
          <p:nvPr/>
        </p:nvSpPr>
        <p:spPr>
          <a:xfrm>
            <a:off x="2979828" y="1519199"/>
            <a:ext cx="108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BD6D4-5301-0642-EC1D-2B20D700C238}"/>
              </a:ext>
            </a:extLst>
          </p:cNvPr>
          <p:cNvSpPr txBox="1"/>
          <p:nvPr/>
        </p:nvSpPr>
        <p:spPr>
          <a:xfrm>
            <a:off x="2919475" y="704930"/>
            <a:ext cx="108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Outputs &amp; Outcomes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FC58FCBA-3D20-504C-B4B5-4DCAE7683B34}"/>
              </a:ext>
            </a:extLst>
          </p:cNvPr>
          <p:cNvSpPr/>
          <p:nvPr/>
        </p:nvSpPr>
        <p:spPr>
          <a:xfrm>
            <a:off x="400101" y="489455"/>
            <a:ext cx="6072911" cy="5715081"/>
          </a:xfrm>
          <a:prstGeom prst="hexagon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14AA7-B795-01A9-E250-E6441990E477}"/>
              </a:ext>
            </a:extLst>
          </p:cNvPr>
          <p:cNvSpPr txBox="1"/>
          <p:nvPr/>
        </p:nvSpPr>
        <p:spPr>
          <a:xfrm>
            <a:off x="2949652" y="2283437"/>
            <a:ext cx="108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Inputs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22DEDA1-9C7E-2ABB-294A-23D2F76B4258}"/>
              </a:ext>
            </a:extLst>
          </p:cNvPr>
          <p:cNvSpPr/>
          <p:nvPr/>
        </p:nvSpPr>
        <p:spPr>
          <a:xfrm>
            <a:off x="1192220" y="1234900"/>
            <a:ext cx="4488673" cy="4224191"/>
          </a:xfrm>
          <a:prstGeom prst="hexagon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366C803-E247-7415-E8BD-D3C0D1FE179C}"/>
              </a:ext>
            </a:extLst>
          </p:cNvPr>
          <p:cNvSpPr/>
          <p:nvPr/>
        </p:nvSpPr>
        <p:spPr>
          <a:xfrm>
            <a:off x="1984339" y="1980345"/>
            <a:ext cx="2904436" cy="2733300"/>
          </a:xfrm>
          <a:prstGeom prst="hexagon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08BE1-C808-F066-DFBE-50EF251B9C55}"/>
              </a:ext>
            </a:extLst>
          </p:cNvPr>
          <p:cNvSpPr txBox="1"/>
          <p:nvPr/>
        </p:nvSpPr>
        <p:spPr>
          <a:xfrm>
            <a:off x="2501922" y="453178"/>
            <a:ext cx="18577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Arial Narrow" panose="020B0606020202030204" pitchFamily="34" charset="0"/>
              </a:rPr>
              <a:t>Continuous feedback &amp; refinement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A0508-A2F3-5989-2B71-04263B1646CD}"/>
              </a:ext>
            </a:extLst>
          </p:cNvPr>
          <p:cNvSpPr txBox="1"/>
          <p:nvPr/>
        </p:nvSpPr>
        <p:spPr>
          <a:xfrm>
            <a:off x="2501922" y="1187738"/>
            <a:ext cx="18577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Arial Narrow" panose="020B0606020202030204" pitchFamily="34" charset="0"/>
              </a:rPr>
              <a:t>Continuous feedback &amp; refinement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2B4E15DF-B973-BF1B-E215-E248A70D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1289" y="2964910"/>
            <a:ext cx="748501" cy="76416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8382AD3-B404-CEE6-C37D-0ABD98077068}"/>
              </a:ext>
            </a:extLst>
          </p:cNvPr>
          <p:cNvSpPr txBox="1"/>
          <p:nvPr/>
        </p:nvSpPr>
        <p:spPr>
          <a:xfrm>
            <a:off x="6340991" y="5835204"/>
            <a:ext cx="545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MCF e-Learning Phase II </a:t>
            </a:r>
          </a:p>
          <a:p>
            <a:r>
              <a:rPr lang="en-US" sz="2800" b="1" dirty="0"/>
              <a:t>Theory of Transformation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BA7145-7C83-34BD-AF52-A9142D7DE1BE}"/>
              </a:ext>
            </a:extLst>
          </p:cNvPr>
          <p:cNvSpPr txBox="1"/>
          <p:nvPr/>
        </p:nvSpPr>
        <p:spPr>
          <a:xfrm>
            <a:off x="2653393" y="3894364"/>
            <a:ext cx="170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6020202030204" pitchFamily="34" charset="0"/>
              </a:rPr>
              <a:t>MCF funding, Scholarships, Transformation Roadmaps, Digital Transformation Experts, External funding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BB427B-66FB-319D-C274-A5976C7CE116}"/>
              </a:ext>
            </a:extLst>
          </p:cNvPr>
          <p:cNvSpPr txBox="1"/>
          <p:nvPr/>
        </p:nvSpPr>
        <p:spPr>
          <a:xfrm>
            <a:off x="2245180" y="4692579"/>
            <a:ext cx="2511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6020202030204" pitchFamily="34" charset="0"/>
              </a:rPr>
              <a:t>Transformation Workshops, Training programs (i.e. QM), Technical Consulting, Prototyping of New Digital Transformation Models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6A3103-11FE-1E6A-FD6C-68F80449229D}"/>
              </a:ext>
            </a:extLst>
          </p:cNvPr>
          <p:cNvSpPr txBox="1"/>
          <p:nvPr/>
        </p:nvSpPr>
        <p:spPr>
          <a:xfrm>
            <a:off x="1918607" y="5448702"/>
            <a:ext cx="310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Implementation Plans (5 years), Network Collaboration, Convenings, Integration of digital strategies, Digital policy 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8361D18-6476-A51B-1A7B-151AAA297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361" y="1079149"/>
            <a:ext cx="4751478" cy="451541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61451F-118C-EA54-2CF5-B5A3D2AC032C}"/>
              </a:ext>
            </a:extLst>
          </p:cNvPr>
          <p:cNvSpPr txBox="1"/>
          <p:nvPr/>
        </p:nvSpPr>
        <p:spPr>
          <a:xfrm>
            <a:off x="2532216" y="145150"/>
            <a:ext cx="1857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Strategy &amp; Vision Alignment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6C4130-13DE-471E-D719-55A5446A7A90}"/>
              </a:ext>
            </a:extLst>
          </p:cNvPr>
          <p:cNvSpPr txBox="1"/>
          <p:nvPr/>
        </p:nvSpPr>
        <p:spPr>
          <a:xfrm rot="3818958">
            <a:off x="4593786" y="1625425"/>
            <a:ext cx="267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Stakeholder Engagement &amp; Ownership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05CF38-FB9D-7C5C-B9DE-B86B63088ECC}"/>
              </a:ext>
            </a:extLst>
          </p:cNvPr>
          <p:cNvSpPr txBox="1"/>
          <p:nvPr/>
        </p:nvSpPr>
        <p:spPr>
          <a:xfrm rot="17707586">
            <a:off x="4577950" y="4658690"/>
            <a:ext cx="292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Implementation &amp; Capacity Development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5DD856-BFFD-0F0B-CA74-B7F080CEB1F6}"/>
              </a:ext>
            </a:extLst>
          </p:cNvPr>
          <p:cNvSpPr txBox="1"/>
          <p:nvPr/>
        </p:nvSpPr>
        <p:spPr>
          <a:xfrm>
            <a:off x="1847822" y="6284809"/>
            <a:ext cx="292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Innovation &amp; Adaption to Emerging Trends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C604B2-C8F4-98D5-DE11-6FBDCC050F5D}"/>
              </a:ext>
            </a:extLst>
          </p:cNvPr>
          <p:cNvSpPr txBox="1"/>
          <p:nvPr/>
        </p:nvSpPr>
        <p:spPr>
          <a:xfrm rot="3892414" flipH="1">
            <a:off x="-601069" y="4594035"/>
            <a:ext cx="292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Data Driven Decision-Making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7863122-6460-12A4-F8E3-B7C6F231DE4D}"/>
              </a:ext>
            </a:extLst>
          </p:cNvPr>
          <p:cNvSpPr txBox="1"/>
          <p:nvPr/>
        </p:nvSpPr>
        <p:spPr>
          <a:xfrm rot="17840270" flipH="1">
            <a:off x="-318253" y="1508378"/>
            <a:ext cx="267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Institutionalization</a:t>
            </a:r>
          </a:p>
        </p:txBody>
      </p:sp>
    </p:spTree>
    <p:extLst>
      <p:ext uri="{BB962C8B-B14F-4D97-AF65-F5344CB8AC3E}">
        <p14:creationId xmlns:p14="http://schemas.microsoft.com/office/powerpoint/2010/main" val="388757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0E80F-5C96-F5CA-EF7D-71174F70E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724BA02B-CB06-F86F-F341-636C4B08DE9C}"/>
              </a:ext>
            </a:extLst>
          </p:cNvPr>
          <p:cNvSpPr/>
          <p:nvPr/>
        </p:nvSpPr>
        <p:spPr>
          <a:xfrm>
            <a:off x="73647" y="322242"/>
            <a:ext cx="6612903" cy="5979210"/>
          </a:xfrm>
          <a:prstGeom prst="hexagon">
            <a:avLst/>
          </a:prstGeom>
          <a:solidFill>
            <a:srgbClr val="F799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0A8C23-D6F2-9155-8E1D-B6E1F6199FE9}"/>
              </a:ext>
            </a:extLst>
          </p:cNvPr>
          <p:cNvSpPr txBox="1"/>
          <p:nvPr/>
        </p:nvSpPr>
        <p:spPr>
          <a:xfrm>
            <a:off x="6340991" y="5835204"/>
            <a:ext cx="545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MCF e-Learning Phase II </a:t>
            </a:r>
          </a:p>
          <a:p>
            <a:r>
              <a:rPr lang="en-US" sz="2800" b="1" dirty="0"/>
              <a:t>Theory of Transformation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780CF1B-71C9-5D09-C63A-71DD7F713E6B}"/>
              </a:ext>
            </a:extLst>
          </p:cNvPr>
          <p:cNvSpPr/>
          <p:nvPr/>
        </p:nvSpPr>
        <p:spPr>
          <a:xfrm>
            <a:off x="532122" y="716752"/>
            <a:ext cx="5808870" cy="5202355"/>
          </a:xfrm>
          <a:prstGeom prst="hex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9E1ED5C-9E8D-F591-9A98-528F8524EB75}"/>
              </a:ext>
            </a:extLst>
          </p:cNvPr>
          <p:cNvSpPr/>
          <p:nvPr/>
        </p:nvSpPr>
        <p:spPr>
          <a:xfrm>
            <a:off x="1324240" y="1359141"/>
            <a:ext cx="4224634" cy="3975709"/>
          </a:xfrm>
          <a:prstGeom prst="hex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144AF2B-260E-0ED0-4739-016537126F55}"/>
              </a:ext>
            </a:extLst>
          </p:cNvPr>
          <p:cNvSpPr/>
          <p:nvPr/>
        </p:nvSpPr>
        <p:spPr>
          <a:xfrm>
            <a:off x="2116358" y="2104586"/>
            <a:ext cx="2640396" cy="2484818"/>
          </a:xfrm>
          <a:prstGeom prst="hexagon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2B2457C-3418-6049-D3F4-10403A2463E8}"/>
              </a:ext>
            </a:extLst>
          </p:cNvPr>
          <p:cNvSpPr/>
          <p:nvPr/>
        </p:nvSpPr>
        <p:spPr>
          <a:xfrm>
            <a:off x="2880184" y="2810983"/>
            <a:ext cx="1161774" cy="993927"/>
          </a:xfrm>
          <a:prstGeom prst="hexagon">
            <a:avLst/>
          </a:prstGeom>
          <a:solidFill>
            <a:srgbClr val="F799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822E0-7114-73FC-ABA3-30D9363953AB}"/>
              </a:ext>
            </a:extLst>
          </p:cNvPr>
          <p:cNvSpPr txBox="1"/>
          <p:nvPr/>
        </p:nvSpPr>
        <p:spPr>
          <a:xfrm>
            <a:off x="2928226" y="1519199"/>
            <a:ext cx="108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CE53A-36DC-735D-D33F-E4FF680432D1}"/>
              </a:ext>
            </a:extLst>
          </p:cNvPr>
          <p:cNvSpPr txBox="1"/>
          <p:nvPr/>
        </p:nvSpPr>
        <p:spPr>
          <a:xfrm>
            <a:off x="2928226" y="860279"/>
            <a:ext cx="108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Outputs &amp;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31638-8038-035D-36A4-022599001584}"/>
              </a:ext>
            </a:extLst>
          </p:cNvPr>
          <p:cNvSpPr txBox="1"/>
          <p:nvPr/>
        </p:nvSpPr>
        <p:spPr>
          <a:xfrm>
            <a:off x="2928226" y="2283437"/>
            <a:ext cx="108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A6052-DE10-7E46-0555-43453D144AEF}"/>
              </a:ext>
            </a:extLst>
          </p:cNvPr>
          <p:cNvSpPr txBox="1"/>
          <p:nvPr/>
        </p:nvSpPr>
        <p:spPr>
          <a:xfrm>
            <a:off x="2540968" y="739010"/>
            <a:ext cx="18577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Arial Narrow" panose="020B0606020202030204" pitchFamily="34" charset="0"/>
              </a:rPr>
              <a:t>Continuous feedback &amp; refinement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11D10A-1F9D-5438-951F-986C4CFE497A}"/>
              </a:ext>
            </a:extLst>
          </p:cNvPr>
          <p:cNvSpPr txBox="1"/>
          <p:nvPr/>
        </p:nvSpPr>
        <p:spPr>
          <a:xfrm>
            <a:off x="2540968" y="1359772"/>
            <a:ext cx="18577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Arial Narrow" panose="020B0606020202030204" pitchFamily="34" charset="0"/>
              </a:rPr>
              <a:t>Continuous feedback &amp; refinement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F1274B-6CD5-D8B1-8745-CE1C7CCA71C0}"/>
              </a:ext>
            </a:extLst>
          </p:cNvPr>
          <p:cNvSpPr txBox="1"/>
          <p:nvPr/>
        </p:nvSpPr>
        <p:spPr>
          <a:xfrm>
            <a:off x="2616703" y="3894364"/>
            <a:ext cx="170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6020202030204" pitchFamily="34" charset="0"/>
              </a:rPr>
              <a:t>MCF funding, Scholarships, Transformation Roadmaps, Digital Transformation Experts, External funding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FCC480-A359-BCB7-A413-5283CB7C6FA3}"/>
              </a:ext>
            </a:extLst>
          </p:cNvPr>
          <p:cNvSpPr txBox="1"/>
          <p:nvPr/>
        </p:nvSpPr>
        <p:spPr>
          <a:xfrm>
            <a:off x="2214034" y="4659923"/>
            <a:ext cx="251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6020202030204" pitchFamily="34" charset="0"/>
              </a:rPr>
              <a:t>Transformation Workshops, Training programs (i.e. QM), Technical Consulting, Prototyping of New Digital Transformation Models,   </a:t>
            </a:r>
          </a:p>
          <a:p>
            <a:pPr algn="ctr"/>
            <a:r>
              <a:rPr lang="en-US" sz="1000" dirty="0">
                <a:latin typeface="Arial Narrow" panose="020B0606020202030204" pitchFamily="34" charset="0"/>
              </a:rPr>
              <a:t>Micro credentials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24BD26-DB75-48CF-06D0-47F6E776AB85}"/>
              </a:ext>
            </a:extLst>
          </p:cNvPr>
          <p:cNvSpPr txBox="1"/>
          <p:nvPr/>
        </p:nvSpPr>
        <p:spPr>
          <a:xfrm>
            <a:off x="1918607" y="5448702"/>
            <a:ext cx="310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Implementation Plans (5 years), Network Collaboration, Convenings, Integration of digital strategies, Digital policy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21E740-7600-AFDD-BF5C-D1B64267FF97}"/>
              </a:ext>
            </a:extLst>
          </p:cNvPr>
          <p:cNvSpPr txBox="1"/>
          <p:nvPr/>
        </p:nvSpPr>
        <p:spPr>
          <a:xfrm>
            <a:off x="2507702" y="7289"/>
            <a:ext cx="1857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Strategy &amp; Vision Alignment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4B5490-182B-EBF1-E82B-0D7F86091FD6}"/>
              </a:ext>
            </a:extLst>
          </p:cNvPr>
          <p:cNvSpPr txBox="1"/>
          <p:nvPr/>
        </p:nvSpPr>
        <p:spPr>
          <a:xfrm rot="3818958">
            <a:off x="4806084" y="1657302"/>
            <a:ext cx="267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Stakeholder Engagement &amp; Ownership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AC9D7B-1EAB-E9A7-ED57-6912248FA6DD}"/>
              </a:ext>
            </a:extLst>
          </p:cNvPr>
          <p:cNvSpPr txBox="1"/>
          <p:nvPr/>
        </p:nvSpPr>
        <p:spPr>
          <a:xfrm rot="17707586">
            <a:off x="4683447" y="4686619"/>
            <a:ext cx="292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Implementation &amp; Capacity Development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783679-FBB5-F9CB-FBDA-8686361E424F}"/>
              </a:ext>
            </a:extLst>
          </p:cNvPr>
          <p:cNvSpPr txBox="1"/>
          <p:nvPr/>
        </p:nvSpPr>
        <p:spPr>
          <a:xfrm>
            <a:off x="1976047" y="6356359"/>
            <a:ext cx="292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Innovation &amp; Adaption to Emerging Trends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A86489-9A08-9CE9-B15F-5D6D754778B1}"/>
              </a:ext>
            </a:extLst>
          </p:cNvPr>
          <p:cNvSpPr txBox="1"/>
          <p:nvPr/>
        </p:nvSpPr>
        <p:spPr>
          <a:xfrm rot="3892414" flipH="1">
            <a:off x="-762496" y="4792801"/>
            <a:ext cx="2921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Data Driven Decision-Making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AA4B99E-12D3-4967-6782-685D2CFD3CF2}"/>
              </a:ext>
            </a:extLst>
          </p:cNvPr>
          <p:cNvSpPr txBox="1"/>
          <p:nvPr/>
        </p:nvSpPr>
        <p:spPr>
          <a:xfrm rot="17840270" flipH="1">
            <a:off x="-547255" y="1382851"/>
            <a:ext cx="2675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Institutionalization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A3529-0D8F-BF82-5000-8807713CCA48}"/>
              </a:ext>
            </a:extLst>
          </p:cNvPr>
          <p:cNvSpPr txBox="1"/>
          <p:nvPr/>
        </p:nvSpPr>
        <p:spPr>
          <a:xfrm>
            <a:off x="2928226" y="394172"/>
            <a:ext cx="1083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Phase 3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E26F6DC3-019A-196B-24DF-698996836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1289" y="2964910"/>
            <a:ext cx="748501" cy="7641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CD829E-14D2-7DEB-C809-D11ABD37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4441825"/>
            <a:ext cx="80867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5F4F30B-8530-6D21-A766-33E3FCDA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23" y="1657698"/>
            <a:ext cx="3977515" cy="38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4D2F0C7-15CC-B912-3DEB-959C6EEB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7" y="612321"/>
            <a:ext cx="4027991" cy="11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8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195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 Nielsen</dc:creator>
  <cp:lastModifiedBy>Ann Nielsen</cp:lastModifiedBy>
  <cp:revision>5</cp:revision>
  <dcterms:created xsi:type="dcterms:W3CDTF">2025-03-06T21:40:42Z</dcterms:created>
  <dcterms:modified xsi:type="dcterms:W3CDTF">2025-03-24T16:36:52Z</dcterms:modified>
</cp:coreProperties>
</file>