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79" r:id="rId5"/>
  </p:sldMasterIdLst>
  <p:notesMasterIdLst>
    <p:notesMasterId r:id="rId16"/>
  </p:notesMasterIdLst>
  <p:handoutMasterIdLst>
    <p:handoutMasterId r:id="rId17"/>
  </p:handoutMasterIdLst>
  <p:sldIdLst>
    <p:sldId id="314" r:id="rId6"/>
    <p:sldId id="2711" r:id="rId7"/>
    <p:sldId id="430" r:id="rId8"/>
    <p:sldId id="2702" r:id="rId9"/>
    <p:sldId id="2712" r:id="rId10"/>
    <p:sldId id="2714" r:id="rId11"/>
    <p:sldId id="2716" r:id="rId12"/>
    <p:sldId id="2715" r:id="rId13"/>
    <p:sldId id="2717" r:id="rId14"/>
    <p:sldId id="151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A48537-5CB4-E0C8-E285-984872A57E40}" name="Joanna Cohen" initials="JC" userId="S::jcohen@buildersvision.com::8eb6cd8f-ce0c-4dc7-9ccc-5436cc8881ee" providerId="AD"/>
  <p188:author id="{68741B6E-DE8F-51A2-F671-D6F8B444638C}" name="Joanna Cohen" initials="JC" userId="plryVLQ6nXJreyjVsTtiaPQeWslE3cXY1D7kgU5ujkc=" providerId="None"/>
  <p188:author id="{4E898AE5-0ECD-067A-7A43-1DE79B7F499F}" name="Shawn Kendrick" initials="SK" userId="S::skendrick@buildersvision.com::f72bd2e5-b188-4353-85bb-82d8fe7724a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nda Goldberger" initials="AG" lastIdx="11" clrIdx="0">
    <p:extLst>
      <p:ext uri="{19B8F6BF-5375-455C-9EA6-DF929625EA0E}">
        <p15:presenceInfo xmlns:p15="http://schemas.microsoft.com/office/powerpoint/2012/main" userId="Amanda Goldberger" providerId="None"/>
      </p:ext>
    </p:extLst>
  </p:cmAuthor>
  <p:cmAuthor id="2" name="Mallory Slinkard" initials="MS" lastIdx="7" clrIdx="1">
    <p:extLst>
      <p:ext uri="{19B8F6BF-5375-455C-9EA6-DF929625EA0E}">
        <p15:presenceInfo xmlns:p15="http://schemas.microsoft.com/office/powerpoint/2012/main" userId="S::mslinkard@wppg.org::f08a8466-5076-4b7f-8413-16a25a51af50" providerId="AD"/>
      </p:ext>
    </p:extLst>
  </p:cmAuthor>
  <p:cmAuthor id="3" name="Joanna Cohen" initials="JC" lastIdx="16" clrIdx="2">
    <p:extLst>
      <p:ext uri="{19B8F6BF-5375-455C-9EA6-DF929625EA0E}">
        <p15:presenceInfo xmlns:p15="http://schemas.microsoft.com/office/powerpoint/2012/main" userId="S::jcohen@buildersvision.com::8eb6cd8f-ce0c-4dc7-9ccc-5436cc8881ee" providerId="AD"/>
      </p:ext>
    </p:extLst>
  </p:cmAuthor>
  <p:cmAuthor id="4" name="Sarah Walczewski" initials="SW" lastIdx="2" clrIdx="3">
    <p:extLst>
      <p:ext uri="{19B8F6BF-5375-455C-9EA6-DF929625EA0E}">
        <p15:presenceInfo xmlns:p15="http://schemas.microsoft.com/office/powerpoint/2012/main" userId="S::swalczewski@buildersvision.com::03eeb9c5-7904-40f4-bbb6-57fc52f5b220" providerId="AD"/>
      </p:ext>
    </p:extLst>
  </p:cmAuthor>
  <p:cmAuthor id="5" name="Haley Burns" initials="HB" lastIdx="7" clrIdx="4">
    <p:extLst>
      <p:ext uri="{19B8F6BF-5375-455C-9EA6-DF929625EA0E}">
        <p15:presenceInfo xmlns:p15="http://schemas.microsoft.com/office/powerpoint/2012/main" userId="S::hburns@wffmail.com::d495b4cf-be9e-4c92-b803-5aebad7bfd8d" providerId="AD"/>
      </p:ext>
    </p:extLst>
  </p:cmAuthor>
  <p:cmAuthor id="6" name="Amy Saltzman" initials="AS" lastIdx="24" clrIdx="5">
    <p:extLst>
      <p:ext uri="{19B8F6BF-5375-455C-9EA6-DF929625EA0E}">
        <p15:presenceInfo xmlns:p15="http://schemas.microsoft.com/office/powerpoint/2012/main" userId="S::asaltzman@wffmail.com::4773d30e-d4f9-4d0c-857d-7d749e9e38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FFFFF"/>
    <a:srgbClr val="4E5464"/>
    <a:srgbClr val="FBFBFB"/>
    <a:srgbClr val="E9EAEB"/>
    <a:srgbClr val="C3C5CA"/>
    <a:srgbClr val="BB4430"/>
    <a:srgbClr val="000000"/>
    <a:srgbClr val="4F55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16" autoAdjust="0"/>
  </p:normalViewPr>
  <p:slideViewPr>
    <p:cSldViewPr snapToGrid="0">
      <p:cViewPr varScale="1">
        <p:scale>
          <a:sx n="94" d="100"/>
          <a:sy n="94" d="100"/>
        </p:scale>
        <p:origin x="1116" y="90"/>
      </p:cViewPr>
      <p:guideLst/>
    </p:cSldViewPr>
  </p:slideViewPr>
  <p:notesTextViewPr>
    <p:cViewPr>
      <p:scale>
        <a:sx n="125" d="100"/>
        <a:sy n="12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BC3FE8-C12A-A348-869F-3F93333263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03734B-491E-D647-95FC-CB1C496519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DFC745-48DE-5F43-8C12-A2FA5C52903C}" type="datetimeFigureOut">
              <a:rPr lang="en-US" smtClean="0"/>
              <a:t>2/16/2023</a:t>
            </a:fld>
            <a:endParaRPr lang="en-US" dirty="0"/>
          </a:p>
        </p:txBody>
      </p:sp>
      <p:sp>
        <p:nvSpPr>
          <p:cNvPr id="4" name="Footer Placeholder 3">
            <a:extLst>
              <a:ext uri="{FF2B5EF4-FFF2-40B4-BE49-F238E27FC236}">
                <a16:creationId xmlns:a16="http://schemas.microsoft.com/office/drawing/2014/main" id="{086A04A8-8737-1946-BC93-0C1014014B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C7A095-19B6-794F-9383-3EAEFFD3FA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137CB1-D2B2-C245-B5FC-8FCC0EB36341}" type="slidenum">
              <a:rPr lang="en-US" smtClean="0"/>
              <a:t>‹#›</a:t>
            </a:fld>
            <a:endParaRPr lang="en-US" dirty="0"/>
          </a:p>
        </p:txBody>
      </p:sp>
    </p:spTree>
    <p:extLst>
      <p:ext uri="{BB962C8B-B14F-4D97-AF65-F5344CB8AC3E}">
        <p14:creationId xmlns:p14="http://schemas.microsoft.com/office/powerpoint/2010/main" val="1662750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vo" panose="02020502070400060406"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vo" panose="02020502070400060406" pitchFamily="18" charset="0"/>
              </a:defRPr>
            </a:lvl1pPr>
          </a:lstStyle>
          <a:p>
            <a:fld id="{B17E050A-9A32-384C-BD18-7960242959A3}" type="datetimeFigureOut">
              <a:rPr lang="en-US" smtClean="0"/>
              <a:pPr/>
              <a:t>2/16/2023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vo" panose="02020502070400060406"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vo" panose="02020502070400060406" pitchFamily="18" charset="0"/>
              </a:defRPr>
            </a:lvl1pPr>
          </a:lstStyle>
          <a:p>
            <a:fld id="{22A08906-7EE1-BD4C-900D-34CED94970BD}" type="slidenum">
              <a:rPr lang="en-US" smtClean="0"/>
              <a:pPr/>
              <a:t>‹#›</a:t>
            </a:fld>
            <a:endParaRPr lang="en-US" dirty="0"/>
          </a:p>
        </p:txBody>
      </p:sp>
    </p:spTree>
    <p:extLst>
      <p:ext uri="{BB962C8B-B14F-4D97-AF65-F5344CB8AC3E}">
        <p14:creationId xmlns:p14="http://schemas.microsoft.com/office/powerpoint/2010/main" val="53151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vo" panose="02020502070400060406" pitchFamily="18"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A08906-7EE1-BD4C-900D-34CED94970BD}" type="slidenum">
              <a:rPr lang="en-US" smtClean="0"/>
              <a:pPr/>
              <a:t>2</a:t>
            </a:fld>
            <a:endParaRPr lang="en-US" dirty="0"/>
          </a:p>
        </p:txBody>
      </p:sp>
    </p:spTree>
    <p:extLst>
      <p:ext uri="{BB962C8B-B14F-4D97-AF65-F5344CB8AC3E}">
        <p14:creationId xmlns:p14="http://schemas.microsoft.com/office/powerpoint/2010/main" val="232084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A08906-7EE1-BD4C-900D-34CED94970BD}" type="slidenum">
              <a:rPr lang="en-US" smtClean="0"/>
              <a:pPr/>
              <a:t>4</a:t>
            </a:fld>
            <a:endParaRPr lang="en-US" dirty="0"/>
          </a:p>
        </p:txBody>
      </p:sp>
    </p:spTree>
    <p:extLst>
      <p:ext uri="{BB962C8B-B14F-4D97-AF65-F5344CB8AC3E}">
        <p14:creationId xmlns:p14="http://schemas.microsoft.com/office/powerpoint/2010/main" val="270472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 outcomes and outputs</a:t>
            </a:r>
          </a:p>
        </p:txBody>
      </p:sp>
      <p:sp>
        <p:nvSpPr>
          <p:cNvPr id="4" name="Slide Number Placeholder 3"/>
          <p:cNvSpPr>
            <a:spLocks noGrp="1"/>
          </p:cNvSpPr>
          <p:nvPr>
            <p:ph type="sldNum" sz="quarter" idx="5"/>
          </p:nvPr>
        </p:nvSpPr>
        <p:spPr/>
        <p:txBody>
          <a:bodyPr/>
          <a:lstStyle/>
          <a:p>
            <a:fld id="{22A08906-7EE1-BD4C-900D-34CED94970BD}" type="slidenum">
              <a:rPr lang="en-US" smtClean="0"/>
              <a:pPr/>
              <a:t>7</a:t>
            </a:fld>
            <a:endParaRPr lang="en-US" dirty="0"/>
          </a:p>
        </p:txBody>
      </p:sp>
    </p:spTree>
    <p:extLst>
      <p:ext uri="{BB962C8B-B14F-4D97-AF65-F5344CB8AC3E}">
        <p14:creationId xmlns:p14="http://schemas.microsoft.com/office/powerpoint/2010/main" val="1841750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out “update this indicator to”</a:t>
            </a:r>
          </a:p>
        </p:txBody>
      </p:sp>
      <p:sp>
        <p:nvSpPr>
          <p:cNvPr id="4" name="Slide Number Placeholder 3"/>
          <p:cNvSpPr>
            <a:spLocks noGrp="1"/>
          </p:cNvSpPr>
          <p:nvPr>
            <p:ph type="sldNum" sz="quarter" idx="5"/>
          </p:nvPr>
        </p:nvSpPr>
        <p:spPr/>
        <p:txBody>
          <a:bodyPr/>
          <a:lstStyle/>
          <a:p>
            <a:fld id="{22A08906-7EE1-BD4C-900D-34CED94970BD}" type="slidenum">
              <a:rPr lang="en-US" smtClean="0"/>
              <a:pPr/>
              <a:t>8</a:t>
            </a:fld>
            <a:endParaRPr lang="en-US" dirty="0"/>
          </a:p>
        </p:txBody>
      </p:sp>
    </p:spTree>
    <p:extLst>
      <p:ext uri="{BB962C8B-B14F-4D97-AF65-F5344CB8AC3E}">
        <p14:creationId xmlns:p14="http://schemas.microsoft.com/office/powerpoint/2010/main" val="2579737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CB3C3C2-DC2E-6E4C-8609-5A7B1DC420BA}"/>
              </a:ext>
            </a:extLst>
          </p:cNvPr>
          <p:cNvPicPr>
            <a:picLocks noChangeAspect="1"/>
          </p:cNvPicPr>
          <p:nvPr userDrawn="1"/>
        </p:nvPicPr>
        <p:blipFill rotWithShape="1">
          <a:blip r:embed="rId2"/>
          <a:srcRect l="2248" r="3310"/>
          <a:stretch/>
        </p:blipFill>
        <p:spPr>
          <a:xfrm>
            <a:off x="1" y="0"/>
            <a:ext cx="12191998" cy="5538214"/>
          </a:xfrm>
          <a:prstGeom prst="rect">
            <a:avLst/>
          </a:prstGeom>
        </p:spPr>
      </p:pic>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2906685"/>
            <a:ext cx="9607561" cy="793921"/>
          </a:xfrm>
        </p:spPr>
        <p:txBody>
          <a:bodyPr anchor="t">
            <a:noAutofit/>
          </a:bodyPr>
          <a:lstStyle>
            <a:lvl1pPr>
              <a:defRPr sz="5400">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3835636"/>
            <a:ext cx="326931" cy="0"/>
          </a:xfrm>
          <a:prstGeom prst="line">
            <a:avLst/>
          </a:prstGeom>
          <a:ln w="476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a:extLst>
              <a:ext uri="{FF2B5EF4-FFF2-40B4-BE49-F238E27FC236}">
                <a16:creationId xmlns:a16="http://schemas.microsoft.com/office/drawing/2014/main" id="{6845AE3A-F0C8-1D44-839E-E9B46EB087DB}"/>
              </a:ext>
            </a:extLst>
          </p:cNvPr>
          <p:cNvSpPr/>
          <p:nvPr userDrawn="1"/>
        </p:nvSpPr>
        <p:spPr>
          <a:xfrm>
            <a:off x="1" y="5529943"/>
            <a:ext cx="12192000" cy="132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text, sign&#10;&#10;Description automatically generated">
            <a:extLst>
              <a:ext uri="{FF2B5EF4-FFF2-40B4-BE49-F238E27FC236}">
                <a16:creationId xmlns:a16="http://schemas.microsoft.com/office/drawing/2014/main" id="{8D5A718A-F0B7-C446-BCBE-78DD7A15F1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8705" y="5737860"/>
            <a:ext cx="1457559" cy="901478"/>
          </a:xfrm>
          <a:prstGeom prst="rect">
            <a:avLst/>
          </a:prstGeom>
        </p:spPr>
      </p:pic>
    </p:spTree>
    <p:extLst>
      <p:ext uri="{BB962C8B-B14F-4D97-AF65-F5344CB8AC3E}">
        <p14:creationId xmlns:p14="http://schemas.microsoft.com/office/powerpoint/2010/main" val="141092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16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153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rgbClr val="4F556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588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285477"/>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267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66898C"/>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rgbClr val="BB44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218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1B6F45-CBA5-45E4-BD70-AC1F70A5376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b="-1"/>
          <a:stretch/>
        </p:blipFill>
        <p:spPr>
          <a:xfrm>
            <a:off x="0" y="0"/>
            <a:ext cx="12192000" cy="6173790"/>
          </a:xfrm>
          <a:prstGeom prst="rect">
            <a:avLst/>
          </a:prstGeom>
        </p:spPr>
      </p:pic>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265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C1462F-D45F-4167-817C-86D6B7083A2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1" b="-45"/>
          <a:stretch/>
        </p:blipFill>
        <p:spPr>
          <a:xfrm>
            <a:off x="0" y="0"/>
            <a:ext cx="12192000" cy="6177760"/>
          </a:xfrm>
          <a:prstGeom prst="rect">
            <a:avLst/>
          </a:prstGeom>
        </p:spPr>
      </p:pic>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169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204A1787-4FD3-AB41-AD48-346205C82E19}"/>
              </a:ext>
            </a:extLst>
          </p:cNvPr>
          <p:cNvSpPr>
            <a:spLocks noGrp="1"/>
          </p:cNvSpPr>
          <p:nvPr>
            <p:ph type="title"/>
          </p:nvPr>
        </p:nvSpPr>
        <p:spPr>
          <a:xfrm>
            <a:off x="371327" y="1727095"/>
            <a:ext cx="3048000" cy="793921"/>
          </a:xfrm>
        </p:spPr>
        <p:txBody>
          <a:bodyPr anchor="t">
            <a:noAutofit/>
          </a:bodyPr>
          <a:lstStyle>
            <a:lvl1pPr>
              <a:defRPr sz="2400">
                <a:solidFill>
                  <a:schemeClr val="tx2"/>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C6620B01-3F2B-7146-AB74-69530D3BC61A}"/>
              </a:ext>
            </a:extLst>
          </p:cNvPr>
          <p:cNvCxnSpPr>
            <a:cxnSpLocks/>
          </p:cNvCxnSpPr>
          <p:nvPr userDrawn="1"/>
        </p:nvCxnSpPr>
        <p:spPr>
          <a:xfrm>
            <a:off x="474009" y="1559391"/>
            <a:ext cx="326931"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F1EEA222-99D0-5141-AE49-AC5A9E8E38AD}"/>
              </a:ext>
            </a:extLst>
          </p:cNvPr>
          <p:cNvSpPr>
            <a:spLocks noGrp="1"/>
          </p:cNvSpPr>
          <p:nvPr>
            <p:ph type="body" idx="1"/>
          </p:nvPr>
        </p:nvSpPr>
        <p:spPr>
          <a:xfrm>
            <a:off x="371327" y="2548039"/>
            <a:ext cx="3048000" cy="3557339"/>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Picture Placeholder 2">
            <a:extLst>
              <a:ext uri="{FF2B5EF4-FFF2-40B4-BE49-F238E27FC236}">
                <a16:creationId xmlns:a16="http://schemas.microsoft.com/office/drawing/2014/main" id="{7A3D4753-1408-CD47-861A-9D55AE84CC5C}"/>
              </a:ext>
            </a:extLst>
          </p:cNvPr>
          <p:cNvSpPr>
            <a:spLocks noGrp="1"/>
          </p:cNvSpPr>
          <p:nvPr>
            <p:ph type="pic" idx="10"/>
          </p:nvPr>
        </p:nvSpPr>
        <p:spPr>
          <a:xfrm>
            <a:off x="8135459" y="0"/>
            <a:ext cx="4056540" cy="64293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736980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7" y="1727095"/>
            <a:ext cx="3048000" cy="793921"/>
          </a:xfrm>
        </p:spPr>
        <p:txBody>
          <a:bodyPr anchor="t">
            <a:noAutofit/>
          </a:bodyPr>
          <a:lstStyle>
            <a:lvl1pPr>
              <a:defRPr sz="2400">
                <a:solidFill>
                  <a:schemeClr val="bg1"/>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D8AC69E0-5E00-674E-9605-B0190C92229F}"/>
              </a:ext>
            </a:extLst>
          </p:cNvPr>
          <p:cNvCxnSpPr>
            <a:cxnSpLocks/>
          </p:cNvCxnSpPr>
          <p:nvPr userDrawn="1"/>
        </p:nvCxnSpPr>
        <p:spPr>
          <a:xfrm>
            <a:off x="474009" y="1559391"/>
            <a:ext cx="326931" cy="0"/>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p:nvPr>
        </p:nvSpPr>
        <p:spPr>
          <a:xfrm>
            <a:off x="371327" y="2548039"/>
            <a:ext cx="3048000" cy="3557339"/>
          </a:xfrm>
        </p:spPr>
        <p:txBody>
          <a:bodyPr anchor="t">
            <a:normAutofit/>
          </a:bodyPr>
          <a:lstStyle>
            <a:lvl1pPr marL="0" indent="0">
              <a:lnSpc>
                <a:spcPct val="100000"/>
              </a:lnSpc>
              <a:buNone/>
              <a:defRPr sz="1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1" name="Picture Placeholder 2">
            <a:extLst>
              <a:ext uri="{FF2B5EF4-FFF2-40B4-BE49-F238E27FC236}">
                <a16:creationId xmlns:a16="http://schemas.microsoft.com/office/drawing/2014/main" id="{9A91F2B8-FBC3-CD41-B249-FC0443C49091}"/>
              </a:ext>
            </a:extLst>
          </p:cNvPr>
          <p:cNvSpPr>
            <a:spLocks noGrp="1"/>
          </p:cNvSpPr>
          <p:nvPr>
            <p:ph type="pic" idx="10"/>
          </p:nvPr>
        </p:nvSpPr>
        <p:spPr>
          <a:xfrm>
            <a:off x="8135459" y="1"/>
            <a:ext cx="4056540" cy="61405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870373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72533B-064A-D945-A6E9-77853ADDA149}"/>
              </a:ext>
            </a:extLst>
          </p:cNvPr>
          <p:cNvSpPr/>
          <p:nvPr userDrawn="1"/>
        </p:nvSpPr>
        <p:spPr>
          <a:xfrm flipH="1">
            <a:off x="-2095" y="0"/>
            <a:ext cx="12219818" cy="6429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vo" panose="02020502070400060406" pitchFamily="18" charset="0"/>
            </a:endParaRPr>
          </a:p>
        </p:txBody>
      </p:sp>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7" y="1727095"/>
            <a:ext cx="3048000" cy="793921"/>
          </a:xfrm>
        </p:spPr>
        <p:txBody>
          <a:bodyPr anchor="t">
            <a:noAutofit/>
          </a:bodyPr>
          <a:lstStyle>
            <a:lvl1pPr>
              <a:defRPr sz="2400">
                <a:solidFill>
                  <a:schemeClr val="bg1"/>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D8AC69E0-5E00-674E-9605-B0190C92229F}"/>
              </a:ext>
            </a:extLst>
          </p:cNvPr>
          <p:cNvCxnSpPr>
            <a:cxnSpLocks/>
          </p:cNvCxnSpPr>
          <p:nvPr userDrawn="1"/>
        </p:nvCxnSpPr>
        <p:spPr>
          <a:xfrm>
            <a:off x="474009" y="1559391"/>
            <a:ext cx="326931" cy="0"/>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6248F5A9-F7B0-3E4D-A585-89989B1CF856}"/>
              </a:ext>
            </a:extLst>
          </p:cNvPr>
          <p:cNvSpPr>
            <a:spLocks noGrp="1"/>
          </p:cNvSpPr>
          <p:nvPr>
            <p:ph type="body" idx="1"/>
          </p:nvPr>
        </p:nvSpPr>
        <p:spPr>
          <a:xfrm>
            <a:off x="371327" y="2548039"/>
            <a:ext cx="3048000" cy="3557339"/>
          </a:xfrm>
        </p:spPr>
        <p:txBody>
          <a:bodyPr anchor="t">
            <a:normAutofit/>
          </a:bodyPr>
          <a:lstStyle>
            <a:lvl1pPr marL="0" indent="0">
              <a:lnSpc>
                <a:spcPct val="100000"/>
              </a:lnSpc>
              <a:buNone/>
              <a:defRPr sz="1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2">
            <a:extLst>
              <a:ext uri="{FF2B5EF4-FFF2-40B4-BE49-F238E27FC236}">
                <a16:creationId xmlns:a16="http://schemas.microsoft.com/office/drawing/2014/main" id="{3942DDE4-7838-0C46-8080-37127C6C108D}"/>
              </a:ext>
            </a:extLst>
          </p:cNvPr>
          <p:cNvSpPr>
            <a:spLocks noGrp="1"/>
          </p:cNvSpPr>
          <p:nvPr>
            <p:ph type="pic" idx="10"/>
          </p:nvPr>
        </p:nvSpPr>
        <p:spPr>
          <a:xfrm>
            <a:off x="8135459" y="0"/>
            <a:ext cx="4056540" cy="64293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421655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CCC801-7441-42CD-81FD-6C3806DC1756}"/>
              </a:ext>
            </a:extLst>
          </p:cNvPr>
          <p:cNvPicPr>
            <a:picLocks noChangeAspect="1"/>
          </p:cNvPicPr>
          <p:nvPr userDrawn="1"/>
        </p:nvPicPr>
        <p:blipFill rotWithShape="1">
          <a:blip r:embed="rId2"/>
          <a:srcRect l="12087" r="3310"/>
          <a:stretch/>
        </p:blipFill>
        <p:spPr>
          <a:xfrm>
            <a:off x="0" y="0"/>
            <a:ext cx="12191999" cy="6182288"/>
          </a:xfrm>
          <a:prstGeom prst="rect">
            <a:avLst/>
          </a:prstGeom>
        </p:spPr>
      </p:pic>
      <p:sp>
        <p:nvSpPr>
          <p:cNvPr id="5" name="Rectangle 4">
            <a:extLst>
              <a:ext uri="{FF2B5EF4-FFF2-40B4-BE49-F238E27FC236}">
                <a16:creationId xmlns:a16="http://schemas.microsoft.com/office/drawing/2014/main" id="{67BA55FA-35DE-494B-A3A3-BCE84967846C}"/>
              </a:ext>
            </a:extLst>
          </p:cNvPr>
          <p:cNvSpPr/>
          <p:nvPr userDrawn="1"/>
        </p:nvSpPr>
        <p:spPr>
          <a:xfrm>
            <a:off x="0" y="0"/>
            <a:ext cx="5248126" cy="61822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vo" panose="02020502070400060406" pitchFamily="18" charset="0"/>
            </a:endParaRPr>
          </a:p>
        </p:txBody>
      </p:sp>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7" y="428625"/>
            <a:ext cx="4464834" cy="793921"/>
          </a:xfrm>
        </p:spPr>
        <p:txBody>
          <a:bodyPr anchor="t">
            <a:noAutofit/>
          </a:bodyPr>
          <a:lstStyle>
            <a:lvl1pPr>
              <a:defRPr sz="3600">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1161736"/>
            <a:ext cx="326931"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6" y="1400565"/>
            <a:ext cx="4464833" cy="4380475"/>
          </a:xfrm>
        </p:spPr>
        <p:txBody>
          <a:bodyPr anchor="t">
            <a:normAutofit/>
          </a:bodyPr>
          <a:lstStyle>
            <a:lvl1pPr marL="0" indent="0">
              <a:lnSpc>
                <a:spcPct val="150000"/>
              </a:lnSpc>
              <a:buNone/>
              <a:defRPr sz="1400" b="1" cap="all" spc="3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2260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7" y="1727095"/>
            <a:ext cx="3048000" cy="793921"/>
          </a:xfrm>
        </p:spPr>
        <p:txBody>
          <a:bodyPr anchor="t">
            <a:noAutofit/>
          </a:bodyPr>
          <a:lstStyle>
            <a:lvl1pPr>
              <a:defRPr sz="2400">
                <a:solidFill>
                  <a:schemeClr val="bg1"/>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D8AC69E0-5E00-674E-9605-B0190C92229F}"/>
              </a:ext>
            </a:extLst>
          </p:cNvPr>
          <p:cNvCxnSpPr>
            <a:cxnSpLocks/>
          </p:cNvCxnSpPr>
          <p:nvPr userDrawn="1"/>
        </p:nvCxnSpPr>
        <p:spPr>
          <a:xfrm>
            <a:off x="474009" y="1559391"/>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6248F5A9-F7B0-3E4D-A585-89989B1CF856}"/>
              </a:ext>
            </a:extLst>
          </p:cNvPr>
          <p:cNvSpPr>
            <a:spLocks noGrp="1"/>
          </p:cNvSpPr>
          <p:nvPr>
            <p:ph type="body" idx="1"/>
          </p:nvPr>
        </p:nvSpPr>
        <p:spPr>
          <a:xfrm>
            <a:off x="371327" y="2548039"/>
            <a:ext cx="3048000" cy="3557339"/>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2">
            <a:extLst>
              <a:ext uri="{FF2B5EF4-FFF2-40B4-BE49-F238E27FC236}">
                <a16:creationId xmlns:a16="http://schemas.microsoft.com/office/drawing/2014/main" id="{C94C18D4-7E16-6245-ADA1-AC8A19FBE767}"/>
              </a:ext>
            </a:extLst>
          </p:cNvPr>
          <p:cNvSpPr>
            <a:spLocks noGrp="1"/>
          </p:cNvSpPr>
          <p:nvPr>
            <p:ph type="pic" idx="10"/>
          </p:nvPr>
        </p:nvSpPr>
        <p:spPr>
          <a:xfrm>
            <a:off x="8135459" y="0"/>
            <a:ext cx="4056540" cy="64293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14682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90D767-83FA-5C4A-9322-F9EA8B9F33C4}"/>
              </a:ext>
            </a:extLst>
          </p:cNvPr>
          <p:cNvSpPr>
            <a:spLocks noGrp="1"/>
          </p:cNvSpPr>
          <p:nvPr>
            <p:ph type="title"/>
          </p:nvPr>
        </p:nvSpPr>
        <p:spPr>
          <a:xfrm>
            <a:off x="371326" y="428626"/>
            <a:ext cx="4580501" cy="429504"/>
          </a:xfrm>
        </p:spPr>
        <p:txBody>
          <a:bodyPr anchor="t">
            <a:noAutofit/>
          </a:bodyPr>
          <a:lstStyle>
            <a:lvl1pPr>
              <a:defRPr sz="2400">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D56B07CA-75FD-404F-A9D4-9D45C2426507}"/>
              </a:ext>
            </a:extLst>
          </p:cNvPr>
          <p:cNvSpPr>
            <a:spLocks noGrp="1"/>
          </p:cNvSpPr>
          <p:nvPr>
            <p:ph type="body" idx="1"/>
          </p:nvPr>
        </p:nvSpPr>
        <p:spPr>
          <a:xfrm>
            <a:off x="371327" y="858130"/>
            <a:ext cx="3048000" cy="3557339"/>
          </a:xfrm>
        </p:spPr>
        <p:txBody>
          <a:bodyPr anchor="t">
            <a:normAutofit/>
          </a:bodyPr>
          <a:lstStyle>
            <a:lvl1pPr marL="0" indent="0">
              <a:lnSpc>
                <a:spcPct val="100000"/>
              </a:lnSpc>
              <a:buNone/>
              <a:defRPr sz="11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74926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90D767-83FA-5C4A-9322-F9EA8B9F33C4}"/>
              </a:ext>
            </a:extLst>
          </p:cNvPr>
          <p:cNvSpPr>
            <a:spLocks noGrp="1"/>
          </p:cNvSpPr>
          <p:nvPr>
            <p:ph type="title"/>
          </p:nvPr>
        </p:nvSpPr>
        <p:spPr>
          <a:xfrm>
            <a:off x="371326" y="428626"/>
            <a:ext cx="4580501" cy="429504"/>
          </a:xfrm>
        </p:spPr>
        <p:txBody>
          <a:bodyPr anchor="t">
            <a:noAutofit/>
          </a:bodyPr>
          <a:lstStyle>
            <a:lvl1pPr>
              <a:defRPr sz="2400">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D56B07CA-75FD-404F-A9D4-9D45C2426507}"/>
              </a:ext>
            </a:extLst>
          </p:cNvPr>
          <p:cNvSpPr>
            <a:spLocks noGrp="1"/>
          </p:cNvSpPr>
          <p:nvPr>
            <p:ph type="body" idx="1"/>
          </p:nvPr>
        </p:nvSpPr>
        <p:spPr>
          <a:xfrm>
            <a:off x="371327" y="858130"/>
            <a:ext cx="3048000" cy="3557339"/>
          </a:xfrm>
        </p:spPr>
        <p:txBody>
          <a:bodyPr anchor="t">
            <a:normAutofit/>
          </a:bodyPr>
          <a:lstStyle>
            <a:lvl1pPr marL="0" indent="0">
              <a:lnSpc>
                <a:spcPct val="100000"/>
              </a:lnSpc>
              <a:buNone/>
              <a:defRPr sz="1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2">
            <a:extLst>
              <a:ext uri="{FF2B5EF4-FFF2-40B4-BE49-F238E27FC236}">
                <a16:creationId xmlns:a16="http://schemas.microsoft.com/office/drawing/2014/main" id="{514EC0A2-E3AD-C342-85C5-07DEE9C95727}"/>
              </a:ext>
            </a:extLst>
          </p:cNvPr>
          <p:cNvSpPr>
            <a:spLocks noGrp="1"/>
          </p:cNvSpPr>
          <p:nvPr>
            <p:ph type="pic" idx="10"/>
          </p:nvPr>
        </p:nvSpPr>
        <p:spPr>
          <a:xfrm>
            <a:off x="4053194" y="0"/>
            <a:ext cx="8138806" cy="64293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174886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90D767-83FA-5C4A-9322-F9EA8B9F33C4}"/>
              </a:ext>
            </a:extLst>
          </p:cNvPr>
          <p:cNvSpPr>
            <a:spLocks noGrp="1"/>
          </p:cNvSpPr>
          <p:nvPr>
            <p:ph type="title"/>
          </p:nvPr>
        </p:nvSpPr>
        <p:spPr>
          <a:xfrm>
            <a:off x="371326" y="428626"/>
            <a:ext cx="4580501" cy="429504"/>
          </a:xfrm>
        </p:spPr>
        <p:txBody>
          <a:bodyPr anchor="t">
            <a:noAutofit/>
          </a:bodyPr>
          <a:lstStyle>
            <a:lvl1pPr>
              <a:defRPr sz="2400">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D56B07CA-75FD-404F-A9D4-9D45C2426507}"/>
              </a:ext>
            </a:extLst>
          </p:cNvPr>
          <p:cNvSpPr>
            <a:spLocks noGrp="1"/>
          </p:cNvSpPr>
          <p:nvPr>
            <p:ph type="body" idx="1"/>
          </p:nvPr>
        </p:nvSpPr>
        <p:spPr>
          <a:xfrm>
            <a:off x="371327" y="858130"/>
            <a:ext cx="3048000" cy="3557339"/>
          </a:xfrm>
        </p:spPr>
        <p:txBody>
          <a:bodyPr anchor="t">
            <a:normAutofit/>
          </a:bodyPr>
          <a:lstStyle>
            <a:lvl1pPr marL="0" indent="0">
              <a:lnSpc>
                <a:spcPct val="100000"/>
              </a:lnSpc>
              <a:buNone/>
              <a:defRPr sz="1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icture Placeholder 2">
            <a:extLst>
              <a:ext uri="{FF2B5EF4-FFF2-40B4-BE49-F238E27FC236}">
                <a16:creationId xmlns:a16="http://schemas.microsoft.com/office/drawing/2014/main" id="{5DC53311-FC55-2F47-A1BB-A4D6DF9DD115}"/>
              </a:ext>
            </a:extLst>
          </p:cNvPr>
          <p:cNvSpPr>
            <a:spLocks noGrp="1"/>
          </p:cNvSpPr>
          <p:nvPr>
            <p:ph type="pic" idx="10"/>
          </p:nvPr>
        </p:nvSpPr>
        <p:spPr>
          <a:xfrm>
            <a:off x="4053194" y="0"/>
            <a:ext cx="8138806" cy="64293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042152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90D767-83FA-5C4A-9322-F9EA8B9F33C4}"/>
              </a:ext>
            </a:extLst>
          </p:cNvPr>
          <p:cNvSpPr>
            <a:spLocks noGrp="1"/>
          </p:cNvSpPr>
          <p:nvPr>
            <p:ph type="title"/>
          </p:nvPr>
        </p:nvSpPr>
        <p:spPr>
          <a:xfrm>
            <a:off x="371326" y="428626"/>
            <a:ext cx="4580501" cy="429504"/>
          </a:xfrm>
        </p:spPr>
        <p:txBody>
          <a:bodyPr anchor="t">
            <a:noAutofit/>
          </a:bodyPr>
          <a:lstStyle>
            <a:lvl1pPr>
              <a:defRPr sz="2400">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D56B07CA-75FD-404F-A9D4-9D45C2426507}"/>
              </a:ext>
            </a:extLst>
          </p:cNvPr>
          <p:cNvSpPr>
            <a:spLocks noGrp="1"/>
          </p:cNvSpPr>
          <p:nvPr>
            <p:ph type="body" idx="1"/>
          </p:nvPr>
        </p:nvSpPr>
        <p:spPr>
          <a:xfrm>
            <a:off x="371327" y="858130"/>
            <a:ext cx="3048000" cy="3557339"/>
          </a:xfrm>
        </p:spPr>
        <p:txBody>
          <a:bodyPr anchor="t">
            <a:normAutofit/>
          </a:bodyPr>
          <a:lstStyle>
            <a:lvl1pPr marL="0" indent="0">
              <a:lnSpc>
                <a:spcPct val="100000"/>
              </a:lnSpc>
              <a:buNone/>
              <a:defRPr sz="1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icture Placeholder 2">
            <a:extLst>
              <a:ext uri="{FF2B5EF4-FFF2-40B4-BE49-F238E27FC236}">
                <a16:creationId xmlns:a16="http://schemas.microsoft.com/office/drawing/2014/main" id="{039CF702-5D8E-494A-A73B-B9BF2F3EE585}"/>
              </a:ext>
            </a:extLst>
          </p:cNvPr>
          <p:cNvSpPr>
            <a:spLocks noGrp="1"/>
          </p:cNvSpPr>
          <p:nvPr>
            <p:ph type="pic" idx="10"/>
          </p:nvPr>
        </p:nvSpPr>
        <p:spPr>
          <a:xfrm>
            <a:off x="4053194" y="0"/>
            <a:ext cx="8138806" cy="64293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134638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accent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90D767-83FA-5C4A-9322-F9EA8B9F33C4}"/>
              </a:ext>
            </a:extLst>
          </p:cNvPr>
          <p:cNvSpPr>
            <a:spLocks noGrp="1"/>
          </p:cNvSpPr>
          <p:nvPr>
            <p:ph type="title"/>
          </p:nvPr>
        </p:nvSpPr>
        <p:spPr>
          <a:xfrm>
            <a:off x="371326" y="428626"/>
            <a:ext cx="4580501" cy="429504"/>
          </a:xfrm>
        </p:spPr>
        <p:txBody>
          <a:bodyPr anchor="t">
            <a:noAutofit/>
          </a:bodyPr>
          <a:lstStyle>
            <a:lvl1pPr>
              <a:defRPr sz="2400">
                <a:solidFill>
                  <a:schemeClr val="tx1"/>
                </a:solidFill>
              </a:defRPr>
            </a:lvl1pPr>
          </a:lstStyle>
          <a:p>
            <a:r>
              <a:rPr lang="en-US"/>
              <a:t>Click to edit Master title style</a:t>
            </a:r>
          </a:p>
        </p:txBody>
      </p:sp>
      <p:sp>
        <p:nvSpPr>
          <p:cNvPr id="8" name="Text Placeholder 2">
            <a:extLst>
              <a:ext uri="{FF2B5EF4-FFF2-40B4-BE49-F238E27FC236}">
                <a16:creationId xmlns:a16="http://schemas.microsoft.com/office/drawing/2014/main" id="{D56B07CA-75FD-404F-A9D4-9D45C2426507}"/>
              </a:ext>
            </a:extLst>
          </p:cNvPr>
          <p:cNvSpPr>
            <a:spLocks noGrp="1"/>
          </p:cNvSpPr>
          <p:nvPr>
            <p:ph type="body" idx="1"/>
          </p:nvPr>
        </p:nvSpPr>
        <p:spPr>
          <a:xfrm>
            <a:off x="371327" y="858130"/>
            <a:ext cx="3048000" cy="3557339"/>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icture Placeholder 2">
            <a:extLst>
              <a:ext uri="{FF2B5EF4-FFF2-40B4-BE49-F238E27FC236}">
                <a16:creationId xmlns:a16="http://schemas.microsoft.com/office/drawing/2014/main" id="{6BB5B6AC-78DD-EE45-AB3F-3C7312627698}"/>
              </a:ext>
            </a:extLst>
          </p:cNvPr>
          <p:cNvSpPr>
            <a:spLocks noGrp="1"/>
          </p:cNvSpPr>
          <p:nvPr>
            <p:ph type="pic" idx="10"/>
          </p:nvPr>
        </p:nvSpPr>
        <p:spPr>
          <a:xfrm>
            <a:off x="4053194" y="0"/>
            <a:ext cx="8138806" cy="64293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211621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851387D-1EEF-3741-9552-2F27F45A79A9}"/>
              </a:ext>
            </a:extLst>
          </p:cNvPr>
          <p:cNvCxnSpPr>
            <a:cxnSpLocks/>
          </p:cNvCxnSpPr>
          <p:nvPr userDrawn="1"/>
        </p:nvCxnSpPr>
        <p:spPr>
          <a:xfrm>
            <a:off x="441925" y="1094170"/>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20AC6B3D-F33A-364E-BECE-EF9B62AFA03F}"/>
              </a:ext>
            </a:extLst>
          </p:cNvPr>
          <p:cNvSpPr>
            <a:spLocks noGrp="1"/>
          </p:cNvSpPr>
          <p:nvPr>
            <p:ph type="body" idx="10"/>
          </p:nvPr>
        </p:nvSpPr>
        <p:spPr>
          <a:xfrm>
            <a:off x="371327" y="1279412"/>
            <a:ext cx="3048000" cy="2005210"/>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6" name="Text Placeholder 2">
            <a:extLst>
              <a:ext uri="{FF2B5EF4-FFF2-40B4-BE49-F238E27FC236}">
                <a16:creationId xmlns:a16="http://schemas.microsoft.com/office/drawing/2014/main" id="{9581AB09-21E8-694F-9DA4-E0ABC32614CC}"/>
              </a:ext>
            </a:extLst>
          </p:cNvPr>
          <p:cNvSpPr>
            <a:spLocks noGrp="1"/>
          </p:cNvSpPr>
          <p:nvPr>
            <p:ph type="body" idx="11"/>
          </p:nvPr>
        </p:nvSpPr>
        <p:spPr>
          <a:xfrm>
            <a:off x="4476926" y="1276738"/>
            <a:ext cx="3048000" cy="2005211"/>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Placeholder 2">
            <a:extLst>
              <a:ext uri="{FF2B5EF4-FFF2-40B4-BE49-F238E27FC236}">
                <a16:creationId xmlns:a16="http://schemas.microsoft.com/office/drawing/2014/main" id="{9DD0C176-D21A-EC4C-B7F0-67CF72D65CDA}"/>
              </a:ext>
            </a:extLst>
          </p:cNvPr>
          <p:cNvSpPr>
            <a:spLocks noGrp="1"/>
          </p:cNvSpPr>
          <p:nvPr>
            <p:ph type="body" idx="12"/>
          </p:nvPr>
        </p:nvSpPr>
        <p:spPr>
          <a:xfrm>
            <a:off x="8582526" y="1276738"/>
            <a:ext cx="3048000" cy="2005211"/>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Title 6">
            <a:extLst>
              <a:ext uri="{FF2B5EF4-FFF2-40B4-BE49-F238E27FC236}">
                <a16:creationId xmlns:a16="http://schemas.microsoft.com/office/drawing/2014/main" id="{A3F5BE9C-6233-5143-B18B-A855757091AA}"/>
              </a:ext>
            </a:extLst>
          </p:cNvPr>
          <p:cNvSpPr>
            <a:spLocks noGrp="1"/>
          </p:cNvSpPr>
          <p:nvPr>
            <p:ph type="title"/>
          </p:nvPr>
        </p:nvSpPr>
        <p:spPr>
          <a:xfrm>
            <a:off x="371326" y="428626"/>
            <a:ext cx="4580501" cy="429504"/>
          </a:xfrm>
        </p:spPr>
        <p:txBody>
          <a:bodyPr anchor="t">
            <a:noAutofit/>
          </a:bodyPr>
          <a:lstStyle>
            <a:lvl1pPr>
              <a:defRPr sz="2400">
                <a:solidFill>
                  <a:schemeClr val="tx2"/>
                </a:solidFill>
              </a:defRPr>
            </a:lvl1pPr>
          </a:lstStyle>
          <a:p>
            <a:r>
              <a:rPr lang="en-US"/>
              <a:t>Click to edit Master title style</a:t>
            </a:r>
          </a:p>
        </p:txBody>
      </p:sp>
      <p:cxnSp>
        <p:nvCxnSpPr>
          <p:cNvPr id="21" name="Straight Connector 20">
            <a:extLst>
              <a:ext uri="{FF2B5EF4-FFF2-40B4-BE49-F238E27FC236}">
                <a16:creationId xmlns:a16="http://schemas.microsoft.com/office/drawing/2014/main" id="{690E96B1-0B7B-3A4C-8B9A-7316A05496C7}"/>
              </a:ext>
            </a:extLst>
          </p:cNvPr>
          <p:cNvCxnSpPr>
            <a:cxnSpLocks/>
          </p:cNvCxnSpPr>
          <p:nvPr userDrawn="1"/>
        </p:nvCxnSpPr>
        <p:spPr>
          <a:xfrm>
            <a:off x="4548704" y="1094170"/>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B53D2D5-4329-B245-9D9A-79AD63A0FD7F}"/>
              </a:ext>
            </a:extLst>
          </p:cNvPr>
          <p:cNvCxnSpPr>
            <a:cxnSpLocks/>
          </p:cNvCxnSpPr>
          <p:nvPr userDrawn="1"/>
        </p:nvCxnSpPr>
        <p:spPr>
          <a:xfrm>
            <a:off x="8671525" y="1094170"/>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EBE2739D-AF47-0446-9167-1D16BED3B4D1}"/>
              </a:ext>
            </a:extLst>
          </p:cNvPr>
          <p:cNvSpPr>
            <a:spLocks noGrp="1"/>
          </p:cNvSpPr>
          <p:nvPr>
            <p:ph type="body" idx="13"/>
          </p:nvPr>
        </p:nvSpPr>
        <p:spPr>
          <a:xfrm>
            <a:off x="371327" y="3669687"/>
            <a:ext cx="3048000" cy="2005210"/>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4" name="Text Placeholder 2">
            <a:extLst>
              <a:ext uri="{FF2B5EF4-FFF2-40B4-BE49-F238E27FC236}">
                <a16:creationId xmlns:a16="http://schemas.microsoft.com/office/drawing/2014/main" id="{62988012-1B68-DE49-AAA1-D9322B786232}"/>
              </a:ext>
            </a:extLst>
          </p:cNvPr>
          <p:cNvSpPr>
            <a:spLocks noGrp="1"/>
          </p:cNvSpPr>
          <p:nvPr>
            <p:ph type="body" idx="14"/>
          </p:nvPr>
        </p:nvSpPr>
        <p:spPr>
          <a:xfrm>
            <a:off x="4476926" y="3667013"/>
            <a:ext cx="3048000" cy="2005211"/>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5" name="Text Placeholder 2">
            <a:extLst>
              <a:ext uri="{FF2B5EF4-FFF2-40B4-BE49-F238E27FC236}">
                <a16:creationId xmlns:a16="http://schemas.microsoft.com/office/drawing/2014/main" id="{E56B4E5D-209A-6E4F-BADA-9B4C7CE9D4F8}"/>
              </a:ext>
            </a:extLst>
          </p:cNvPr>
          <p:cNvSpPr>
            <a:spLocks noGrp="1"/>
          </p:cNvSpPr>
          <p:nvPr>
            <p:ph type="body" idx="15"/>
          </p:nvPr>
        </p:nvSpPr>
        <p:spPr>
          <a:xfrm>
            <a:off x="8582526" y="3667013"/>
            <a:ext cx="3048000" cy="2005211"/>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6" name="Straight Connector 25">
            <a:extLst>
              <a:ext uri="{FF2B5EF4-FFF2-40B4-BE49-F238E27FC236}">
                <a16:creationId xmlns:a16="http://schemas.microsoft.com/office/drawing/2014/main" id="{F3CA3F69-7607-0949-BAE8-B06837D32DAF}"/>
              </a:ext>
            </a:extLst>
          </p:cNvPr>
          <p:cNvCxnSpPr>
            <a:cxnSpLocks/>
          </p:cNvCxnSpPr>
          <p:nvPr userDrawn="1"/>
        </p:nvCxnSpPr>
        <p:spPr>
          <a:xfrm>
            <a:off x="441925" y="3484446"/>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5F16916-5D13-2F4F-8D7F-2AEB07694019}"/>
              </a:ext>
            </a:extLst>
          </p:cNvPr>
          <p:cNvCxnSpPr>
            <a:cxnSpLocks/>
          </p:cNvCxnSpPr>
          <p:nvPr userDrawn="1"/>
        </p:nvCxnSpPr>
        <p:spPr>
          <a:xfrm>
            <a:off x="4548704" y="3484446"/>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976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1D05E3-6E98-2B42-9BEE-89DA1C1BD59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4859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58804-6EA8-B748-8193-0D3C462B04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371729-84C2-DE4A-A01C-5B13BDFD32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2BC891-FECF-BC45-A24E-4482951B5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C8179-D1BB-864E-8FCB-D94B4EE032A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9CBA66E9-C9AD-DC41-AB56-F64B367ADC0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E96A64E-3BC8-DE4A-B402-32E234A43468}"/>
              </a:ext>
            </a:extLst>
          </p:cNvPr>
          <p:cNvSpPr>
            <a:spLocks noGrp="1"/>
          </p:cNvSpPr>
          <p:nvPr>
            <p:ph type="sldNum" sz="quarter" idx="12"/>
          </p:nvPr>
        </p:nvSpPr>
        <p:spPr>
          <a:xfrm>
            <a:off x="8610600" y="6356350"/>
            <a:ext cx="2743200" cy="365125"/>
          </a:xfrm>
          <a:prstGeom prst="rect">
            <a:avLst/>
          </a:prstGeom>
        </p:spPr>
        <p:txBody>
          <a:bodyPr/>
          <a:lstStyle/>
          <a:p>
            <a:fld id="{68C0B02D-A95A-8045-A56D-C16A10C3978B}" type="slidenum">
              <a:rPr lang="en-US" smtClean="0"/>
              <a:t>‹#›</a:t>
            </a:fld>
            <a:endParaRPr lang="en-US" dirty="0"/>
          </a:p>
        </p:txBody>
      </p:sp>
    </p:spTree>
    <p:extLst>
      <p:ext uri="{BB962C8B-B14F-4D97-AF65-F5344CB8AC3E}">
        <p14:creationId xmlns:p14="http://schemas.microsoft.com/office/powerpoint/2010/main" val="1288924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AEC12-E8E8-1649-8374-96D77C5F3E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552F57-5C4B-CB44-ADA9-DE57096EA6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E65E4F36-B190-A448-9EDB-8D4425DCD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32C359-942B-0945-A336-3AD409316CA9}"/>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67A42DB1-6100-0A4F-A618-5D1C1EF7884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833C35E-17BB-8047-9FF4-BD1C8E1BA8EA}"/>
              </a:ext>
            </a:extLst>
          </p:cNvPr>
          <p:cNvSpPr>
            <a:spLocks noGrp="1"/>
          </p:cNvSpPr>
          <p:nvPr>
            <p:ph type="sldNum" sz="quarter" idx="12"/>
          </p:nvPr>
        </p:nvSpPr>
        <p:spPr>
          <a:xfrm>
            <a:off x="8610600" y="6356350"/>
            <a:ext cx="2743200" cy="365125"/>
          </a:xfrm>
          <a:prstGeom prst="rect">
            <a:avLst/>
          </a:prstGeom>
        </p:spPr>
        <p:txBody>
          <a:bodyPr/>
          <a:lstStyle/>
          <a:p>
            <a:fld id="{68C0B02D-A95A-8045-A56D-C16A10C3978B}" type="slidenum">
              <a:rPr lang="en-US" smtClean="0"/>
              <a:t>‹#›</a:t>
            </a:fld>
            <a:endParaRPr lang="en-US" dirty="0"/>
          </a:p>
        </p:txBody>
      </p:sp>
    </p:spTree>
    <p:extLst>
      <p:ext uri="{BB962C8B-B14F-4D97-AF65-F5344CB8AC3E}">
        <p14:creationId xmlns:p14="http://schemas.microsoft.com/office/powerpoint/2010/main" val="405038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1161736"/>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p:nvPr>
        </p:nvSpPr>
        <p:spPr>
          <a:xfrm>
            <a:off x="371327" y="1402915"/>
            <a:ext cx="11355854" cy="4183691"/>
          </a:xfrm>
        </p:spPr>
        <p:txBody>
          <a:bodyPr anchor="t">
            <a:normAutofit/>
          </a:bodyPr>
          <a:lstStyle>
            <a:lvl1pPr marL="173038" indent="-173038">
              <a:lnSpc>
                <a:spcPct val="150000"/>
              </a:lnSpc>
              <a:buClr>
                <a:schemeClr val="tx2"/>
              </a:buClr>
              <a:buFont typeface="Arial" panose="020B0604020202020204" pitchFamily="34" charset="0"/>
              <a:buChar char="•"/>
              <a:tabLst/>
              <a:defRPr sz="1800" b="0" i="0" spc="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5"/>
            <a:ext cx="11355855" cy="590931"/>
          </a:xfrm>
          <a:solidFill>
            <a:srgbClr val="FFFFFF"/>
          </a:solidFill>
        </p:spPr>
        <p:txBody>
          <a:bodyPr anchor="t">
            <a:spAutoFit/>
          </a:bodyPr>
          <a:lstStyle>
            <a:lvl1pPr>
              <a:defRPr sz="3600">
                <a:solidFill>
                  <a:schemeClr val="tx2"/>
                </a:solidFill>
              </a:defRPr>
            </a:lvl1pPr>
          </a:lstStyle>
          <a:p>
            <a:r>
              <a:rPr lang="en-US"/>
              <a:t>Click to edit Master title style</a:t>
            </a:r>
          </a:p>
        </p:txBody>
      </p:sp>
    </p:spTree>
    <p:extLst>
      <p:ext uri="{BB962C8B-B14F-4D97-AF65-F5344CB8AC3E}">
        <p14:creationId xmlns:p14="http://schemas.microsoft.com/office/powerpoint/2010/main" val="3402631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8EFD-21A5-5145-94F2-68A9E73E9D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4CC51B-B2BA-F045-B032-8B1A47BA43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055B96-EFC1-5844-9C4F-8AD142B9CFA9}"/>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F7A74D43-303E-1B48-B7A0-5525506454F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4D6BB14-041D-A548-B795-55AC84B2A7C7}"/>
              </a:ext>
            </a:extLst>
          </p:cNvPr>
          <p:cNvSpPr>
            <a:spLocks noGrp="1"/>
          </p:cNvSpPr>
          <p:nvPr>
            <p:ph type="sldNum" sz="quarter" idx="12"/>
          </p:nvPr>
        </p:nvSpPr>
        <p:spPr>
          <a:xfrm>
            <a:off x="8610600" y="6356350"/>
            <a:ext cx="2743200" cy="365125"/>
          </a:xfrm>
          <a:prstGeom prst="rect">
            <a:avLst/>
          </a:prstGeom>
        </p:spPr>
        <p:txBody>
          <a:bodyPr/>
          <a:lstStyle/>
          <a:p>
            <a:fld id="{68C0B02D-A95A-8045-A56D-C16A10C3978B}" type="slidenum">
              <a:rPr lang="en-US" smtClean="0"/>
              <a:t>‹#›</a:t>
            </a:fld>
            <a:endParaRPr lang="en-US" dirty="0"/>
          </a:p>
        </p:txBody>
      </p:sp>
    </p:spTree>
    <p:extLst>
      <p:ext uri="{BB962C8B-B14F-4D97-AF65-F5344CB8AC3E}">
        <p14:creationId xmlns:p14="http://schemas.microsoft.com/office/powerpoint/2010/main" val="2596248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43"/>
          <p:cNvSpPr txBox="1">
            <a:spLocks noGrp="1"/>
          </p:cNvSpPr>
          <p:nvPr>
            <p:ph type="title"/>
          </p:nvPr>
        </p:nvSpPr>
        <p:spPr>
          <a:xfrm>
            <a:off x="354330" y="1"/>
            <a:ext cx="10515600" cy="107442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7323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90D767-83FA-5C4A-9322-F9EA8B9F33C4}"/>
              </a:ext>
            </a:extLst>
          </p:cNvPr>
          <p:cNvSpPr>
            <a:spLocks noGrp="1"/>
          </p:cNvSpPr>
          <p:nvPr>
            <p:ph type="title"/>
          </p:nvPr>
        </p:nvSpPr>
        <p:spPr>
          <a:xfrm>
            <a:off x="371326" y="428626"/>
            <a:ext cx="4580501" cy="429504"/>
          </a:xfrm>
        </p:spPr>
        <p:txBody>
          <a:bodyPr anchor="t">
            <a:noAutofit/>
          </a:bodyPr>
          <a:lstStyle>
            <a:lvl1pPr>
              <a:defRPr sz="2400">
                <a:solidFill>
                  <a:schemeClr val="tx2"/>
                </a:solidFill>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D56B07CA-75FD-404F-A9D4-9D45C2426507}"/>
              </a:ext>
            </a:extLst>
          </p:cNvPr>
          <p:cNvSpPr>
            <a:spLocks noGrp="1"/>
          </p:cNvSpPr>
          <p:nvPr>
            <p:ph type="body" idx="1"/>
          </p:nvPr>
        </p:nvSpPr>
        <p:spPr>
          <a:xfrm>
            <a:off x="371327" y="858130"/>
            <a:ext cx="3048000" cy="3557339"/>
          </a:xfrm>
        </p:spPr>
        <p:txBody>
          <a:bodyPr anchor="t">
            <a:normAutofit/>
          </a:bodyPr>
          <a:lstStyle>
            <a:lvl1pPr marL="0" indent="0">
              <a:lnSpc>
                <a:spcPct val="100000"/>
              </a:lnSpc>
              <a:buNone/>
              <a:defRPr sz="11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30725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4EB240-9771-40F7-A1F2-3F7BA2006EDA}"/>
              </a:ext>
            </a:extLst>
          </p:cNvPr>
          <p:cNvPicPr>
            <a:picLocks noChangeAspect="1"/>
          </p:cNvPicPr>
          <p:nvPr userDrawn="1"/>
        </p:nvPicPr>
        <p:blipFill>
          <a:blip r:embed="rId2"/>
          <a:srcRect/>
          <a:stretch/>
        </p:blipFill>
        <p:spPr>
          <a:xfrm>
            <a:off x="1251" y="1"/>
            <a:ext cx="12189498" cy="6167886"/>
          </a:xfrm>
          <a:prstGeom prst="rect">
            <a:avLst/>
          </a:prstGeom>
        </p:spPr>
      </p:pic>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2906685"/>
            <a:ext cx="9607561" cy="793921"/>
          </a:xfrm>
        </p:spPr>
        <p:txBody>
          <a:bodyPr anchor="t">
            <a:noAutofit/>
          </a:bodyPr>
          <a:lstStyle>
            <a:lvl1pPr>
              <a:defRPr sz="5400">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3835636"/>
            <a:ext cx="326931" cy="0"/>
          </a:xfrm>
          <a:prstGeom prst="line">
            <a:avLst/>
          </a:prstGeom>
          <a:ln w="47625">
            <a:solidFill>
              <a:srgbClr val="285477"/>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01942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5"/>
            <a:ext cx="6943873" cy="793921"/>
          </a:xfrm>
        </p:spPr>
        <p:txBody>
          <a:bodyPr anchor="t">
            <a:noAutofit/>
          </a:bodyPr>
          <a:lstStyle>
            <a:lvl1pPr>
              <a:defRPr sz="3600">
                <a:solidFill>
                  <a:schemeClr val="tx2"/>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1161736"/>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7" y="1249569"/>
            <a:ext cx="3048000" cy="1690579"/>
          </a:xfrm>
        </p:spPr>
        <p:txBody>
          <a:bodyPr anchor="t">
            <a:normAutofit/>
          </a:bodyPr>
          <a:lstStyle>
            <a:lvl1pPr marL="0" indent="0">
              <a:lnSpc>
                <a:spcPct val="150000"/>
              </a:lnSpc>
              <a:buNone/>
              <a:defRPr sz="1100" b="1" spc="3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799B35C2-DC46-3145-9628-3725B1D8253A}"/>
              </a:ext>
            </a:extLst>
          </p:cNvPr>
          <p:cNvSpPr/>
          <p:nvPr userDrawn="1"/>
        </p:nvSpPr>
        <p:spPr>
          <a:xfrm>
            <a:off x="1" y="5529943"/>
            <a:ext cx="12192000" cy="132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 sign&#10;&#10;Description automatically generated">
            <a:extLst>
              <a:ext uri="{FF2B5EF4-FFF2-40B4-BE49-F238E27FC236}">
                <a16:creationId xmlns:a16="http://schemas.microsoft.com/office/drawing/2014/main" id="{67B7A373-EF83-0F48-85F7-F23A94486D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8705" y="5737860"/>
            <a:ext cx="1457559" cy="901478"/>
          </a:xfrm>
          <a:prstGeom prst="rect">
            <a:avLst/>
          </a:prstGeom>
        </p:spPr>
      </p:pic>
    </p:spTree>
    <p:extLst>
      <p:ext uri="{BB962C8B-B14F-4D97-AF65-F5344CB8AC3E}">
        <p14:creationId xmlns:p14="http://schemas.microsoft.com/office/powerpoint/2010/main" val="389974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5"/>
            <a:ext cx="6943873" cy="793921"/>
          </a:xfrm>
        </p:spPr>
        <p:txBody>
          <a:bodyPr anchor="t">
            <a:noAutofit/>
          </a:bodyPr>
          <a:lstStyle>
            <a:lvl1pPr>
              <a:defRPr sz="3600">
                <a:solidFill>
                  <a:schemeClr val="tx2"/>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1161736"/>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7" y="1249569"/>
            <a:ext cx="3048000" cy="1690579"/>
          </a:xfrm>
        </p:spPr>
        <p:txBody>
          <a:bodyPr anchor="t">
            <a:normAutofit/>
          </a:bodyPr>
          <a:lstStyle>
            <a:lvl1pPr marL="0" indent="0">
              <a:lnSpc>
                <a:spcPct val="150000"/>
              </a:lnSpc>
              <a:buNone/>
              <a:defRPr sz="1100" b="1" spc="3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7648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tx2"/>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065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theme" Target="../theme/theme2.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D14C7B-B8AA-3748-8A78-719D8D265281}"/>
              </a:ext>
            </a:extLst>
          </p:cNvPr>
          <p:cNvSpPr>
            <a:spLocks noGrp="1"/>
          </p:cNvSpPr>
          <p:nvPr>
            <p:ph type="title"/>
          </p:nvPr>
        </p:nvSpPr>
        <p:spPr>
          <a:xfrm>
            <a:off x="354330" y="1"/>
            <a:ext cx="10515600" cy="107442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89BBD0-96E3-7A42-887C-80323F20C4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29FF16B-21C4-1847-B4A7-ED43490078C8}"/>
              </a:ext>
            </a:extLst>
          </p:cNvPr>
          <p:cNvSpPr/>
          <p:nvPr userDrawn="1"/>
        </p:nvSpPr>
        <p:spPr>
          <a:xfrm>
            <a:off x="0" y="6176964"/>
            <a:ext cx="12192000" cy="681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Logo&#10;&#10;Description automatically generated">
            <a:extLst>
              <a:ext uri="{FF2B5EF4-FFF2-40B4-BE49-F238E27FC236}">
                <a16:creationId xmlns:a16="http://schemas.microsoft.com/office/drawing/2014/main" id="{EA41225F-A7EA-944D-963D-DFF07CB1D10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14647" y="6258474"/>
            <a:ext cx="1566097" cy="542593"/>
          </a:xfrm>
          <a:prstGeom prst="rect">
            <a:avLst/>
          </a:prstGeom>
        </p:spPr>
      </p:pic>
      <p:cxnSp>
        <p:nvCxnSpPr>
          <p:cNvPr id="9" name="Straight Connector 8">
            <a:extLst>
              <a:ext uri="{FF2B5EF4-FFF2-40B4-BE49-F238E27FC236}">
                <a16:creationId xmlns:a16="http://schemas.microsoft.com/office/drawing/2014/main" id="{9197E045-EBDF-434F-8527-7E72FBAE9DA2}"/>
              </a:ext>
            </a:extLst>
          </p:cNvPr>
          <p:cNvCxnSpPr>
            <a:cxnSpLocks/>
          </p:cNvCxnSpPr>
          <p:nvPr userDrawn="1"/>
        </p:nvCxnSpPr>
        <p:spPr>
          <a:xfrm>
            <a:off x="11551590" y="6505036"/>
            <a:ext cx="0" cy="9776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1">
            <a:extLst>
              <a:ext uri="{FF2B5EF4-FFF2-40B4-BE49-F238E27FC236}">
                <a16:creationId xmlns:a16="http://schemas.microsoft.com/office/drawing/2014/main" id="{EFFC7CB8-BF0D-C746-9845-D49489C8393B}"/>
              </a:ext>
            </a:extLst>
          </p:cNvPr>
          <p:cNvSpPr txBox="1">
            <a:spLocks/>
          </p:cNvSpPr>
          <p:nvPr userDrawn="1"/>
        </p:nvSpPr>
        <p:spPr>
          <a:xfrm>
            <a:off x="11313646" y="6369227"/>
            <a:ext cx="63187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C0B02D-A95A-8045-A56D-C16A10C3978B}" type="slidenum">
              <a:rPr lang="en-US" smtClean="0">
                <a:solidFill>
                  <a:schemeClr val="tx2"/>
                </a:solidFill>
                <a:latin typeface="Open Sans" panose="020B0606030504020204" pitchFamily="34" charset="0"/>
                <a:ea typeface="Open Sans" panose="020B0606030504020204" pitchFamily="34" charset="0"/>
                <a:cs typeface="Open Sans" panose="020B0606030504020204" pitchFamily="34" charset="0"/>
              </a:rPr>
              <a:pPr/>
              <a:t>‹#›</a:t>
            </a:fld>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6459241"/>
      </p:ext>
    </p:extLst>
  </p:cSld>
  <p:clrMap bg1="lt1" tx1="dk1" bg2="lt2" tx2="dk2" accent1="accent1" accent2="accent2" accent3="accent3" accent4="accent4" accent5="accent5" accent6="accent6" hlink="hlink" folHlink="folHlink"/>
  <p:sldLayoutIdLst>
    <p:sldLayoutId id="2147483701" r:id="rId1"/>
    <p:sldLayoutId id="2147483675" r:id="rId2"/>
    <p:sldLayoutId id="2147483679" r:id="rId3"/>
    <p:sldLayoutId id="2147483734" r:id="rId4"/>
    <p:sldLayoutId id="214748380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Ovo" panose="02020502070400060406"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D14C7B-B8AA-3748-8A78-719D8D265281}"/>
              </a:ext>
            </a:extLst>
          </p:cNvPr>
          <p:cNvSpPr>
            <a:spLocks noGrp="1"/>
          </p:cNvSpPr>
          <p:nvPr>
            <p:ph type="title"/>
          </p:nvPr>
        </p:nvSpPr>
        <p:spPr>
          <a:xfrm>
            <a:off x="354330" y="1"/>
            <a:ext cx="10515600" cy="107442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89BBD0-96E3-7A42-887C-80323F20C4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29FF16B-21C4-1847-B4A7-ED43490078C8}"/>
              </a:ext>
            </a:extLst>
          </p:cNvPr>
          <p:cNvSpPr/>
          <p:nvPr userDrawn="1"/>
        </p:nvSpPr>
        <p:spPr>
          <a:xfrm>
            <a:off x="0" y="6176964"/>
            <a:ext cx="12192000" cy="681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Logo&#10;&#10;Description automatically generated">
            <a:extLst>
              <a:ext uri="{FF2B5EF4-FFF2-40B4-BE49-F238E27FC236}">
                <a16:creationId xmlns:a16="http://schemas.microsoft.com/office/drawing/2014/main" id="{EA41225F-A7EA-944D-963D-DFF07CB1D10B}"/>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914647" y="6258474"/>
            <a:ext cx="1566097" cy="542593"/>
          </a:xfrm>
          <a:prstGeom prst="rect">
            <a:avLst/>
          </a:prstGeom>
        </p:spPr>
      </p:pic>
      <p:cxnSp>
        <p:nvCxnSpPr>
          <p:cNvPr id="9" name="Straight Connector 8">
            <a:extLst>
              <a:ext uri="{FF2B5EF4-FFF2-40B4-BE49-F238E27FC236}">
                <a16:creationId xmlns:a16="http://schemas.microsoft.com/office/drawing/2014/main" id="{9197E045-EBDF-434F-8527-7E72FBAE9DA2}"/>
              </a:ext>
            </a:extLst>
          </p:cNvPr>
          <p:cNvCxnSpPr>
            <a:cxnSpLocks/>
          </p:cNvCxnSpPr>
          <p:nvPr userDrawn="1"/>
        </p:nvCxnSpPr>
        <p:spPr>
          <a:xfrm>
            <a:off x="11551590" y="6505036"/>
            <a:ext cx="0" cy="9776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1">
            <a:extLst>
              <a:ext uri="{FF2B5EF4-FFF2-40B4-BE49-F238E27FC236}">
                <a16:creationId xmlns:a16="http://schemas.microsoft.com/office/drawing/2014/main" id="{EFFC7CB8-BF0D-C746-9845-D49489C8393B}"/>
              </a:ext>
            </a:extLst>
          </p:cNvPr>
          <p:cNvSpPr txBox="1">
            <a:spLocks/>
          </p:cNvSpPr>
          <p:nvPr userDrawn="1"/>
        </p:nvSpPr>
        <p:spPr>
          <a:xfrm>
            <a:off x="11313646" y="6369227"/>
            <a:ext cx="63187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C0B02D-A95A-8045-A56D-C16A10C3978B}" type="slidenum">
              <a:rPr lang="en-US" smtClean="0">
                <a:solidFill>
                  <a:schemeClr val="tx2"/>
                </a:solidFill>
                <a:latin typeface="Open Sans" panose="020B0606030504020204" pitchFamily="34" charset="0"/>
                <a:ea typeface="Open Sans" panose="020B0606030504020204" pitchFamily="34" charset="0"/>
                <a:cs typeface="Open Sans" panose="020B0606030504020204" pitchFamily="34" charset="0"/>
              </a:rPr>
              <a:pPr/>
              <a:t>‹#›</a:t>
            </a:fld>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8397754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Ovo" panose="02020502070400060406"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6348-4B4F-B14F-862C-A4A9B086629F}"/>
              </a:ext>
            </a:extLst>
          </p:cNvPr>
          <p:cNvSpPr>
            <a:spLocks noGrp="1"/>
          </p:cNvSpPr>
          <p:nvPr>
            <p:ph type="title"/>
          </p:nvPr>
        </p:nvSpPr>
        <p:spPr>
          <a:xfrm>
            <a:off x="390474" y="2508086"/>
            <a:ext cx="11801526" cy="793921"/>
          </a:xfrm>
        </p:spPr>
        <p:txBody>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IMM Framework Review: </a:t>
            </a:r>
            <a:br>
              <a:rPr lang="en-US" sz="4000" b="1" dirty="0">
                <a:latin typeface="Open Sans" panose="020B0606030504020204" pitchFamily="34" charset="0"/>
                <a:ea typeface="Open Sans" panose="020B0606030504020204" pitchFamily="34" charset="0"/>
                <a:cs typeface="Open Sans" panose="020B0606030504020204" pitchFamily="34" charset="0"/>
              </a:rPr>
            </a:br>
            <a:r>
              <a:rPr lang="en-US" sz="4000" b="1" dirty="0">
                <a:latin typeface="Open Sans" panose="020B0606030504020204" pitchFamily="34" charset="0"/>
                <a:ea typeface="Open Sans" panose="020B0606030504020204" pitchFamily="34" charset="0"/>
                <a:cs typeface="Open Sans" panose="020B0606030504020204" pitchFamily="34" charset="0"/>
              </a:rPr>
              <a:t>BI Agriculture Program</a:t>
            </a:r>
            <a:endParaRPr lang="en-US" sz="4000" b="1" dirty="0">
              <a:latin typeface="Ovo"/>
            </a:endParaRPr>
          </a:p>
        </p:txBody>
      </p:sp>
      <p:sp>
        <p:nvSpPr>
          <p:cNvPr id="3" name="Title 1">
            <a:extLst>
              <a:ext uri="{FF2B5EF4-FFF2-40B4-BE49-F238E27FC236}">
                <a16:creationId xmlns:a16="http://schemas.microsoft.com/office/drawing/2014/main" id="{AC91CBE3-CC60-D656-702C-61A6567F037A}"/>
              </a:ext>
            </a:extLst>
          </p:cNvPr>
          <p:cNvSpPr txBox="1">
            <a:spLocks/>
          </p:cNvSpPr>
          <p:nvPr/>
        </p:nvSpPr>
        <p:spPr>
          <a:xfrm>
            <a:off x="390474" y="3963227"/>
            <a:ext cx="11801526" cy="7939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bg1"/>
                </a:solidFill>
                <a:latin typeface="Ovo" panose="02020502070400060406" pitchFamily="18" charset="0"/>
                <a:ea typeface="+mj-ea"/>
                <a:cs typeface="+mj-cs"/>
              </a:defRPr>
            </a:lvl1pPr>
          </a:lstStyle>
          <a:p>
            <a:r>
              <a:rPr lang="en-US" sz="1400" dirty="0"/>
              <a:t>Jan 2023</a:t>
            </a:r>
            <a:endParaRPr lang="en-US" sz="1400" dirty="0">
              <a:latin typeface="Ovo"/>
            </a:endParaRPr>
          </a:p>
        </p:txBody>
      </p:sp>
    </p:spTree>
    <p:extLst>
      <p:ext uri="{BB962C8B-B14F-4D97-AF65-F5344CB8AC3E}">
        <p14:creationId xmlns:p14="http://schemas.microsoft.com/office/powerpoint/2010/main" val="2499156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72AF95-0BEB-4622-85E8-C9751C7DACB1}"/>
              </a:ext>
            </a:extLst>
          </p:cNvPr>
          <p:cNvSpPr>
            <a:spLocks noGrp="1"/>
          </p:cNvSpPr>
          <p:nvPr>
            <p:ph type="title"/>
          </p:nvPr>
        </p:nvSpPr>
        <p:spPr>
          <a:xfrm>
            <a:off x="42393" y="13744"/>
            <a:ext cx="7694838" cy="429504"/>
          </a:xfrm>
        </p:spPr>
        <p:txBody>
          <a:bodyPr/>
          <a:lstStyle/>
          <a:p>
            <a:r>
              <a:rPr lang="en-US" dirty="0"/>
              <a:t>EXAMPLE – TO BE UPDATED FOR AG</a:t>
            </a:r>
          </a:p>
        </p:txBody>
      </p:sp>
      <p:pic>
        <p:nvPicPr>
          <p:cNvPr id="59" name="Picture 4" descr="Image result for food aggregation and process hubs">
            <a:extLst>
              <a:ext uri="{FF2B5EF4-FFF2-40B4-BE49-F238E27FC236}">
                <a16:creationId xmlns:a16="http://schemas.microsoft.com/office/drawing/2014/main" id="{913A3CD7-EB69-461E-9F5F-D872A6003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79" y="3582154"/>
            <a:ext cx="496164" cy="676148"/>
          </a:xfrm>
          <a:prstGeom prst="rect">
            <a:avLst/>
          </a:prstGeom>
          <a:noFill/>
          <a:extLst>
            <a:ext uri="{909E8E84-426E-40DD-AFC4-6F175D3DCCD1}">
              <a14:hiddenFill xmlns:a14="http://schemas.microsoft.com/office/drawing/2010/main">
                <a:solidFill>
                  <a:srgbClr val="FFFFFF"/>
                </a:solidFill>
              </a14:hiddenFill>
            </a:ext>
          </a:extLst>
        </p:spPr>
      </p:pic>
      <p:pic>
        <p:nvPicPr>
          <p:cNvPr id="61" name="Shape 180">
            <a:extLst>
              <a:ext uri="{FF2B5EF4-FFF2-40B4-BE49-F238E27FC236}">
                <a16:creationId xmlns:a16="http://schemas.microsoft.com/office/drawing/2014/main" id="{22D29035-BE71-4949-B646-2D14A8C381CF}"/>
              </a:ext>
            </a:extLst>
          </p:cNvPr>
          <p:cNvPicPr preferRelativeResize="0"/>
          <p:nvPr/>
        </p:nvPicPr>
        <p:blipFill>
          <a:blip r:embed="rId3">
            <a:alphaModFix/>
          </a:blip>
          <a:stretch>
            <a:fillRect/>
          </a:stretch>
        </p:blipFill>
        <p:spPr>
          <a:xfrm>
            <a:off x="237395" y="1616443"/>
            <a:ext cx="832340" cy="363683"/>
          </a:xfrm>
          <a:prstGeom prst="rect">
            <a:avLst/>
          </a:prstGeom>
          <a:noFill/>
          <a:ln>
            <a:noFill/>
          </a:ln>
        </p:spPr>
      </p:pic>
      <p:pic>
        <p:nvPicPr>
          <p:cNvPr id="62" name="Shape 183">
            <a:extLst>
              <a:ext uri="{FF2B5EF4-FFF2-40B4-BE49-F238E27FC236}">
                <a16:creationId xmlns:a16="http://schemas.microsoft.com/office/drawing/2014/main" id="{B04C853D-0807-49E4-8FFD-B295F8A60B12}"/>
              </a:ext>
            </a:extLst>
          </p:cNvPr>
          <p:cNvPicPr preferRelativeResize="0"/>
          <p:nvPr/>
        </p:nvPicPr>
        <p:blipFill>
          <a:blip r:embed="rId4">
            <a:alphaModFix/>
          </a:blip>
          <a:stretch>
            <a:fillRect/>
          </a:stretch>
        </p:blipFill>
        <p:spPr>
          <a:xfrm>
            <a:off x="347648" y="2507483"/>
            <a:ext cx="642770" cy="590809"/>
          </a:xfrm>
          <a:prstGeom prst="rect">
            <a:avLst/>
          </a:prstGeom>
          <a:noFill/>
          <a:ln>
            <a:noFill/>
          </a:ln>
        </p:spPr>
      </p:pic>
      <p:pic>
        <p:nvPicPr>
          <p:cNvPr id="65" name="Picture 64">
            <a:extLst>
              <a:ext uri="{FF2B5EF4-FFF2-40B4-BE49-F238E27FC236}">
                <a16:creationId xmlns:a16="http://schemas.microsoft.com/office/drawing/2014/main" id="{CFBE6AB4-67FE-4BE2-A612-0B390775EBF8}"/>
              </a:ext>
            </a:extLst>
          </p:cNvPr>
          <p:cNvPicPr>
            <a:picLocks noChangeAspect="1"/>
          </p:cNvPicPr>
          <p:nvPr/>
        </p:nvPicPr>
        <p:blipFill>
          <a:blip r:embed="rId5"/>
          <a:stretch>
            <a:fillRect/>
          </a:stretch>
        </p:blipFill>
        <p:spPr>
          <a:xfrm>
            <a:off x="440008" y="541544"/>
            <a:ext cx="431129" cy="524066"/>
          </a:xfrm>
          <a:prstGeom prst="rect">
            <a:avLst/>
          </a:prstGeom>
        </p:spPr>
      </p:pic>
      <p:pic>
        <p:nvPicPr>
          <p:cNvPr id="66" name="Picture 8" descr="Free eat flat 1 icon &amp; Download free icons for commercial use">
            <a:extLst>
              <a:ext uri="{FF2B5EF4-FFF2-40B4-BE49-F238E27FC236}">
                <a16:creationId xmlns:a16="http://schemas.microsoft.com/office/drawing/2014/main" id="{47623232-B9EC-4EBF-9C00-5CA7C44102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391" y="5069086"/>
            <a:ext cx="417750" cy="524067"/>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C20D1A34-6A4E-4927-A262-51B394F75742}"/>
              </a:ext>
            </a:extLst>
          </p:cNvPr>
          <p:cNvSpPr txBox="1"/>
          <p:nvPr/>
        </p:nvSpPr>
        <p:spPr>
          <a:xfrm>
            <a:off x="158455" y="1067850"/>
            <a:ext cx="102482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Food Assistance</a:t>
            </a:r>
          </a:p>
        </p:txBody>
      </p:sp>
      <p:sp>
        <p:nvSpPr>
          <p:cNvPr id="68" name="TextBox 67">
            <a:extLst>
              <a:ext uri="{FF2B5EF4-FFF2-40B4-BE49-F238E27FC236}">
                <a16:creationId xmlns:a16="http://schemas.microsoft.com/office/drawing/2014/main" id="{959418CF-C640-44BF-B791-E6C0CFBCA3AA}"/>
              </a:ext>
            </a:extLst>
          </p:cNvPr>
          <p:cNvSpPr txBox="1"/>
          <p:nvPr/>
        </p:nvSpPr>
        <p:spPr>
          <a:xfrm>
            <a:off x="42393" y="1980126"/>
            <a:ext cx="122234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Community Distribution</a:t>
            </a:r>
          </a:p>
        </p:txBody>
      </p:sp>
      <p:sp>
        <p:nvSpPr>
          <p:cNvPr id="69" name="TextBox 68">
            <a:extLst>
              <a:ext uri="{FF2B5EF4-FFF2-40B4-BE49-F238E27FC236}">
                <a16:creationId xmlns:a16="http://schemas.microsoft.com/office/drawing/2014/main" id="{B695F01F-2B40-4D0F-9618-38A2E8E95EC4}"/>
              </a:ext>
            </a:extLst>
          </p:cNvPr>
          <p:cNvSpPr txBox="1"/>
          <p:nvPr/>
        </p:nvSpPr>
        <p:spPr>
          <a:xfrm>
            <a:off x="5094" y="5608542"/>
            <a:ext cx="122234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Norms &amp; Knowledge</a:t>
            </a:r>
          </a:p>
        </p:txBody>
      </p:sp>
      <p:sp>
        <p:nvSpPr>
          <p:cNvPr id="70" name="TextBox 69">
            <a:extLst>
              <a:ext uri="{FF2B5EF4-FFF2-40B4-BE49-F238E27FC236}">
                <a16:creationId xmlns:a16="http://schemas.microsoft.com/office/drawing/2014/main" id="{F2523EBD-5847-413B-9581-80D522944DF8}"/>
              </a:ext>
            </a:extLst>
          </p:cNvPr>
          <p:cNvSpPr txBox="1"/>
          <p:nvPr/>
        </p:nvSpPr>
        <p:spPr>
          <a:xfrm>
            <a:off x="42231" y="3023382"/>
            <a:ext cx="122234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Food Careers</a:t>
            </a:r>
          </a:p>
        </p:txBody>
      </p:sp>
      <p:sp>
        <p:nvSpPr>
          <p:cNvPr id="71" name="TextBox 70">
            <a:extLst>
              <a:ext uri="{FF2B5EF4-FFF2-40B4-BE49-F238E27FC236}">
                <a16:creationId xmlns:a16="http://schemas.microsoft.com/office/drawing/2014/main" id="{82835C29-B397-4078-8083-DF7937E8E99A}"/>
              </a:ext>
            </a:extLst>
          </p:cNvPr>
          <p:cNvSpPr txBox="1"/>
          <p:nvPr/>
        </p:nvSpPr>
        <p:spPr>
          <a:xfrm>
            <a:off x="151290" y="4250468"/>
            <a:ext cx="100148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System Building</a:t>
            </a:r>
          </a:p>
        </p:txBody>
      </p:sp>
      <p:sp>
        <p:nvSpPr>
          <p:cNvPr id="2" name="Rectangle 1">
            <a:extLst>
              <a:ext uri="{FF2B5EF4-FFF2-40B4-BE49-F238E27FC236}">
                <a16:creationId xmlns:a16="http://schemas.microsoft.com/office/drawing/2014/main" id="{856CB82F-4DB6-42A2-A25B-AED9FD83A6C2}"/>
              </a:ext>
            </a:extLst>
          </p:cNvPr>
          <p:cNvSpPr/>
          <p:nvPr/>
        </p:nvSpPr>
        <p:spPr>
          <a:xfrm>
            <a:off x="1280776" y="994906"/>
            <a:ext cx="1935293" cy="100194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Healthy food is demonstrated to be economically viable in target neighborhoods</a:t>
            </a:r>
            <a:r>
              <a:rPr lang="en-US" sz="800" b="1" dirty="0">
                <a:solidFill>
                  <a:srgbClr val="4E5464"/>
                </a:solidFill>
                <a:latin typeface="Open Sans" panose="020B0606030504020204" pitchFamily="34" charset="0"/>
                <a:ea typeface="Open Sans" panose="020B0606030504020204" pitchFamily="34" charset="0"/>
                <a:cs typeface="Open Sans" panose="020B0606030504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More affordable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More available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Locally grown</a:t>
            </a:r>
          </a:p>
        </p:txBody>
      </p:sp>
      <p:sp>
        <p:nvSpPr>
          <p:cNvPr id="36" name="Rectangle 35">
            <a:extLst>
              <a:ext uri="{FF2B5EF4-FFF2-40B4-BE49-F238E27FC236}">
                <a16:creationId xmlns:a16="http://schemas.microsoft.com/office/drawing/2014/main" id="{123C1312-5137-4AFD-B67A-AC0AF389087C}"/>
              </a:ext>
            </a:extLst>
          </p:cNvPr>
          <p:cNvSpPr/>
          <p:nvPr/>
        </p:nvSpPr>
        <p:spPr>
          <a:xfrm>
            <a:off x="1191792" y="4960580"/>
            <a:ext cx="1978242" cy="11774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More community members have mental models that demonstrate: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Improved knowledge about food and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Increased awareness about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More positive attitudes about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36">
            <a:extLst>
              <a:ext uri="{FF2B5EF4-FFF2-40B4-BE49-F238E27FC236}">
                <a16:creationId xmlns:a16="http://schemas.microsoft.com/office/drawing/2014/main" id="{C06AD09E-2131-4A10-B58B-241847158A03}"/>
              </a:ext>
            </a:extLst>
          </p:cNvPr>
          <p:cNvSpPr/>
          <p:nvPr/>
        </p:nvSpPr>
        <p:spPr>
          <a:xfrm>
            <a:off x="1191792" y="3131205"/>
            <a:ext cx="2024277" cy="101914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The local healthy food movement is stronger in target neighborhoods</a:t>
            </a:r>
            <a:r>
              <a:rPr lang="en-US" sz="800" b="1" dirty="0">
                <a:solidFill>
                  <a:srgbClr val="4E5464"/>
                </a:solidFill>
                <a:latin typeface="Open Sans" panose="020B0606030504020204" pitchFamily="34" charset="0"/>
                <a:ea typeface="Open Sans" panose="020B0606030504020204" pitchFamily="34" charset="0"/>
                <a:cs typeface="Open Sans" panose="020B0606030504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More skilled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More mature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More effective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Better funded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F5B2D837-FFF3-445A-ADF2-222360316B8D}"/>
              </a:ext>
            </a:extLst>
          </p:cNvPr>
          <p:cNvCxnSpPr>
            <a:cxnSpLocks/>
          </p:cNvCxnSpPr>
          <p:nvPr/>
        </p:nvCxnSpPr>
        <p:spPr>
          <a:xfrm>
            <a:off x="132359" y="2411013"/>
            <a:ext cx="11805953" cy="0"/>
          </a:xfrm>
          <a:prstGeom prst="line">
            <a:avLst/>
          </a:prstGeom>
          <a:ln>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8F2E6F-DB83-4990-B695-70C58D45897F}"/>
              </a:ext>
            </a:extLst>
          </p:cNvPr>
          <p:cNvCxnSpPr>
            <a:cxnSpLocks/>
          </p:cNvCxnSpPr>
          <p:nvPr/>
        </p:nvCxnSpPr>
        <p:spPr>
          <a:xfrm>
            <a:off x="132359" y="4901450"/>
            <a:ext cx="11805953" cy="0"/>
          </a:xfrm>
          <a:prstGeom prst="line">
            <a:avLst/>
          </a:prstGeom>
          <a:ln>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9" name="Table 9">
            <a:extLst>
              <a:ext uri="{FF2B5EF4-FFF2-40B4-BE49-F238E27FC236}">
                <a16:creationId xmlns:a16="http://schemas.microsoft.com/office/drawing/2014/main" id="{899B2A60-FDEA-4DFA-870B-F4FD5B32985E}"/>
              </a:ext>
            </a:extLst>
          </p:cNvPr>
          <p:cNvGraphicFramePr>
            <a:graphicFrameLocks noGrp="1"/>
          </p:cNvGraphicFramePr>
          <p:nvPr/>
        </p:nvGraphicFramePr>
        <p:xfrm>
          <a:off x="3313568" y="409847"/>
          <a:ext cx="8624744" cy="5623388"/>
        </p:xfrm>
        <a:graphic>
          <a:graphicData uri="http://schemas.openxmlformats.org/drawingml/2006/table">
            <a:tbl>
              <a:tblPr firstRow="1" bandRow="1">
                <a:tableStyleId>{5C22544A-7EE6-4342-B048-85BDC9FD1C3A}</a:tableStyleId>
              </a:tblPr>
              <a:tblGrid>
                <a:gridCol w="4445252">
                  <a:extLst>
                    <a:ext uri="{9D8B030D-6E8A-4147-A177-3AD203B41FA5}">
                      <a16:colId xmlns:a16="http://schemas.microsoft.com/office/drawing/2014/main" val="1067491992"/>
                    </a:ext>
                  </a:extLst>
                </a:gridCol>
                <a:gridCol w="923453">
                  <a:extLst>
                    <a:ext uri="{9D8B030D-6E8A-4147-A177-3AD203B41FA5}">
                      <a16:colId xmlns:a16="http://schemas.microsoft.com/office/drawing/2014/main" val="1945471429"/>
                    </a:ext>
                  </a:extLst>
                </a:gridCol>
                <a:gridCol w="778598">
                  <a:extLst>
                    <a:ext uri="{9D8B030D-6E8A-4147-A177-3AD203B41FA5}">
                      <a16:colId xmlns:a16="http://schemas.microsoft.com/office/drawing/2014/main" val="3316732140"/>
                    </a:ext>
                  </a:extLst>
                </a:gridCol>
                <a:gridCol w="841973">
                  <a:extLst>
                    <a:ext uri="{9D8B030D-6E8A-4147-A177-3AD203B41FA5}">
                      <a16:colId xmlns:a16="http://schemas.microsoft.com/office/drawing/2014/main" val="934261188"/>
                    </a:ext>
                  </a:extLst>
                </a:gridCol>
                <a:gridCol w="742384">
                  <a:extLst>
                    <a:ext uri="{9D8B030D-6E8A-4147-A177-3AD203B41FA5}">
                      <a16:colId xmlns:a16="http://schemas.microsoft.com/office/drawing/2014/main" val="3464958777"/>
                    </a:ext>
                  </a:extLst>
                </a:gridCol>
                <a:gridCol w="893084">
                  <a:extLst>
                    <a:ext uri="{9D8B030D-6E8A-4147-A177-3AD203B41FA5}">
                      <a16:colId xmlns:a16="http://schemas.microsoft.com/office/drawing/2014/main" val="1417609541"/>
                    </a:ext>
                  </a:extLst>
                </a:gridCol>
              </a:tblGrid>
              <a:tr h="348272">
                <a:tc>
                  <a:txBody>
                    <a:bodyPr/>
                    <a:lstStyle/>
                    <a:p>
                      <a:r>
                        <a:rPr lang="en-US" sz="900" b="0" dirty="0">
                          <a:latin typeface="Open Sans" panose="020B0606030504020204" pitchFamily="34" charset="0"/>
                          <a:ea typeface="Open Sans" panose="020B0606030504020204" pitchFamily="34" charset="0"/>
                          <a:cs typeface="Open Sans" panose="020B0606030504020204" pitchFamily="34" charset="0"/>
                        </a:rPr>
                        <a:t>Key metrics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75000"/>
                      </a:schemeClr>
                    </a:solidFill>
                  </a:tcPr>
                </a:tc>
                <a:tc>
                  <a:txBody>
                    <a:bodyPr/>
                    <a:lstStyle/>
                    <a:p>
                      <a:pPr algn="ctr"/>
                      <a:r>
                        <a:rPr lang="en-US" sz="900" b="0" dirty="0"/>
                        <a:t>Grant reports/ interviews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75000"/>
                      </a:schemeClr>
                    </a:solidFill>
                  </a:tcPr>
                </a:tc>
                <a:tc>
                  <a:txBody>
                    <a:bodyPr/>
                    <a:lstStyle/>
                    <a:p>
                      <a:pPr algn="ctr"/>
                      <a:r>
                        <a:rPr lang="en-US" sz="900" b="0" dirty="0"/>
                        <a:t>Community survey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75000"/>
                      </a:schemeClr>
                    </a:solidFill>
                  </a:tcPr>
                </a:tc>
                <a:tc>
                  <a:txBody>
                    <a:bodyPr/>
                    <a:lstStyle/>
                    <a:p>
                      <a:pPr algn="ctr"/>
                      <a:r>
                        <a:rPr lang="en-US" sz="900" b="0" dirty="0"/>
                        <a:t>Community focus groups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75000"/>
                      </a:schemeClr>
                    </a:solidFill>
                  </a:tcPr>
                </a:tc>
                <a:tc>
                  <a:txBody>
                    <a:bodyPr/>
                    <a:lstStyle/>
                    <a:p>
                      <a:pPr algn="ctr"/>
                      <a:r>
                        <a:rPr lang="en-US" sz="900" b="0" dirty="0"/>
                        <a:t>Policy monitoring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75000"/>
                      </a:schemeClr>
                    </a:solidFill>
                  </a:tcPr>
                </a:tc>
                <a:tc>
                  <a:txBody>
                    <a:bodyPr/>
                    <a:lstStyle/>
                    <a:p>
                      <a:pPr algn="ctr"/>
                      <a:r>
                        <a:rPr lang="en-US" sz="900" b="0" dirty="0"/>
                        <a:t>Observational scan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3567891710"/>
                  </a:ext>
                </a:extLst>
              </a:tr>
              <a:tr h="274845">
                <a:tc>
                  <a:txBody>
                    <a:bodyPr/>
                    <a:lstStyle/>
                    <a:p>
                      <a:r>
                        <a:rPr lang="en-US" sz="900" b="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of people newly enrolled in SNAP/WIC</a:t>
                      </a: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9826851"/>
                  </a:ext>
                </a:extLst>
              </a:tr>
              <a:tr h="274845">
                <a:tc>
                  <a:txBody>
                    <a:bodyPr/>
                    <a:lstStyle/>
                    <a:p>
                      <a:r>
                        <a:rPr lang="en-US" sz="900" b="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of retail options that offer healthy food</a:t>
                      </a: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562855239"/>
                  </a:ext>
                </a:extLst>
              </a:tr>
              <a:tr h="274845">
                <a:tc>
                  <a:txBody>
                    <a:bodyPr/>
                    <a:lstStyle/>
                    <a:p>
                      <a:pPr marL="0" marR="0">
                        <a:lnSpc>
                          <a:spcPct val="107000"/>
                        </a:lnSpc>
                        <a:spcBef>
                          <a:spcPts val="0"/>
                        </a:spcBef>
                        <a:spcAft>
                          <a:spcPts val="0"/>
                        </a:spcAft>
                      </a:pPr>
                      <a:r>
                        <a:rPr lang="en-US" sz="900" b="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 of non-retail options that offer healthy food</a:t>
                      </a:r>
                      <a:endParaRPr lang="en-US" sz="900" b="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754958180"/>
                  </a:ext>
                </a:extLst>
              </a:tr>
              <a:tr h="274845">
                <a:tc>
                  <a:txBody>
                    <a:bodyPr/>
                    <a:lstStyle/>
                    <a:p>
                      <a:pPr marL="0" marR="0">
                        <a:lnSpc>
                          <a:spcPct val="107000"/>
                        </a:lnSpc>
                        <a:spcBef>
                          <a:spcPts val="0"/>
                        </a:spcBef>
                        <a:spcAft>
                          <a:spcPts val="0"/>
                        </a:spcAft>
                      </a:pPr>
                      <a:r>
                        <a:rPr lang="en-US" sz="900" b="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Pounds of produce grown in neighborhoods</a:t>
                      </a:r>
                      <a:endParaRPr lang="en-US" sz="900" b="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8193902"/>
                  </a:ext>
                </a:extLst>
              </a:tr>
              <a:tr h="274845">
                <a:tc>
                  <a:txBody>
                    <a:bodyPr/>
                    <a:lstStyle/>
                    <a:p>
                      <a:pPr marL="0" marR="0">
                        <a:lnSpc>
                          <a:spcPct val="107000"/>
                        </a:lnSpc>
                        <a:spcBef>
                          <a:spcPts val="0"/>
                        </a:spcBef>
                        <a:spcAft>
                          <a:spcPts val="0"/>
                        </a:spcAft>
                      </a:pPr>
                      <a:r>
                        <a:rPr lang="en-US" sz="9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of total community members served by food access vendors</a:t>
                      </a:r>
                      <a:endParaRPr lang="en-US" sz="900" b="0" i="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1155903"/>
                  </a:ext>
                </a:extLst>
              </a:tr>
              <a:tr h="274845">
                <a:tc>
                  <a:txBody>
                    <a:bodyPr/>
                    <a:lstStyle/>
                    <a:p>
                      <a:pPr marL="0" marR="0">
                        <a:lnSpc>
                          <a:spcPct val="107000"/>
                        </a:lnSpc>
                        <a:spcBef>
                          <a:spcPts val="0"/>
                        </a:spcBef>
                        <a:spcAft>
                          <a:spcPts val="0"/>
                        </a:spcAft>
                      </a:pPr>
                      <a:r>
                        <a:rPr lang="en-US" sz="9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of community members receiving regular access to healthy food</a:t>
                      </a:r>
                      <a:endParaRPr lang="en-US" sz="900" b="0" i="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7833983"/>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 of youth and underemployed adults trained for the food workforce </a:t>
                      </a:r>
                      <a:endParaRPr lang="en-US" sz="9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3706946"/>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 of youth and underemployed adults placed in the food workforce</a:t>
                      </a:r>
                      <a:endParaRPr lang="en-US" sz="9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1036455"/>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 of food entrepreneurs supported </a:t>
                      </a:r>
                      <a:endParaRPr lang="en-US" sz="9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54764091"/>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 of food enterprises launched</a:t>
                      </a:r>
                      <a:endParaRPr lang="en-US" sz="9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333925844"/>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 of CBOs that are part of community coalitions related to the healthy food movement</a:t>
                      </a:r>
                      <a:endParaRPr lang="en-US" sz="9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6964304"/>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Level of collaboration with other movements (qualitative)</a:t>
                      </a:r>
                      <a:endParaRPr lang="en-US" sz="9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706862840"/>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New evidence and knowledge about behavior change and shifting norms</a:t>
                      </a:r>
                      <a:endParaRPr lang="en-US" sz="9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5188311"/>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Policies developed/proposed/enacted related to urban farming and healthy food </a:t>
                      </a:r>
                      <a:endParaRPr lang="en-US" sz="9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8234256"/>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 of new donors and $ capitalized on issues related to healthy food</a:t>
                      </a:r>
                      <a:endParaRPr lang="en-US" sz="9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903134472"/>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Calibri" panose="020F0502020204030204" pitchFamily="34" charset="0"/>
                          <a:cs typeface="Times New Roman" panose="02020603050405020304" pitchFamily="18" charset="0"/>
                        </a:rPr>
                        <a:t># of youth and adults attending events designed to raise awareness of healthy food, farming, and cooking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8161342"/>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Calibri" panose="020F0502020204030204" pitchFamily="34" charset="0"/>
                          <a:cs typeface="Times New Roman" panose="02020603050405020304" pitchFamily="18" charset="0"/>
                        </a:rPr>
                        <a:t># of youth and adults participating in intensive skill-building in healthy food, farming, and cooking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9738195"/>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Calibri" panose="020F0502020204030204" pitchFamily="34" charset="0"/>
                          <a:cs typeface="Times New Roman" panose="02020603050405020304" pitchFamily="18" charset="0"/>
                        </a:rPr>
                        <a:t>Change in consumer awareness and knowledge about healthy diets (qualitative)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0933348"/>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Calibri" panose="020F0502020204030204" pitchFamily="34" charset="0"/>
                          <a:cs typeface="Times New Roman" panose="02020603050405020304" pitchFamily="18" charset="0"/>
                        </a:rPr>
                        <a:t>% of community members who desire to purchase healthy food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9911238"/>
                  </a:ext>
                </a:extLst>
              </a:tr>
            </a:tbl>
          </a:graphicData>
        </a:graphic>
      </p:graphicFrame>
      <p:sp>
        <p:nvSpPr>
          <p:cNvPr id="19" name="TextBox 18">
            <a:extLst>
              <a:ext uri="{FF2B5EF4-FFF2-40B4-BE49-F238E27FC236}">
                <a16:creationId xmlns:a16="http://schemas.microsoft.com/office/drawing/2014/main" id="{CDACFD0B-98F6-4580-B376-0788F3932EDC}"/>
              </a:ext>
            </a:extLst>
          </p:cNvPr>
          <p:cNvSpPr txBox="1"/>
          <p:nvPr/>
        </p:nvSpPr>
        <p:spPr>
          <a:xfrm>
            <a:off x="1486638" y="465565"/>
            <a:ext cx="1433331"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Interim outcomes</a:t>
            </a:r>
          </a:p>
        </p:txBody>
      </p:sp>
      <p:sp>
        <p:nvSpPr>
          <p:cNvPr id="20" name="TextBox 19">
            <a:extLst>
              <a:ext uri="{FF2B5EF4-FFF2-40B4-BE49-F238E27FC236}">
                <a16:creationId xmlns:a16="http://schemas.microsoft.com/office/drawing/2014/main" id="{96799D62-23E9-429B-9637-B05A4E36FCE3}"/>
              </a:ext>
            </a:extLst>
          </p:cNvPr>
          <p:cNvSpPr txBox="1"/>
          <p:nvPr/>
        </p:nvSpPr>
        <p:spPr>
          <a:xfrm>
            <a:off x="9080676" y="9737"/>
            <a:ext cx="3068931"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Dark shading: primary data collection method</a:t>
            </a:r>
          </a:p>
          <a:p>
            <a:pPr marL="0" marR="0" lvl="0" indent="0" defTabSz="914400" rtl="0" eaLnBrk="1" fontAlgn="auto" latinLnBrk="0" hangingPunct="1">
              <a:lnSpc>
                <a:spcPct val="100000"/>
              </a:lnSpc>
              <a:spcBef>
                <a:spcPts val="0"/>
              </a:spcBef>
              <a:spcAft>
                <a:spcPts val="0"/>
              </a:spcAft>
              <a:buClrTx/>
              <a:buSzTx/>
              <a:buFontTx/>
              <a:buNone/>
              <a:tabLst/>
              <a:defRPr/>
            </a:pPr>
            <a:r>
              <a:rPr lang="en-US" sz="1000" dirty="0">
                <a:solidFill>
                  <a:srgbClr val="4E5464"/>
                </a:solidFill>
                <a:latin typeface="Open Sans" panose="020B0606030504020204" pitchFamily="34" charset="0"/>
                <a:ea typeface="Open Sans" panose="020B0606030504020204" pitchFamily="34" charset="0"/>
                <a:cs typeface="Open Sans" panose="020B0606030504020204" pitchFamily="34" charset="0"/>
              </a:rPr>
              <a:t>Light shading: secondary data collection method</a:t>
            </a:r>
            <a:endParaRPr kumimoji="0" lang="en-US" sz="10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5820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2C81-7AE3-E84C-B62F-DB47CBBF74AE}"/>
              </a:ext>
            </a:extLst>
          </p:cNvPr>
          <p:cNvSpPr>
            <a:spLocks noGrp="1"/>
          </p:cNvSpPr>
          <p:nvPr>
            <p:ph type="title"/>
          </p:nvPr>
        </p:nvSpPr>
        <p:spPr>
          <a:xfrm>
            <a:off x="371326" y="428625"/>
            <a:ext cx="10950795" cy="590931"/>
          </a:xfrm>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About this Review</a:t>
            </a:r>
          </a:p>
        </p:txBody>
      </p:sp>
      <p:sp>
        <p:nvSpPr>
          <p:cNvPr id="3" name="Text Placeholder 2">
            <a:extLst>
              <a:ext uri="{FF2B5EF4-FFF2-40B4-BE49-F238E27FC236}">
                <a16:creationId xmlns:a16="http://schemas.microsoft.com/office/drawing/2014/main" id="{F3E4FAB2-F413-D24B-BF78-E3C5741B212F}"/>
              </a:ext>
            </a:extLst>
          </p:cNvPr>
          <p:cNvSpPr>
            <a:spLocks noGrp="1"/>
          </p:cNvSpPr>
          <p:nvPr>
            <p:ph type="body" idx="1"/>
          </p:nvPr>
        </p:nvSpPr>
        <p:spPr>
          <a:xfrm>
            <a:off x="462987" y="1912140"/>
            <a:ext cx="3509613" cy="4190100"/>
          </a:xfrm>
          <a:solidFill>
            <a:schemeClr val="bg1"/>
          </a:solidFill>
        </p:spPr>
        <p:txBody>
          <a:bodyPr lIns="45720" tIns="91440" rIns="45720">
            <a:noAutofit/>
          </a:bodyPr>
          <a:lstStyle/>
          <a:p>
            <a:pPr marL="0" indent="0">
              <a:lnSpc>
                <a:spcPct val="114000"/>
              </a:lnSpc>
              <a:spcBef>
                <a:spcPts val="500"/>
              </a:spcBef>
              <a:spcAft>
                <a:spcPts val="1000"/>
              </a:spcAft>
              <a:buNone/>
            </a:pPr>
            <a:r>
              <a:rPr kumimoji="0" lang="en-US" sz="1400" b="1" i="0" u="none" strike="noStrike" kern="1200" cap="none" spc="300" normalizeH="0" baseline="0" noProof="0" dirty="0">
                <a:ln>
                  <a:noFill/>
                </a:ln>
                <a:solidFill>
                  <a:srgbClr val="4E5464"/>
                </a:solidFill>
                <a:effectLst/>
                <a:uLnTx/>
                <a:uFillTx/>
              </a:rPr>
              <a:t>PURPOSE:</a:t>
            </a:r>
            <a:r>
              <a:rPr lang="en-US" sz="1500" b="1" u="sng" spc="0" dirty="0">
                <a:solidFill>
                  <a:schemeClr val="tx1"/>
                </a:solidFill>
              </a:rPr>
              <a:t> </a:t>
            </a:r>
          </a:p>
          <a:p>
            <a:pPr marL="0" indent="0">
              <a:lnSpc>
                <a:spcPct val="100000"/>
              </a:lnSpc>
              <a:spcBef>
                <a:spcPts val="0"/>
              </a:spcBef>
              <a:spcAft>
                <a:spcPts val="600"/>
              </a:spcAft>
              <a:buClr>
                <a:schemeClr val="tx1"/>
              </a:buClr>
              <a:buNone/>
            </a:pPr>
            <a:r>
              <a:rPr lang="en-US" sz="1200" b="1" dirty="0"/>
              <a:t>1. Grant alignment to program pillars</a:t>
            </a:r>
          </a:p>
          <a:p>
            <a:pPr lvl="1">
              <a:lnSpc>
                <a:spcPct val="100000"/>
              </a:lnSpc>
              <a:spcBef>
                <a:spcPts val="0"/>
              </a:spcBef>
              <a:spcAft>
                <a:spcPts val="600"/>
              </a:spcAft>
            </a:pPr>
            <a:r>
              <a:rPr lang="en-US" sz="1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Understand the distribution of resources across program pillars and show strategy shifts over time </a:t>
            </a:r>
          </a:p>
          <a:p>
            <a:pPr marL="0" indent="0">
              <a:lnSpc>
                <a:spcPct val="100000"/>
              </a:lnSpc>
              <a:spcBef>
                <a:spcPts val="0"/>
              </a:spcBef>
              <a:spcAft>
                <a:spcPts val="600"/>
              </a:spcAft>
              <a:buNone/>
            </a:pPr>
            <a:r>
              <a:rPr lang="en-US" sz="1200" b="1" dirty="0"/>
              <a:t>2. Grant alignment to program outcome indicators</a:t>
            </a:r>
          </a:p>
          <a:p>
            <a:pPr lvl="1">
              <a:lnSpc>
                <a:spcPct val="100000"/>
              </a:lnSpc>
              <a:spcBef>
                <a:spcPts val="0"/>
              </a:spcBef>
              <a:spcAft>
                <a:spcPts val="600"/>
              </a:spcAft>
            </a:pPr>
            <a:r>
              <a:rPr lang="en-US" sz="1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Understand grant-level IMM to programmatic outcome-level IMM</a:t>
            </a:r>
          </a:p>
          <a:p>
            <a:pPr marL="0" indent="0">
              <a:lnSpc>
                <a:spcPct val="100000"/>
              </a:lnSpc>
              <a:spcBef>
                <a:spcPts val="0"/>
              </a:spcBef>
              <a:spcAft>
                <a:spcPts val="600"/>
              </a:spcAft>
              <a:buNone/>
            </a:pPr>
            <a:r>
              <a:rPr lang="en-US" sz="1200" b="1" dirty="0"/>
              <a:t>3. Analysis of report data against program outcome indicators</a:t>
            </a:r>
          </a:p>
          <a:p>
            <a:pPr lvl="1">
              <a:lnSpc>
                <a:spcPct val="100000"/>
              </a:lnSpc>
              <a:spcBef>
                <a:spcPts val="0"/>
              </a:spcBef>
              <a:spcAft>
                <a:spcPts val="600"/>
              </a:spcAft>
            </a:pPr>
            <a:r>
              <a:rPr lang="en-US" sz="1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Understand grant-level level contribution to outcome-level indicators</a:t>
            </a:r>
            <a:endParaRPr lang="en-US" sz="1200" spc="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2">
            <a:extLst>
              <a:ext uri="{FF2B5EF4-FFF2-40B4-BE49-F238E27FC236}">
                <a16:creationId xmlns:a16="http://schemas.microsoft.com/office/drawing/2014/main" id="{84CDAE9F-DA37-0D4D-943A-5EADDCC77460}"/>
              </a:ext>
            </a:extLst>
          </p:cNvPr>
          <p:cNvSpPr txBox="1">
            <a:spLocks/>
          </p:cNvSpPr>
          <p:nvPr/>
        </p:nvSpPr>
        <p:spPr>
          <a:xfrm>
            <a:off x="4263722" y="1912140"/>
            <a:ext cx="3509613" cy="4190100"/>
          </a:xfrm>
          <a:prstGeom prst="rect">
            <a:avLst/>
          </a:prstGeom>
          <a:solidFill>
            <a:schemeClr val="bg1"/>
          </a:solidFill>
        </p:spPr>
        <p:txBody>
          <a:bodyPr vert="horz" lIns="45720" tIns="91440" rIns="4572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100" b="1" i="0" kern="1200" spc="3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defTabSz="914400" rtl="0" eaLnBrk="1" fontAlgn="auto" latinLnBrk="0" hangingPunct="1">
              <a:lnSpc>
                <a:spcPct val="114000"/>
              </a:lnSpc>
              <a:spcBef>
                <a:spcPts val="500"/>
              </a:spcBef>
              <a:spcAft>
                <a:spcPts val="1000"/>
              </a:spcAft>
              <a:buClrTx/>
              <a:buSzTx/>
              <a:buFont typeface="Arial" panose="020B0604020202020204" pitchFamily="34" charset="0"/>
              <a:buNone/>
              <a:tabLst/>
              <a:defRPr/>
            </a:pPr>
            <a:r>
              <a:rPr kumimoji="0" lang="en-US" sz="1400" b="1" i="0" u="none" strike="noStrike" kern="1200" cap="none" spc="30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METHODOLOGY</a:t>
            </a:r>
          </a:p>
          <a:p>
            <a:pPr marL="285750" indent="-285750">
              <a:lnSpc>
                <a:spcPct val="114000"/>
              </a:lnSpc>
              <a:spcBef>
                <a:spcPts val="0"/>
              </a:spcBef>
              <a:spcAft>
                <a:spcPts val="1000"/>
              </a:spcAft>
              <a:buFont typeface="Arial" panose="020B0604020202020204" pitchFamily="34" charset="0"/>
              <a:buChar char="•"/>
            </a:pPr>
            <a:r>
              <a:rPr lang="en-US" sz="1300" b="0" spc="0" dirty="0">
                <a:solidFill>
                  <a:schemeClr val="tx1"/>
                </a:solidFill>
                <a:latin typeface="Open Sans" panose="020B0606030504020204" pitchFamily="34" charset="0"/>
                <a:ea typeface="Open Sans" panose="020B0606030504020204" pitchFamily="34" charset="0"/>
                <a:cs typeface="Open Sans" panose="020B0606030504020204" pitchFamily="34" charset="0"/>
              </a:rPr>
              <a:t>Vetted list of Ag grants with Haley and Mallory to ensure that we were all in agreement on the grants to include and pillar alignment(s).</a:t>
            </a:r>
          </a:p>
          <a:p>
            <a:pPr marL="285750" indent="-285750">
              <a:lnSpc>
                <a:spcPct val="114000"/>
              </a:lnSpc>
              <a:spcBef>
                <a:spcPts val="0"/>
              </a:spcBef>
              <a:spcAft>
                <a:spcPts val="1000"/>
              </a:spcAft>
              <a:buFont typeface="Arial" panose="020B0604020202020204" pitchFamily="34" charset="0"/>
              <a:buChar char="•"/>
            </a:pPr>
            <a:r>
              <a:rPr lang="en-US" sz="1300" b="0" spc="0" dirty="0">
                <a:solidFill>
                  <a:schemeClr val="tx1"/>
                </a:solidFill>
                <a:latin typeface="Open Sans" panose="020B0606030504020204" pitchFamily="34" charset="0"/>
                <a:ea typeface="Open Sans" panose="020B0606030504020204" pitchFamily="34" charset="0"/>
                <a:cs typeface="Open Sans" panose="020B0606030504020204" pitchFamily="34" charset="0"/>
              </a:rPr>
              <a:t>Reviewed documents for 29 grants, including applications and reports for the Ag program to understand programmatic alignment and impact.</a:t>
            </a:r>
          </a:p>
          <a:p>
            <a:pPr marL="285750" indent="-285750">
              <a:lnSpc>
                <a:spcPct val="114000"/>
              </a:lnSpc>
              <a:spcBef>
                <a:spcPts val="0"/>
              </a:spcBef>
              <a:spcAft>
                <a:spcPts val="1000"/>
              </a:spcAft>
              <a:buFont typeface="Arial" panose="020B0604020202020204" pitchFamily="34" charset="0"/>
              <a:buChar char="•"/>
            </a:pPr>
            <a:r>
              <a:rPr lang="en-US" sz="1300" b="0" spc="0" dirty="0">
                <a:solidFill>
                  <a:schemeClr val="tx1"/>
                </a:solidFill>
                <a:latin typeface="Open Sans" panose="020B0606030504020204" pitchFamily="34" charset="0"/>
                <a:ea typeface="Open Sans" panose="020B0606030504020204" pitchFamily="34" charset="0"/>
                <a:cs typeface="Open Sans" panose="020B0606030504020204" pitchFamily="34" charset="0"/>
              </a:rPr>
              <a:t>Synthesized impact data from submitted reports to align with program level indicators.</a:t>
            </a:r>
          </a:p>
          <a:p>
            <a:pPr marL="0" marR="0" lvl="0" indent="0" defTabSz="914400" rtl="0" eaLnBrk="1" fontAlgn="auto" latinLnBrk="0" hangingPunct="1">
              <a:lnSpc>
                <a:spcPct val="114000"/>
              </a:lnSpc>
              <a:spcBef>
                <a:spcPts val="500"/>
              </a:spcBef>
              <a:spcAft>
                <a:spcPts val="1000"/>
              </a:spcAft>
              <a:buClrTx/>
              <a:buSzTx/>
              <a:buFont typeface="Arial" panose="020B0604020202020204" pitchFamily="34" charset="0"/>
              <a:buNone/>
              <a:tabLst/>
              <a:defRPr/>
            </a:pPr>
            <a:endParaRPr kumimoji="0" lang="en-US" sz="1600" b="1" i="0" u="none" strike="noStrike" kern="1200" cap="none" spc="30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2">
            <a:extLst>
              <a:ext uri="{FF2B5EF4-FFF2-40B4-BE49-F238E27FC236}">
                <a16:creationId xmlns:a16="http://schemas.microsoft.com/office/drawing/2014/main" id="{D1280080-8FDF-3F40-A7DF-7AE820691DFB}"/>
              </a:ext>
            </a:extLst>
          </p:cNvPr>
          <p:cNvSpPr txBox="1">
            <a:spLocks/>
          </p:cNvSpPr>
          <p:nvPr/>
        </p:nvSpPr>
        <p:spPr>
          <a:xfrm>
            <a:off x="8073982" y="1912140"/>
            <a:ext cx="3641768" cy="4190100"/>
          </a:xfrm>
          <a:prstGeom prst="rect">
            <a:avLst/>
          </a:prstGeom>
          <a:solidFill>
            <a:schemeClr val="bg1"/>
          </a:solidFill>
        </p:spPr>
        <p:txBody>
          <a:bodyPr vert="horz" lIns="45720" tIns="91440" rIns="4572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100" b="1" i="0" kern="1200" spc="3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defTabSz="914400" rtl="0" eaLnBrk="1" fontAlgn="auto" latinLnBrk="0" hangingPunct="1">
              <a:lnSpc>
                <a:spcPct val="114000"/>
              </a:lnSpc>
              <a:spcBef>
                <a:spcPts val="500"/>
              </a:spcBef>
              <a:spcAft>
                <a:spcPts val="1000"/>
              </a:spcAft>
              <a:buClrTx/>
              <a:buSzTx/>
              <a:buFont typeface="Arial" panose="020B0604020202020204" pitchFamily="34" charset="0"/>
              <a:buNone/>
              <a:tabLst/>
              <a:defRPr/>
            </a:pPr>
            <a:r>
              <a:rPr lang="en-US" sz="1400" dirty="0">
                <a:solidFill>
                  <a:srgbClr val="4E5464"/>
                </a:solidFill>
                <a:latin typeface="Open Sans" panose="020B0606030504020204" pitchFamily="34" charset="0"/>
                <a:ea typeface="Open Sans" panose="020B0606030504020204" pitchFamily="34" charset="0"/>
                <a:cs typeface="Open Sans" panose="020B0606030504020204" pitchFamily="34" charset="0"/>
              </a:rPr>
              <a:t>LIMITATIONS</a:t>
            </a:r>
            <a:endParaRPr kumimoji="0" lang="en-US" sz="1400" b="1" i="0" u="none" strike="noStrike" kern="1200" cap="none" spc="30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indent="-171450">
              <a:lnSpc>
                <a:spcPct val="114000"/>
              </a:lnSpc>
              <a:spcBef>
                <a:spcPts val="0"/>
              </a:spcBef>
              <a:spcAft>
                <a:spcPts val="1000"/>
              </a:spcAft>
              <a:buFont typeface="+mj-lt"/>
              <a:buAutoNum type="arabicPeriod"/>
            </a:pPr>
            <a:r>
              <a:rPr lang="en-US" sz="1300" b="0" spc="0" dirty="0">
                <a:solidFill>
                  <a:schemeClr val="tx1"/>
                </a:solidFill>
                <a:latin typeface="Open Sans" panose="020B0606030504020204" pitchFamily="34" charset="0"/>
                <a:ea typeface="Open Sans" panose="020B0606030504020204" pitchFamily="34" charset="0"/>
                <a:cs typeface="Open Sans" panose="020B0606030504020204" pitchFamily="34" charset="0"/>
              </a:rPr>
              <a:t>Out of the 29 grants made by the Agriculture program, there have only been  8 (28%) reports submitted.</a:t>
            </a:r>
          </a:p>
          <a:p>
            <a:pPr marL="171450" indent="-171450">
              <a:lnSpc>
                <a:spcPct val="114000"/>
              </a:lnSpc>
              <a:spcBef>
                <a:spcPts val="0"/>
              </a:spcBef>
              <a:spcAft>
                <a:spcPts val="1000"/>
              </a:spcAft>
              <a:buFont typeface="+mj-lt"/>
              <a:buAutoNum type="arabicPeriod"/>
            </a:pPr>
            <a:r>
              <a:rPr kumimoji="0" lang="en-US" sz="13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Many of the reports came in varying formats</a:t>
            </a:r>
            <a:r>
              <a:rPr lang="en-US" sz="1300" b="0" spc="0" dirty="0">
                <a:solidFill>
                  <a:schemeClr val="tx1"/>
                </a:solidFill>
                <a:latin typeface="Open Sans" panose="020B0606030504020204" pitchFamily="34" charset="0"/>
                <a:ea typeface="Open Sans" panose="020B0606030504020204" pitchFamily="34" charset="0"/>
                <a:cs typeface="Open Sans" panose="020B0606030504020204" pitchFamily="34" charset="0"/>
              </a:rPr>
              <a:t>, which made aligning some of the reporting difficult.</a:t>
            </a:r>
          </a:p>
          <a:p>
            <a:pPr marL="171450" indent="-171450">
              <a:lnSpc>
                <a:spcPct val="114000"/>
              </a:lnSpc>
              <a:spcBef>
                <a:spcPts val="0"/>
              </a:spcBef>
              <a:spcAft>
                <a:spcPts val="1000"/>
              </a:spcAft>
              <a:buFont typeface="+mj-lt"/>
              <a:buAutoNum type="arabicPeriod"/>
            </a:pPr>
            <a:r>
              <a:rPr lang="en-US" sz="1300" b="0" spc="0" dirty="0">
                <a:solidFill>
                  <a:schemeClr val="tx1"/>
                </a:solidFill>
                <a:latin typeface="Open Sans" panose="020B0606030504020204" pitchFamily="34" charset="0"/>
                <a:ea typeface="Open Sans" panose="020B0606030504020204" pitchFamily="34" charset="0"/>
                <a:cs typeface="Open Sans" panose="020B0606030504020204" pitchFamily="34" charset="0"/>
              </a:rPr>
              <a:t>Without access to </a:t>
            </a:r>
            <a:r>
              <a:rPr lang="en-US" sz="1300" b="0" spc="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SmartSimple</a:t>
            </a:r>
            <a:r>
              <a:rPr lang="en-US" sz="1300" b="0" spc="0" dirty="0">
                <a:solidFill>
                  <a:schemeClr val="tx1"/>
                </a:solidFill>
                <a:latin typeface="Open Sans" panose="020B0606030504020204" pitchFamily="34" charset="0"/>
                <a:ea typeface="Open Sans" panose="020B0606030504020204" pitchFamily="34" charset="0"/>
                <a:cs typeface="Open Sans" panose="020B0606030504020204" pitchFamily="34" charset="0"/>
              </a:rPr>
              <a:t> or the back-end data in Tableau, there were limitations on accessing certain datasets or documents that were directly linked in reports and/or applications.</a:t>
            </a:r>
          </a:p>
          <a:p>
            <a:pPr marL="171450" indent="-171450">
              <a:lnSpc>
                <a:spcPct val="114000"/>
              </a:lnSpc>
              <a:spcBef>
                <a:spcPts val="0"/>
              </a:spcBef>
              <a:spcAft>
                <a:spcPts val="1000"/>
              </a:spcAft>
              <a:buFont typeface="+mj-lt"/>
              <a:buAutoNum type="arabicPeriod"/>
            </a:pPr>
            <a:endParaRPr kumimoji="0" lang="en-US" sz="1300" b="0"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7" name="Graphic 6" descr="Warning with solid fill">
            <a:extLst>
              <a:ext uri="{FF2B5EF4-FFF2-40B4-BE49-F238E27FC236}">
                <a16:creationId xmlns:a16="http://schemas.microsoft.com/office/drawing/2014/main" id="{81C97EDD-A996-C341-BDE5-A0D3A20D00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1303" y="1912140"/>
            <a:ext cx="457200" cy="457200"/>
          </a:xfrm>
          <a:prstGeom prst="rect">
            <a:avLst/>
          </a:prstGeom>
        </p:spPr>
      </p:pic>
      <p:pic>
        <p:nvPicPr>
          <p:cNvPr id="9" name="Graphic 8" descr="Magnifying glass with solid fill">
            <a:extLst>
              <a:ext uri="{FF2B5EF4-FFF2-40B4-BE49-F238E27FC236}">
                <a16:creationId xmlns:a16="http://schemas.microsoft.com/office/drawing/2014/main" id="{49CBED92-210D-1243-B81A-307D3919C2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08643" y="1901305"/>
            <a:ext cx="457200" cy="457200"/>
          </a:xfrm>
          <a:prstGeom prst="rect">
            <a:avLst/>
          </a:prstGeom>
        </p:spPr>
      </p:pic>
      <p:pic>
        <p:nvPicPr>
          <p:cNvPr id="11" name="Graphic 10" descr="Bullseye with solid fill">
            <a:extLst>
              <a:ext uri="{FF2B5EF4-FFF2-40B4-BE49-F238E27FC236}">
                <a16:creationId xmlns:a16="http://schemas.microsoft.com/office/drawing/2014/main" id="{49795D3D-B00C-2B47-A7EC-4340737FB6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44008" y="1901305"/>
            <a:ext cx="457200" cy="457200"/>
          </a:xfrm>
          <a:prstGeom prst="rect">
            <a:avLst/>
          </a:prstGeom>
        </p:spPr>
      </p:pic>
      <p:sp>
        <p:nvSpPr>
          <p:cNvPr id="10" name="TextBox 9">
            <a:extLst>
              <a:ext uri="{FF2B5EF4-FFF2-40B4-BE49-F238E27FC236}">
                <a16:creationId xmlns:a16="http://schemas.microsoft.com/office/drawing/2014/main" id="{EB55C306-9C0E-8788-F04D-02D1EB65AE5E}"/>
              </a:ext>
            </a:extLst>
          </p:cNvPr>
          <p:cNvSpPr txBox="1"/>
          <p:nvPr/>
        </p:nvSpPr>
        <p:spPr>
          <a:xfrm>
            <a:off x="462987" y="1222546"/>
            <a:ext cx="11357687" cy="584775"/>
          </a:xfrm>
          <a:prstGeom prst="rect">
            <a:avLst/>
          </a:prstGeom>
          <a:solidFill>
            <a:schemeClr val="bg2">
              <a:lumMod val="60000"/>
              <a:lumOff val="40000"/>
            </a:schemeClr>
          </a:solidFill>
        </p:spPr>
        <p:txBody>
          <a:bodyPr wrap="square" rtlCol="0">
            <a:spAutoFit/>
          </a:bodyPr>
          <a:lstStyle/>
          <a:p>
            <a:r>
              <a:rPr lang="en-US" sz="1600" b="1" spc="300" dirty="0">
                <a:latin typeface="Open Sans" panose="020B0606030504020204" pitchFamily="34" charset="0"/>
                <a:ea typeface="Open Sans" panose="020B0606030504020204" pitchFamily="34" charset="0"/>
                <a:cs typeface="Open Sans" panose="020B0606030504020204" pitchFamily="34" charset="0"/>
              </a:rPr>
              <a:t>PURPOSE: </a:t>
            </a:r>
            <a:r>
              <a:rPr lang="en-US" sz="1600" dirty="0">
                <a:latin typeface="Open Sans" panose="020B0606030504020204" pitchFamily="34" charset="0"/>
                <a:ea typeface="Open Sans" panose="020B0606030504020204" pitchFamily="34" charset="0"/>
                <a:cs typeface="Open Sans" panose="020B0606030504020204" pitchFamily="34" charset="0"/>
              </a:rPr>
              <a:t>To understand how Ag grant-making since 2021 has aligned to program pillars, outcome indicators and highlight areas of progress and focus based on grant reports and applications.</a:t>
            </a:r>
          </a:p>
        </p:txBody>
      </p:sp>
    </p:spTree>
    <p:extLst>
      <p:ext uri="{BB962C8B-B14F-4D97-AF65-F5344CB8AC3E}">
        <p14:creationId xmlns:p14="http://schemas.microsoft.com/office/powerpoint/2010/main" val="128174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2C81-7AE3-E84C-B62F-DB47CBBF74AE}"/>
              </a:ext>
            </a:extLst>
          </p:cNvPr>
          <p:cNvSpPr>
            <a:spLocks noGrp="1"/>
          </p:cNvSpPr>
          <p:nvPr>
            <p:ph type="title"/>
          </p:nvPr>
        </p:nvSpPr>
        <p:spPr>
          <a:xfrm>
            <a:off x="371326" y="64717"/>
            <a:ext cx="11402858" cy="793921"/>
          </a:xfrm>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Theory of Change – Visual</a:t>
            </a:r>
          </a:p>
        </p:txBody>
      </p:sp>
      <p:grpSp>
        <p:nvGrpSpPr>
          <p:cNvPr id="4" name="Group 3">
            <a:extLst>
              <a:ext uri="{FF2B5EF4-FFF2-40B4-BE49-F238E27FC236}">
                <a16:creationId xmlns:a16="http://schemas.microsoft.com/office/drawing/2014/main" id="{97B81E78-3251-7F45-B731-21C262435060}"/>
              </a:ext>
            </a:extLst>
          </p:cNvPr>
          <p:cNvGrpSpPr/>
          <p:nvPr/>
        </p:nvGrpSpPr>
        <p:grpSpPr>
          <a:xfrm>
            <a:off x="1660307" y="3406363"/>
            <a:ext cx="1173409" cy="923163"/>
            <a:chOff x="1448763" y="3815684"/>
            <a:chExt cx="1097280" cy="923163"/>
          </a:xfrm>
        </p:grpSpPr>
        <p:sp>
          <p:nvSpPr>
            <p:cNvPr id="43" name="TextBox 42">
              <a:extLst>
                <a:ext uri="{FF2B5EF4-FFF2-40B4-BE49-F238E27FC236}">
                  <a16:creationId xmlns:a16="http://schemas.microsoft.com/office/drawing/2014/main" id="{D953C4FA-640B-7841-AFDA-7C97A6ACDFDE}"/>
                </a:ext>
              </a:extLst>
            </p:cNvPr>
            <p:cNvSpPr txBox="1"/>
            <p:nvPr/>
          </p:nvSpPr>
          <p:spPr>
            <a:xfrm>
              <a:off x="1448763" y="3815684"/>
              <a:ext cx="10972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Indiana</a:t>
              </a:r>
            </a:p>
          </p:txBody>
        </p:sp>
        <p:sp>
          <p:nvSpPr>
            <p:cNvPr id="44" name="TextBox 43">
              <a:extLst>
                <a:ext uri="{FF2B5EF4-FFF2-40B4-BE49-F238E27FC236}">
                  <a16:creationId xmlns:a16="http://schemas.microsoft.com/office/drawing/2014/main" id="{0EB3B60B-26EA-7D4A-B2F6-26B78681727E}"/>
                </a:ext>
              </a:extLst>
            </p:cNvPr>
            <p:cNvSpPr txBox="1"/>
            <p:nvPr/>
          </p:nvSpPr>
          <p:spPr>
            <a:xfrm>
              <a:off x="1448763" y="4461848"/>
              <a:ext cx="10972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Iowa</a:t>
              </a:r>
            </a:p>
          </p:txBody>
        </p:sp>
        <p:sp>
          <p:nvSpPr>
            <p:cNvPr id="45" name="TextBox 44">
              <a:extLst>
                <a:ext uri="{FF2B5EF4-FFF2-40B4-BE49-F238E27FC236}">
                  <a16:creationId xmlns:a16="http://schemas.microsoft.com/office/drawing/2014/main" id="{1D26A581-90C1-5146-A5F2-5894C050B328}"/>
                </a:ext>
              </a:extLst>
            </p:cNvPr>
            <p:cNvSpPr txBox="1"/>
            <p:nvPr/>
          </p:nvSpPr>
          <p:spPr>
            <a:xfrm>
              <a:off x="1448763" y="4138766"/>
              <a:ext cx="10972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Illinois</a:t>
              </a:r>
            </a:p>
          </p:txBody>
        </p:sp>
      </p:grpSp>
      <p:sp>
        <p:nvSpPr>
          <p:cNvPr id="51" name="TextBox 50">
            <a:extLst>
              <a:ext uri="{FF2B5EF4-FFF2-40B4-BE49-F238E27FC236}">
                <a16:creationId xmlns:a16="http://schemas.microsoft.com/office/drawing/2014/main" id="{F2381B97-483C-DD48-973F-DC59DA229C66}"/>
              </a:ext>
            </a:extLst>
          </p:cNvPr>
          <p:cNvSpPr txBox="1"/>
          <p:nvPr/>
        </p:nvSpPr>
        <p:spPr>
          <a:xfrm>
            <a:off x="593964" y="2538715"/>
            <a:ext cx="1024822" cy="500522"/>
          </a:xfrm>
          <a:prstGeom prst="rect">
            <a:avLst/>
          </a:prstGeom>
          <a:noFill/>
        </p:spPr>
        <p:txBody>
          <a:bodyPr wrap="square"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Working Land</a:t>
            </a:r>
          </a:p>
        </p:txBody>
      </p:sp>
      <p:sp>
        <p:nvSpPr>
          <p:cNvPr id="52" name="TextBox 51">
            <a:extLst>
              <a:ext uri="{FF2B5EF4-FFF2-40B4-BE49-F238E27FC236}">
                <a16:creationId xmlns:a16="http://schemas.microsoft.com/office/drawing/2014/main" id="{9D1D0306-4792-054A-877D-CDDDE1DC09B0}"/>
              </a:ext>
            </a:extLst>
          </p:cNvPr>
          <p:cNvSpPr txBox="1"/>
          <p:nvPr/>
        </p:nvSpPr>
        <p:spPr>
          <a:xfrm>
            <a:off x="495204" y="3851678"/>
            <a:ext cx="1222343" cy="500522"/>
          </a:xfrm>
          <a:prstGeom prst="rect">
            <a:avLst/>
          </a:prstGeom>
          <a:noFill/>
        </p:spPr>
        <p:txBody>
          <a:bodyPr wrap="square"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Marginal </a:t>
            </a:r>
            <a:br>
              <a:rPr kumimoji="0" lang="en-US" sz="12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2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Land</a:t>
            </a:r>
          </a:p>
        </p:txBody>
      </p:sp>
      <p:sp>
        <p:nvSpPr>
          <p:cNvPr id="53" name="TextBox 52">
            <a:extLst>
              <a:ext uri="{FF2B5EF4-FFF2-40B4-BE49-F238E27FC236}">
                <a16:creationId xmlns:a16="http://schemas.microsoft.com/office/drawing/2014/main" id="{83ED4F43-5DF9-9745-8F2E-2823C43C359F}"/>
              </a:ext>
            </a:extLst>
          </p:cNvPr>
          <p:cNvSpPr txBox="1"/>
          <p:nvPr/>
        </p:nvSpPr>
        <p:spPr>
          <a:xfrm>
            <a:off x="495204" y="5125046"/>
            <a:ext cx="1222343" cy="500522"/>
          </a:xfrm>
          <a:prstGeom prst="rect">
            <a:avLst/>
          </a:prstGeom>
          <a:noFill/>
        </p:spPr>
        <p:txBody>
          <a:bodyPr wrap="square"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High-Grade Land</a:t>
            </a:r>
          </a:p>
        </p:txBody>
      </p:sp>
      <p:sp>
        <p:nvSpPr>
          <p:cNvPr id="56" name="Right Brace 55">
            <a:extLst>
              <a:ext uri="{FF2B5EF4-FFF2-40B4-BE49-F238E27FC236}">
                <a16:creationId xmlns:a16="http://schemas.microsoft.com/office/drawing/2014/main" id="{3C485305-EA6D-254B-8021-CDBC6073F56C}"/>
              </a:ext>
            </a:extLst>
          </p:cNvPr>
          <p:cNvSpPr/>
          <p:nvPr/>
        </p:nvSpPr>
        <p:spPr>
          <a:xfrm>
            <a:off x="1464115" y="1702581"/>
            <a:ext cx="370685" cy="4232366"/>
          </a:xfrm>
          <a:prstGeom prst="rightBrace">
            <a:avLst/>
          </a:prstGeom>
        </p:spPr>
        <p:style>
          <a:lnRef idx="1">
            <a:schemeClr val="accent5"/>
          </a:lnRef>
          <a:fillRef idx="0">
            <a:schemeClr val="accent5"/>
          </a:fillRef>
          <a:effectRef idx="0">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E5464"/>
              </a:solidFill>
              <a:effectLst/>
              <a:uLnTx/>
              <a:uFillTx/>
              <a:latin typeface="Gill Sans MT" panose="020B0502020104020203"/>
              <a:ea typeface="+mn-ea"/>
              <a:cs typeface="+mn-cs"/>
            </a:endParaRPr>
          </a:p>
        </p:txBody>
      </p:sp>
      <p:sp>
        <p:nvSpPr>
          <p:cNvPr id="57" name="TextBox 56">
            <a:extLst>
              <a:ext uri="{FF2B5EF4-FFF2-40B4-BE49-F238E27FC236}">
                <a16:creationId xmlns:a16="http://schemas.microsoft.com/office/drawing/2014/main" id="{C784BEE4-B03F-A24F-B653-220248C8FB83}"/>
              </a:ext>
            </a:extLst>
          </p:cNvPr>
          <p:cNvSpPr txBox="1"/>
          <p:nvPr/>
        </p:nvSpPr>
        <p:spPr>
          <a:xfrm>
            <a:off x="384025" y="900188"/>
            <a:ext cx="2780256" cy="711028"/>
          </a:xfrm>
          <a:prstGeom prst="rect">
            <a:avLst/>
          </a:prstGeom>
          <a:noFill/>
        </p:spPr>
        <p:txBody>
          <a:bodyPr wrap="square"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Pillars: </a:t>
            </a:r>
          </a:p>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If we focus on transforming acres in the three “I States”….</a:t>
            </a:r>
          </a:p>
        </p:txBody>
      </p:sp>
      <p:sp>
        <p:nvSpPr>
          <p:cNvPr id="58" name="TextBox 57">
            <a:extLst>
              <a:ext uri="{FF2B5EF4-FFF2-40B4-BE49-F238E27FC236}">
                <a16:creationId xmlns:a16="http://schemas.microsoft.com/office/drawing/2014/main" id="{115A7AD1-36B8-564F-AF08-3ADDDC1CC745}"/>
              </a:ext>
            </a:extLst>
          </p:cNvPr>
          <p:cNvSpPr txBox="1"/>
          <p:nvPr/>
        </p:nvSpPr>
        <p:spPr>
          <a:xfrm>
            <a:off x="3164281" y="912286"/>
            <a:ext cx="3224499" cy="711028"/>
          </a:xfrm>
          <a:prstGeom prst="rect">
            <a:avLst/>
          </a:prstGeom>
          <a:noFill/>
        </p:spPr>
        <p:txBody>
          <a:bodyPr wrap="square"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Short-term Outcomes:</a:t>
            </a:r>
          </a:p>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Then we will see the following changes in the next few years…</a:t>
            </a:r>
          </a:p>
        </p:txBody>
      </p:sp>
      <p:sp>
        <p:nvSpPr>
          <p:cNvPr id="59" name="TextBox 58">
            <a:extLst>
              <a:ext uri="{FF2B5EF4-FFF2-40B4-BE49-F238E27FC236}">
                <a16:creationId xmlns:a16="http://schemas.microsoft.com/office/drawing/2014/main" id="{F056C39E-E8D7-6C42-BAC1-D882CCA55513}"/>
              </a:ext>
            </a:extLst>
          </p:cNvPr>
          <p:cNvSpPr txBox="1"/>
          <p:nvPr/>
        </p:nvSpPr>
        <p:spPr>
          <a:xfrm>
            <a:off x="7100736" y="912286"/>
            <a:ext cx="2512155" cy="711028"/>
          </a:xfrm>
          <a:prstGeom prst="rect">
            <a:avLst/>
          </a:prstGeom>
          <a:noFill/>
        </p:spPr>
        <p:txBody>
          <a:bodyPr wrap="square"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200" b="1" dirty="0">
                <a:solidFill>
                  <a:srgbClr val="4E5464"/>
                </a:solidFill>
                <a:latin typeface="Open Sans" panose="020B0606030504020204" pitchFamily="34" charset="0"/>
                <a:ea typeface="Open Sans" panose="020B0606030504020204" pitchFamily="34" charset="0"/>
                <a:cs typeface="Open Sans" panose="020B0606030504020204" pitchFamily="34" charset="0"/>
              </a:rPr>
              <a:t>Interim Outcomes</a:t>
            </a:r>
            <a:r>
              <a:rPr kumimoji="0" lang="en-US" sz="12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That will build toward longer-term shifts including:</a:t>
            </a:r>
          </a:p>
        </p:txBody>
      </p:sp>
      <p:sp>
        <p:nvSpPr>
          <p:cNvPr id="60" name="TextBox 59">
            <a:extLst>
              <a:ext uri="{FF2B5EF4-FFF2-40B4-BE49-F238E27FC236}">
                <a16:creationId xmlns:a16="http://schemas.microsoft.com/office/drawing/2014/main" id="{CE404463-AA81-3B43-A2C2-CE14CB33BE20}"/>
              </a:ext>
            </a:extLst>
          </p:cNvPr>
          <p:cNvSpPr txBox="1"/>
          <p:nvPr/>
        </p:nvSpPr>
        <p:spPr>
          <a:xfrm>
            <a:off x="9880224" y="920888"/>
            <a:ext cx="2311776" cy="711028"/>
          </a:xfrm>
          <a:prstGeom prst="rect">
            <a:avLst/>
          </a:prstGeom>
          <a:noFill/>
        </p:spPr>
        <p:txBody>
          <a:bodyPr wrap="square"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200" b="1" dirty="0">
                <a:solidFill>
                  <a:srgbClr val="4E5464"/>
                </a:solidFill>
                <a:latin typeface="Open Sans" panose="020B0606030504020204" pitchFamily="34" charset="0"/>
                <a:ea typeface="Open Sans" panose="020B0606030504020204" pitchFamily="34" charset="0"/>
                <a:cs typeface="Open Sans" panose="020B0606030504020204" pitchFamily="34" charset="0"/>
              </a:rPr>
              <a:t>Long-term Outcome</a:t>
            </a:r>
            <a:r>
              <a:rPr kumimoji="0" lang="en-US" sz="12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s:</a:t>
            </a:r>
          </a:p>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Contributing to community-level improvements: </a:t>
            </a:r>
          </a:p>
        </p:txBody>
      </p:sp>
      <p:sp>
        <p:nvSpPr>
          <p:cNvPr id="61" name="Right Brace 60">
            <a:extLst>
              <a:ext uri="{FF2B5EF4-FFF2-40B4-BE49-F238E27FC236}">
                <a16:creationId xmlns:a16="http://schemas.microsoft.com/office/drawing/2014/main" id="{0C78CE79-C825-D945-B129-FCAE598352DC}"/>
              </a:ext>
            </a:extLst>
          </p:cNvPr>
          <p:cNvSpPr/>
          <p:nvPr/>
        </p:nvSpPr>
        <p:spPr>
          <a:xfrm>
            <a:off x="2460395" y="1713984"/>
            <a:ext cx="370685" cy="4232366"/>
          </a:xfrm>
          <a:prstGeom prst="rightBrace">
            <a:avLst/>
          </a:prstGeom>
        </p:spPr>
        <p:style>
          <a:lnRef idx="1">
            <a:schemeClr val="accent5"/>
          </a:lnRef>
          <a:fillRef idx="0">
            <a:schemeClr val="accent5"/>
          </a:fillRef>
          <a:effectRef idx="0">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E5464"/>
              </a:solidFill>
              <a:effectLst/>
              <a:uLnTx/>
              <a:uFillTx/>
              <a:latin typeface="Gill Sans MT" panose="020B0502020104020203"/>
              <a:ea typeface="+mn-ea"/>
              <a:cs typeface="+mn-cs"/>
            </a:endParaRPr>
          </a:p>
        </p:txBody>
      </p:sp>
      <p:sp>
        <p:nvSpPr>
          <p:cNvPr id="62" name="Oval 61">
            <a:extLst>
              <a:ext uri="{FF2B5EF4-FFF2-40B4-BE49-F238E27FC236}">
                <a16:creationId xmlns:a16="http://schemas.microsoft.com/office/drawing/2014/main" id="{B644561F-BE16-574E-BB63-C9CFF36B7D4C}"/>
              </a:ext>
            </a:extLst>
          </p:cNvPr>
          <p:cNvSpPr/>
          <p:nvPr/>
        </p:nvSpPr>
        <p:spPr>
          <a:xfrm>
            <a:off x="2782086" y="1634257"/>
            <a:ext cx="2526013" cy="2042119"/>
          </a:xfrm>
          <a:prstGeom prst="ellipse">
            <a:avLst/>
          </a:pr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288" tIns="27432" rIns="18288" bIns="27432" rtlCol="0" anchor="t"/>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A2AB89"/>
                </a:solidFill>
                <a:effectLst/>
                <a:uLnTx/>
                <a:uFillTx/>
                <a:latin typeface="Open Sans" panose="020B0606030504020204" pitchFamily="34" charset="0"/>
                <a:ea typeface="Open Sans" panose="020B0606030504020204" pitchFamily="34" charset="0"/>
                <a:cs typeface="Open Sans" panose="020B0606030504020204" pitchFamily="34" charset="0"/>
              </a:rPr>
              <a:t>Conservation practices in the 3 “I States” are more ECONOMICALLY VIABLE as they are:</a:t>
            </a:r>
          </a:p>
          <a:p>
            <a:pPr marL="114300" marR="0" lvl="0" indent="-1143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A2AB89"/>
                </a:solidFill>
                <a:effectLst/>
                <a:uLnTx/>
                <a:uFillTx/>
                <a:latin typeface="Open Sans" panose="020B0606030504020204" pitchFamily="34" charset="0"/>
                <a:ea typeface="Open Sans" panose="020B0606030504020204" pitchFamily="34" charset="0"/>
                <a:cs typeface="Open Sans" panose="020B0606030504020204" pitchFamily="34" charset="0"/>
              </a:rPr>
              <a:t>Backed by </a:t>
            </a:r>
            <a:r>
              <a:rPr kumimoji="0" lang="en-US" sz="800" b="1" i="0" u="none" strike="noStrike" kern="1200" cap="none" spc="0" normalizeH="0" baseline="0" noProof="0" dirty="0">
                <a:ln>
                  <a:noFill/>
                </a:ln>
                <a:solidFill>
                  <a:srgbClr val="A2AB89"/>
                </a:solidFill>
                <a:effectLst/>
                <a:uLnTx/>
                <a:uFillTx/>
                <a:latin typeface="Open Sans" panose="020B0606030504020204" pitchFamily="34" charset="0"/>
                <a:ea typeface="Open Sans" panose="020B0606030504020204" pitchFamily="34" charset="0"/>
                <a:cs typeface="Open Sans" panose="020B0606030504020204" pitchFamily="34" charset="0"/>
              </a:rPr>
              <a:t>data</a:t>
            </a:r>
            <a:r>
              <a:rPr kumimoji="0" lang="en-US" sz="800" b="0" i="0" u="none" strike="noStrike" kern="1200" cap="none" spc="0" normalizeH="0" baseline="0" noProof="0" dirty="0">
                <a:ln>
                  <a:noFill/>
                </a:ln>
                <a:solidFill>
                  <a:srgbClr val="A2AB89"/>
                </a:solidFill>
                <a:effectLst/>
                <a:uLnTx/>
                <a:uFillTx/>
                <a:latin typeface="Open Sans" panose="020B0606030504020204" pitchFamily="34" charset="0"/>
                <a:ea typeface="Open Sans" panose="020B0606030504020204" pitchFamily="34" charset="0"/>
                <a:cs typeface="Open Sans" panose="020B0606030504020204" pitchFamily="34" charset="0"/>
              </a:rPr>
              <a:t> that shows their profitability</a:t>
            </a:r>
          </a:p>
          <a:p>
            <a:pPr marL="114300" marR="0" lvl="0" indent="-1143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A2AB89"/>
                </a:solidFill>
                <a:effectLst/>
                <a:uLnTx/>
                <a:uFillTx/>
                <a:latin typeface="Open Sans" panose="020B0606030504020204" pitchFamily="34" charset="0"/>
                <a:ea typeface="Open Sans" panose="020B0606030504020204" pitchFamily="34" charset="0"/>
                <a:cs typeface="Open Sans" panose="020B0606030504020204" pitchFamily="34" charset="0"/>
              </a:rPr>
              <a:t>Incentivized by the </a:t>
            </a:r>
            <a:r>
              <a:rPr kumimoji="0" lang="en-US" sz="800" b="1" i="0" u="none" strike="noStrike" kern="1200" cap="none" spc="0" normalizeH="0" baseline="0" noProof="0" dirty="0">
                <a:ln>
                  <a:noFill/>
                </a:ln>
                <a:solidFill>
                  <a:srgbClr val="A2AB89"/>
                </a:solidFill>
                <a:effectLst/>
                <a:uLnTx/>
                <a:uFillTx/>
                <a:latin typeface="Open Sans" panose="020B0606030504020204" pitchFamily="34" charset="0"/>
                <a:ea typeface="Open Sans" panose="020B0606030504020204" pitchFamily="34" charset="0"/>
                <a:cs typeface="Open Sans" panose="020B0606030504020204" pitchFamily="34" charset="0"/>
              </a:rPr>
              <a:t>government</a:t>
            </a:r>
          </a:p>
          <a:p>
            <a:pPr marL="114300" marR="0" lvl="0" indent="-1143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A2AB89"/>
                </a:solidFill>
                <a:effectLst/>
                <a:uLnTx/>
                <a:uFillTx/>
                <a:latin typeface="Open Sans" panose="020B0606030504020204" pitchFamily="34" charset="0"/>
                <a:ea typeface="Open Sans" panose="020B0606030504020204" pitchFamily="34" charset="0"/>
                <a:cs typeface="Open Sans" panose="020B0606030504020204" pitchFamily="34" charset="0"/>
              </a:rPr>
              <a:t>Rewarded by </a:t>
            </a:r>
            <a:r>
              <a:rPr kumimoji="0" lang="en-US" sz="800" b="1" i="0" u="none" strike="noStrike" kern="1200" cap="none" spc="0" normalizeH="0" baseline="0" noProof="0" dirty="0">
                <a:ln>
                  <a:noFill/>
                </a:ln>
                <a:solidFill>
                  <a:srgbClr val="A2AB89"/>
                </a:solidFill>
                <a:effectLst/>
                <a:uLnTx/>
                <a:uFillTx/>
                <a:latin typeface="Open Sans" panose="020B0606030504020204" pitchFamily="34" charset="0"/>
                <a:ea typeface="Open Sans" panose="020B0606030504020204" pitchFamily="34" charset="0"/>
                <a:cs typeface="Open Sans" panose="020B0606030504020204" pitchFamily="34" charset="0"/>
              </a:rPr>
              <a:t>industry</a:t>
            </a:r>
          </a:p>
          <a:p>
            <a:pPr marL="114300" marR="0" lvl="0" indent="-1143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A2AB89"/>
                </a:solidFill>
                <a:effectLst/>
                <a:uLnTx/>
                <a:uFillTx/>
                <a:latin typeface="Open Sans" panose="020B0606030504020204" pitchFamily="34" charset="0"/>
                <a:ea typeface="Open Sans" panose="020B0606030504020204" pitchFamily="34" charset="0"/>
                <a:cs typeface="Open Sans" panose="020B0606030504020204" pitchFamily="34" charset="0"/>
              </a:rPr>
              <a:t>Enabled by </a:t>
            </a:r>
            <a:r>
              <a:rPr kumimoji="0" lang="en-US" sz="800" b="1" i="0" u="none" strike="noStrike" kern="1200" cap="none" spc="0" normalizeH="0" baseline="0" noProof="0" dirty="0">
                <a:ln>
                  <a:noFill/>
                </a:ln>
                <a:solidFill>
                  <a:srgbClr val="A2AB89"/>
                </a:solidFill>
                <a:effectLst/>
                <a:uLnTx/>
                <a:uFillTx/>
                <a:latin typeface="Open Sans" panose="020B0606030504020204" pitchFamily="34" charset="0"/>
                <a:ea typeface="Open Sans" panose="020B0606030504020204" pitchFamily="34" charset="0"/>
                <a:cs typeface="Open Sans" panose="020B0606030504020204" pitchFamily="34" charset="0"/>
              </a:rPr>
              <a:t>supply chain commitments</a:t>
            </a:r>
          </a:p>
        </p:txBody>
      </p:sp>
      <p:sp>
        <p:nvSpPr>
          <p:cNvPr id="63" name="Oval 62">
            <a:extLst>
              <a:ext uri="{FF2B5EF4-FFF2-40B4-BE49-F238E27FC236}">
                <a16:creationId xmlns:a16="http://schemas.microsoft.com/office/drawing/2014/main" id="{73501068-C106-904E-9B26-FA71D233FCF1}"/>
              </a:ext>
            </a:extLst>
          </p:cNvPr>
          <p:cNvSpPr/>
          <p:nvPr/>
        </p:nvSpPr>
        <p:spPr>
          <a:xfrm>
            <a:off x="2782086" y="4236993"/>
            <a:ext cx="2526013" cy="2026366"/>
          </a:xfrm>
          <a:prstGeom prst="ellipse">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8288" tIns="27432" rIns="18288" bIns="27432" rtlCol="0" anchor="t"/>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THE MENTAL MODELS </a:t>
            </a:r>
            <a:br>
              <a:rPr kumimoji="0" lang="en-US" sz="900" b="1"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1"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of key stakeholders in the </a:t>
            </a:r>
            <a:br>
              <a:rPr kumimoji="0" lang="en-US" sz="900" b="1"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1"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3 “I States” shift:</a:t>
            </a:r>
          </a:p>
          <a:p>
            <a:pPr marL="114300" marR="0" lvl="0" indent="-1143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Conservation is positioned as a </a:t>
            </a:r>
            <a:r>
              <a:rPr kumimoji="0" lang="en-US" sz="800" b="1"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resilience strategy </a:t>
            </a:r>
            <a:r>
              <a:rPr kumimoji="0" lang="en-US" sz="800" b="0"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to </a:t>
            </a:r>
            <a:r>
              <a:rPr kumimoji="0" lang="en-US" sz="800" b="1"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farmers</a:t>
            </a:r>
            <a:r>
              <a:rPr kumimoji="0" lang="en-US" sz="800" b="0"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 via a compelling narrative / case-making</a:t>
            </a:r>
          </a:p>
          <a:p>
            <a:pPr marL="114300" marR="0" lvl="0" indent="-1143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800" b="1"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Industry, investors, and policy-makers</a:t>
            </a:r>
            <a:r>
              <a:rPr kumimoji="0" lang="en-US" sz="800" b="0"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 embrace their roles as </a:t>
            </a:r>
            <a:r>
              <a:rPr kumimoji="0" lang="en-US" sz="800" b="1"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catalysts</a:t>
            </a:r>
            <a:r>
              <a:rPr kumimoji="0" lang="en-US" sz="800" b="0"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 for conservation in ag</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4" name="Oval 63">
            <a:extLst>
              <a:ext uri="{FF2B5EF4-FFF2-40B4-BE49-F238E27FC236}">
                <a16:creationId xmlns:a16="http://schemas.microsoft.com/office/drawing/2014/main" id="{A46D6B2A-5781-A946-9D2D-C783D252D49C}"/>
              </a:ext>
            </a:extLst>
          </p:cNvPr>
          <p:cNvSpPr/>
          <p:nvPr/>
        </p:nvSpPr>
        <p:spPr>
          <a:xfrm>
            <a:off x="4255839" y="3018356"/>
            <a:ext cx="2414854" cy="1830388"/>
          </a:xfrm>
          <a:prstGeom prst="ellips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8288" tIns="27432" rIns="18288" bIns="27432" rtlCol="0" anchor="t"/>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BCB312"/>
                </a:solidFill>
                <a:effectLst/>
                <a:uLnTx/>
                <a:uFillTx/>
                <a:latin typeface="Open Sans" panose="020B0606030504020204" pitchFamily="34" charset="0"/>
                <a:ea typeface="Open Sans" panose="020B0606030504020204" pitchFamily="34" charset="0"/>
                <a:cs typeface="Open Sans" panose="020B0606030504020204" pitchFamily="34" charset="0"/>
              </a:rPr>
              <a:t>The SYSTEM of </a:t>
            </a:r>
            <a:br>
              <a:rPr kumimoji="0" lang="en-US" sz="900" b="1" i="0" u="none" strike="noStrike" kern="1200" cap="none" spc="0" normalizeH="0" baseline="0" noProof="0" dirty="0">
                <a:ln>
                  <a:noFill/>
                </a:ln>
                <a:solidFill>
                  <a:srgbClr val="BCB312"/>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1" i="0" u="none" strike="noStrike" kern="1200" cap="none" spc="0" normalizeH="0" baseline="0" noProof="0" dirty="0">
                <a:ln>
                  <a:noFill/>
                </a:ln>
                <a:solidFill>
                  <a:srgbClr val="BCB312"/>
                </a:solidFill>
                <a:effectLst/>
                <a:uLnTx/>
                <a:uFillTx/>
                <a:latin typeface="Open Sans" panose="020B0606030504020204" pitchFamily="34" charset="0"/>
                <a:ea typeface="Open Sans" panose="020B0606030504020204" pitchFamily="34" charset="0"/>
                <a:cs typeface="Open Sans" panose="020B0606030504020204" pitchFamily="34" charset="0"/>
              </a:rPr>
              <a:t>actors working on conservation in the </a:t>
            </a:r>
            <a:br>
              <a:rPr kumimoji="0" lang="en-US" sz="900" b="1" i="0" u="none" strike="noStrike" kern="1200" cap="none" spc="0" normalizeH="0" baseline="0" noProof="0" dirty="0">
                <a:ln>
                  <a:noFill/>
                </a:ln>
                <a:solidFill>
                  <a:srgbClr val="BCB312"/>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1" i="0" u="none" strike="noStrike" kern="1200" cap="none" spc="0" normalizeH="0" baseline="0" noProof="0" dirty="0">
                <a:ln>
                  <a:noFill/>
                </a:ln>
                <a:solidFill>
                  <a:srgbClr val="BCB312"/>
                </a:solidFill>
                <a:effectLst/>
                <a:uLnTx/>
                <a:uFillTx/>
                <a:latin typeface="Open Sans" panose="020B0606030504020204" pitchFamily="34" charset="0"/>
                <a:ea typeface="Open Sans" panose="020B0606030504020204" pitchFamily="34" charset="0"/>
                <a:cs typeface="Open Sans" panose="020B0606030504020204" pitchFamily="34" charset="0"/>
              </a:rPr>
              <a:t>3 “I States” is:</a:t>
            </a:r>
          </a:p>
          <a:p>
            <a:pPr marL="114300" marR="0" lvl="0" indent="-1143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BCB312"/>
                </a:solidFill>
                <a:effectLst/>
                <a:uLnTx/>
                <a:uFillTx/>
                <a:latin typeface="Open Sans" panose="020B0606030504020204" pitchFamily="34" charset="0"/>
                <a:ea typeface="Open Sans" panose="020B0606030504020204" pitchFamily="34" charset="0"/>
                <a:cs typeface="Open Sans" panose="020B0606030504020204" pitchFamily="34" charset="0"/>
              </a:rPr>
              <a:t>More </a:t>
            </a:r>
            <a:r>
              <a:rPr kumimoji="0" lang="en-US" sz="800" b="1" i="0" u="none" strike="noStrike" kern="1200" cap="none" spc="0" normalizeH="0" baseline="0" noProof="0" dirty="0">
                <a:ln>
                  <a:noFill/>
                </a:ln>
                <a:solidFill>
                  <a:srgbClr val="BCB312"/>
                </a:solidFill>
                <a:effectLst/>
                <a:uLnTx/>
                <a:uFillTx/>
                <a:latin typeface="Open Sans" panose="020B0606030504020204" pitchFamily="34" charset="0"/>
                <a:ea typeface="Open Sans" panose="020B0606030504020204" pitchFamily="34" charset="0"/>
                <a:cs typeface="Open Sans" panose="020B0606030504020204" pitchFamily="34" charset="0"/>
              </a:rPr>
              <a:t>connected</a:t>
            </a:r>
            <a:r>
              <a:rPr kumimoji="0" lang="en-US" sz="800" b="0" i="0" u="none" strike="noStrike" kern="1200" cap="none" spc="0" normalizeH="0" baseline="0" noProof="0" dirty="0">
                <a:ln>
                  <a:noFill/>
                </a:ln>
                <a:solidFill>
                  <a:srgbClr val="BCB312"/>
                </a:solidFill>
                <a:effectLst/>
                <a:uLnTx/>
                <a:uFillTx/>
                <a:latin typeface="Open Sans" panose="020B0606030504020204" pitchFamily="34" charset="0"/>
                <a:ea typeface="Open Sans" panose="020B0606030504020204" pitchFamily="34" charset="0"/>
                <a:cs typeface="Open Sans" panose="020B0606030504020204" pitchFamily="34" charset="0"/>
              </a:rPr>
              <a:t> / networked</a:t>
            </a:r>
          </a:p>
          <a:p>
            <a:pPr marL="114300" marR="0" lvl="0" indent="-1143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BCB312"/>
                </a:solidFill>
                <a:effectLst/>
                <a:uLnTx/>
                <a:uFillTx/>
                <a:latin typeface="Open Sans" panose="020B0606030504020204" pitchFamily="34" charset="0"/>
                <a:ea typeface="Open Sans" panose="020B0606030504020204" pitchFamily="34" charset="0"/>
                <a:cs typeface="Open Sans" panose="020B0606030504020204" pitchFamily="34" charset="0"/>
              </a:rPr>
              <a:t>Better </a:t>
            </a:r>
            <a:r>
              <a:rPr kumimoji="0" lang="en-US" sz="800" b="1" i="0" u="none" strike="noStrike" kern="1200" cap="none" spc="0" normalizeH="0" baseline="0" noProof="0" dirty="0">
                <a:ln>
                  <a:noFill/>
                </a:ln>
                <a:solidFill>
                  <a:srgbClr val="BCB312"/>
                </a:solidFill>
                <a:effectLst/>
                <a:uLnTx/>
                <a:uFillTx/>
                <a:latin typeface="Open Sans" panose="020B0606030504020204" pitchFamily="34" charset="0"/>
                <a:ea typeface="Open Sans" panose="020B0606030504020204" pitchFamily="34" charset="0"/>
                <a:cs typeface="Open Sans" panose="020B0606030504020204" pitchFamily="34" charset="0"/>
              </a:rPr>
              <a:t>funded</a:t>
            </a:r>
          </a:p>
          <a:p>
            <a:pPr marL="114300" marR="0" lvl="0" indent="-1143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BCB312"/>
                </a:solidFill>
                <a:effectLst/>
                <a:uLnTx/>
                <a:uFillTx/>
                <a:latin typeface="Open Sans" panose="020B0606030504020204" pitchFamily="34" charset="0"/>
                <a:ea typeface="Open Sans" panose="020B0606030504020204" pitchFamily="34" charset="0"/>
                <a:cs typeface="Open Sans" panose="020B0606030504020204" pitchFamily="34" charset="0"/>
              </a:rPr>
              <a:t>More </a:t>
            </a:r>
            <a:r>
              <a:rPr kumimoji="0" lang="en-US" sz="800" b="1" i="0" u="none" strike="noStrike" kern="1200" cap="none" spc="0" normalizeH="0" baseline="0" noProof="0" dirty="0">
                <a:ln>
                  <a:noFill/>
                </a:ln>
                <a:solidFill>
                  <a:srgbClr val="BCB312"/>
                </a:solidFill>
                <a:effectLst/>
                <a:uLnTx/>
                <a:uFillTx/>
                <a:latin typeface="Open Sans" panose="020B0606030504020204" pitchFamily="34" charset="0"/>
                <a:ea typeface="Open Sans" panose="020B0606030504020204" pitchFamily="34" charset="0"/>
                <a:cs typeface="Open Sans" panose="020B0606030504020204" pitchFamily="34" charset="0"/>
              </a:rPr>
              <a:t>diverse</a:t>
            </a:r>
          </a:p>
          <a:p>
            <a:pPr marL="114300" marR="0" lvl="0" indent="-1143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BCB312"/>
                </a:solidFill>
                <a:effectLst/>
                <a:uLnTx/>
                <a:uFillTx/>
                <a:latin typeface="Open Sans" panose="020B0606030504020204" pitchFamily="34" charset="0"/>
                <a:ea typeface="Open Sans" panose="020B0606030504020204" pitchFamily="34" charset="0"/>
                <a:cs typeface="Open Sans" panose="020B0606030504020204" pitchFamily="34" charset="0"/>
              </a:rPr>
              <a:t>Better positioned to drive local, state, and federal </a:t>
            </a:r>
            <a:r>
              <a:rPr kumimoji="0" lang="en-US" sz="800" b="1" i="0" u="none" strike="noStrike" kern="1200" cap="none" spc="0" normalizeH="0" baseline="0" noProof="0" dirty="0">
                <a:ln>
                  <a:noFill/>
                </a:ln>
                <a:solidFill>
                  <a:srgbClr val="BCB312"/>
                </a:solidFill>
                <a:effectLst/>
                <a:uLnTx/>
                <a:uFillTx/>
                <a:latin typeface="Open Sans" panose="020B0606030504020204" pitchFamily="34" charset="0"/>
                <a:ea typeface="Open Sans" panose="020B0606030504020204" pitchFamily="34" charset="0"/>
                <a:cs typeface="Open Sans" panose="020B0606030504020204" pitchFamily="34" charset="0"/>
              </a:rPr>
              <a:t>policy change </a:t>
            </a:r>
          </a:p>
          <a:p>
            <a:pPr marL="0" marR="0" lvl="0" indent="0" algn="ctr" defTabSz="914400" rtl="0" eaLnBrk="1" fontAlgn="auto" latinLnBrk="0" hangingPunct="1">
              <a:lnSpc>
                <a:spcPct val="114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BCB312"/>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14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65" name="Straight Arrow Connector 64">
            <a:extLst>
              <a:ext uri="{FF2B5EF4-FFF2-40B4-BE49-F238E27FC236}">
                <a16:creationId xmlns:a16="http://schemas.microsoft.com/office/drawing/2014/main" id="{06C16BBD-0A53-994C-9326-13BDF9A72E70}"/>
              </a:ext>
            </a:extLst>
          </p:cNvPr>
          <p:cNvCxnSpPr>
            <a:cxnSpLocks/>
          </p:cNvCxnSpPr>
          <p:nvPr/>
        </p:nvCxnSpPr>
        <p:spPr>
          <a:xfrm>
            <a:off x="3690529" y="3676376"/>
            <a:ext cx="467686" cy="213373"/>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66" name="Straight Arrow Connector 65">
            <a:extLst>
              <a:ext uri="{FF2B5EF4-FFF2-40B4-BE49-F238E27FC236}">
                <a16:creationId xmlns:a16="http://schemas.microsoft.com/office/drawing/2014/main" id="{9F9D221E-FCD7-DE41-A885-3366C00329FA}"/>
              </a:ext>
            </a:extLst>
          </p:cNvPr>
          <p:cNvCxnSpPr>
            <a:cxnSpLocks/>
          </p:cNvCxnSpPr>
          <p:nvPr/>
        </p:nvCxnSpPr>
        <p:spPr>
          <a:xfrm flipV="1">
            <a:off x="3690529" y="3977353"/>
            <a:ext cx="467686" cy="2596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67" name="Right Brace 66">
            <a:extLst>
              <a:ext uri="{FF2B5EF4-FFF2-40B4-BE49-F238E27FC236}">
                <a16:creationId xmlns:a16="http://schemas.microsoft.com/office/drawing/2014/main" id="{BEF12E15-ADC1-F34E-9CEE-1EB5CA0F4A41}"/>
              </a:ext>
            </a:extLst>
          </p:cNvPr>
          <p:cNvSpPr/>
          <p:nvPr/>
        </p:nvSpPr>
        <p:spPr>
          <a:xfrm>
            <a:off x="6566683" y="1666879"/>
            <a:ext cx="370685" cy="4232366"/>
          </a:xfrm>
          <a:prstGeom prst="rightBrace">
            <a:avLst/>
          </a:prstGeom>
        </p:spPr>
        <p:style>
          <a:lnRef idx="1">
            <a:schemeClr val="accent5"/>
          </a:lnRef>
          <a:fillRef idx="0">
            <a:schemeClr val="accent5"/>
          </a:fillRef>
          <a:effectRef idx="0">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E5464"/>
              </a:solidFill>
              <a:effectLst/>
              <a:uLnTx/>
              <a:uFillTx/>
              <a:latin typeface="Gill Sans MT" panose="020B0502020104020203"/>
              <a:ea typeface="+mn-ea"/>
              <a:cs typeface="+mn-cs"/>
            </a:endParaRPr>
          </a:p>
        </p:txBody>
      </p:sp>
      <p:pic>
        <p:nvPicPr>
          <p:cNvPr id="68" name="Graphic 67" descr="Dollar with solid fill">
            <a:extLst>
              <a:ext uri="{FF2B5EF4-FFF2-40B4-BE49-F238E27FC236}">
                <a16:creationId xmlns:a16="http://schemas.microsoft.com/office/drawing/2014/main" id="{B8F9E3D1-3476-7749-B6EF-36034C7CC9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3522" y="2070687"/>
            <a:ext cx="431129" cy="431129"/>
          </a:xfrm>
          <a:prstGeom prst="rect">
            <a:avLst/>
          </a:prstGeom>
        </p:spPr>
      </p:pic>
      <p:pic>
        <p:nvPicPr>
          <p:cNvPr id="69" name="Graphic 68" descr="Head with gears outline">
            <a:extLst>
              <a:ext uri="{FF2B5EF4-FFF2-40B4-BE49-F238E27FC236}">
                <a16:creationId xmlns:a16="http://schemas.microsoft.com/office/drawing/2014/main" id="{718ACA61-5533-BE4D-81B4-DBEF81F543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60855" y="5311594"/>
            <a:ext cx="548970" cy="548970"/>
          </a:xfrm>
          <a:prstGeom prst="rect">
            <a:avLst/>
          </a:prstGeom>
        </p:spPr>
      </p:pic>
      <p:pic>
        <p:nvPicPr>
          <p:cNvPr id="70" name="Graphic 69" descr="Network with solid fill">
            <a:extLst>
              <a:ext uri="{FF2B5EF4-FFF2-40B4-BE49-F238E27FC236}">
                <a16:creationId xmlns:a16="http://schemas.microsoft.com/office/drawing/2014/main" id="{8FD2ED0B-D301-F149-81CB-E4978F49FB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94876" y="3601224"/>
            <a:ext cx="474742" cy="474742"/>
          </a:xfrm>
          <a:prstGeom prst="rect">
            <a:avLst/>
          </a:prstGeom>
        </p:spPr>
      </p:pic>
      <p:sp>
        <p:nvSpPr>
          <p:cNvPr id="71" name="Rectangle: Rounded Corners 18">
            <a:extLst>
              <a:ext uri="{FF2B5EF4-FFF2-40B4-BE49-F238E27FC236}">
                <a16:creationId xmlns:a16="http://schemas.microsoft.com/office/drawing/2014/main" id="{779CE3F9-75C6-6543-9DF9-5BAF0FEFD785}"/>
              </a:ext>
            </a:extLst>
          </p:cNvPr>
          <p:cNvSpPr/>
          <p:nvPr/>
        </p:nvSpPr>
        <p:spPr>
          <a:xfrm>
            <a:off x="7250879" y="1634258"/>
            <a:ext cx="2303253" cy="1095730"/>
          </a:xfrm>
          <a:prstGeom prst="roundRect">
            <a:avLst>
              <a:gd name="adj" fmla="val 9432"/>
            </a:avLst>
          </a:pr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A2AB89"/>
                </a:solidFill>
                <a:effectLst/>
                <a:uLnTx/>
                <a:uFillTx/>
                <a:latin typeface="Open Sans" panose="020B0606030504020204" pitchFamily="34" charset="0"/>
                <a:ea typeface="Open Sans" panose="020B0606030504020204" pitchFamily="34" charset="0"/>
                <a:cs typeface="Open Sans" panose="020B0606030504020204" pitchFamily="34" charset="0"/>
              </a:rPr>
              <a:t>Shifts in Markets:</a:t>
            </a:r>
          </a:p>
          <a:p>
            <a:pPr marL="114300" marR="0" lvl="0" indent="-1143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800" b="1" i="0" u="none" strike="noStrike" kern="1200" cap="none" spc="0" normalizeH="0" baseline="0" noProof="0" dirty="0">
                <a:ln>
                  <a:noFill/>
                </a:ln>
                <a:solidFill>
                  <a:srgbClr val="A2AB89"/>
                </a:solidFill>
                <a:effectLst/>
                <a:uLnTx/>
                <a:uFillTx/>
                <a:latin typeface="Open Sans" panose="020B0606030504020204" pitchFamily="34" charset="0"/>
                <a:ea typeface="Open Sans" panose="020B0606030504020204" pitchFamily="34" charset="0"/>
                <a:cs typeface="Open Sans" panose="020B0606030504020204" pitchFamily="34" charset="0"/>
              </a:rPr>
              <a:t>Supply chains </a:t>
            </a:r>
            <a:r>
              <a:rPr kumimoji="0" lang="en-US" sz="800" b="0" i="0" u="none" strike="noStrike" kern="1200" cap="none" spc="0" normalizeH="0" baseline="0" noProof="0" dirty="0">
                <a:ln>
                  <a:noFill/>
                </a:ln>
                <a:solidFill>
                  <a:srgbClr val="A2AB89"/>
                </a:solidFill>
                <a:effectLst/>
                <a:uLnTx/>
                <a:uFillTx/>
                <a:latin typeface="Open Sans" panose="020B0606030504020204" pitchFamily="34" charset="0"/>
                <a:ea typeface="Open Sans" panose="020B0606030504020204" pitchFamily="34" charset="0"/>
                <a:cs typeface="Open Sans" panose="020B0606030504020204" pitchFamily="34" charset="0"/>
              </a:rPr>
              <a:t>incentivize /”mainstream” conservation practices</a:t>
            </a:r>
          </a:p>
          <a:p>
            <a:pPr marL="114300" marR="0" lvl="0" indent="-1143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A2AB89"/>
                </a:solidFill>
                <a:effectLst/>
                <a:uLnTx/>
                <a:uFillTx/>
                <a:latin typeface="Open Sans" panose="020B0606030504020204" pitchFamily="34" charset="0"/>
                <a:ea typeface="Open Sans" panose="020B0606030504020204" pitchFamily="34" charset="0"/>
                <a:cs typeface="Open Sans" panose="020B0606030504020204" pitchFamily="34" charset="0"/>
              </a:rPr>
              <a:t>There is an increase in supply chain </a:t>
            </a:r>
            <a:r>
              <a:rPr kumimoji="0" lang="en-US" sz="800" b="1" i="0" u="none" strike="noStrike" kern="1200" cap="none" spc="0" normalizeH="0" baseline="0" noProof="0" dirty="0">
                <a:ln>
                  <a:noFill/>
                </a:ln>
                <a:solidFill>
                  <a:srgbClr val="A2AB89"/>
                </a:solidFill>
                <a:effectLst/>
                <a:uLnTx/>
                <a:uFillTx/>
                <a:latin typeface="Open Sans" panose="020B0606030504020204" pitchFamily="34" charset="0"/>
                <a:ea typeface="Open Sans" panose="020B0606030504020204" pitchFamily="34" charset="0"/>
                <a:cs typeface="Open Sans" panose="020B0606030504020204" pitchFamily="34" charset="0"/>
              </a:rPr>
              <a:t>infrastructure</a:t>
            </a:r>
            <a:r>
              <a:rPr kumimoji="0" lang="en-US" sz="800" b="0" i="0" u="none" strike="noStrike" kern="1200" cap="none" spc="0" normalizeH="0" baseline="0" noProof="0" dirty="0">
                <a:ln>
                  <a:noFill/>
                </a:ln>
                <a:solidFill>
                  <a:srgbClr val="A2AB89"/>
                </a:solidFill>
                <a:effectLst/>
                <a:uLnTx/>
                <a:uFillTx/>
                <a:latin typeface="Open Sans" panose="020B0606030504020204" pitchFamily="34" charset="0"/>
                <a:ea typeface="Open Sans" panose="020B0606030504020204" pitchFamily="34" charset="0"/>
                <a:cs typeface="Open Sans" panose="020B0606030504020204" pitchFamily="34" charset="0"/>
              </a:rPr>
              <a:t> for more diverse crops</a:t>
            </a:r>
          </a:p>
          <a:p>
            <a:pPr marL="114300" marR="0" lvl="0" indent="-1143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A2AB89"/>
                </a:solidFill>
                <a:effectLst/>
                <a:uLnTx/>
                <a:uFillTx/>
                <a:latin typeface="Open Sans" panose="020B0606030504020204" pitchFamily="34" charset="0"/>
                <a:ea typeface="Open Sans" panose="020B0606030504020204" pitchFamily="34" charset="0"/>
                <a:cs typeface="Open Sans" panose="020B0606030504020204" pitchFamily="34" charset="0"/>
              </a:rPr>
              <a:t>There are more </a:t>
            </a:r>
            <a:r>
              <a:rPr kumimoji="0" lang="en-US" sz="800" b="1" i="0" u="none" strike="noStrike" kern="1200" cap="none" spc="0" normalizeH="0" baseline="0" noProof="0" dirty="0">
                <a:ln>
                  <a:noFill/>
                </a:ln>
                <a:solidFill>
                  <a:srgbClr val="A2AB89"/>
                </a:solidFill>
                <a:effectLst/>
                <a:uLnTx/>
                <a:uFillTx/>
                <a:latin typeface="Open Sans" panose="020B0606030504020204" pitchFamily="34" charset="0"/>
                <a:ea typeface="Open Sans" panose="020B0606030504020204" pitchFamily="34" charset="0"/>
                <a:cs typeface="Open Sans" panose="020B0606030504020204" pitchFamily="34" charset="0"/>
              </a:rPr>
              <a:t>financial products </a:t>
            </a:r>
            <a:r>
              <a:rPr kumimoji="0" lang="en-US" sz="800" b="0" i="0" u="none" strike="noStrike" kern="1200" cap="none" spc="0" normalizeH="0" baseline="0" noProof="0" dirty="0">
                <a:ln>
                  <a:noFill/>
                </a:ln>
                <a:solidFill>
                  <a:srgbClr val="A2AB89"/>
                </a:solidFill>
                <a:effectLst/>
                <a:uLnTx/>
                <a:uFillTx/>
                <a:latin typeface="Open Sans" panose="020B0606030504020204" pitchFamily="34" charset="0"/>
                <a:ea typeface="Open Sans" panose="020B0606030504020204" pitchFamily="34" charset="0"/>
                <a:cs typeface="Open Sans" panose="020B0606030504020204" pitchFamily="34" charset="0"/>
              </a:rPr>
              <a:t>tailored to conservation practices</a:t>
            </a:r>
          </a:p>
        </p:txBody>
      </p:sp>
      <p:sp>
        <p:nvSpPr>
          <p:cNvPr id="72" name="Rectangle: Rounded Corners 51">
            <a:extLst>
              <a:ext uri="{FF2B5EF4-FFF2-40B4-BE49-F238E27FC236}">
                <a16:creationId xmlns:a16="http://schemas.microsoft.com/office/drawing/2014/main" id="{8EFAA382-A970-6E4D-99D2-AE80D3EA7A69}"/>
              </a:ext>
            </a:extLst>
          </p:cNvPr>
          <p:cNvSpPr/>
          <p:nvPr/>
        </p:nvSpPr>
        <p:spPr>
          <a:xfrm>
            <a:off x="7250879" y="2920468"/>
            <a:ext cx="2303253" cy="1362975"/>
          </a:xfrm>
          <a:prstGeom prst="roundRect">
            <a:avLst>
              <a:gd name="adj" fmla="val 11189"/>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BCB312"/>
                </a:solidFill>
                <a:effectLst/>
                <a:uLnTx/>
                <a:uFillTx/>
                <a:latin typeface="Open Sans" panose="020B0606030504020204" pitchFamily="34" charset="0"/>
                <a:ea typeface="Open Sans" panose="020B0606030504020204" pitchFamily="34" charset="0"/>
                <a:cs typeface="Open Sans" panose="020B0606030504020204" pitchFamily="34" charset="0"/>
              </a:rPr>
              <a:t>Shifts in the System:</a:t>
            </a:r>
          </a:p>
          <a:p>
            <a:pPr marL="114300" marR="0" lvl="0" indent="-1143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800" b="1" i="0" u="none" strike="noStrike" kern="1200" cap="none" spc="0" normalizeH="0" baseline="0" noProof="0" dirty="0">
                <a:ln>
                  <a:noFill/>
                </a:ln>
                <a:solidFill>
                  <a:srgbClr val="BCB312"/>
                </a:solidFill>
                <a:effectLst/>
                <a:uLnTx/>
                <a:uFillTx/>
                <a:latin typeface="Open Sans" panose="020B0606030504020204" pitchFamily="34" charset="0"/>
                <a:ea typeface="Open Sans" panose="020B0606030504020204" pitchFamily="34" charset="0"/>
                <a:cs typeface="Open Sans" panose="020B0606030504020204" pitchFamily="34" charset="0"/>
              </a:rPr>
              <a:t>Government</a:t>
            </a:r>
            <a:r>
              <a:rPr kumimoji="0" lang="en-US" sz="800" b="0" i="0" u="none" strike="noStrike" kern="1200" cap="none" spc="0" normalizeH="0" baseline="0" noProof="0" dirty="0">
                <a:ln>
                  <a:noFill/>
                </a:ln>
                <a:solidFill>
                  <a:srgbClr val="BCB312"/>
                </a:solidFill>
                <a:effectLst/>
                <a:uLnTx/>
                <a:uFillTx/>
                <a:latin typeface="Open Sans" panose="020B0606030504020204" pitchFamily="34" charset="0"/>
                <a:ea typeface="Open Sans" panose="020B0606030504020204" pitchFamily="34" charset="0"/>
                <a:cs typeface="Open Sans" panose="020B0606030504020204" pitchFamily="34" charset="0"/>
              </a:rPr>
              <a:t> policies and subsidies incentivize conservation practices</a:t>
            </a:r>
          </a:p>
          <a:p>
            <a:pPr marL="114300" marR="0" lvl="0" indent="-1143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BCB312"/>
                </a:solidFill>
                <a:effectLst/>
                <a:uLnTx/>
                <a:uFillTx/>
                <a:latin typeface="Open Sans" panose="020B0606030504020204" pitchFamily="34" charset="0"/>
                <a:ea typeface="Open Sans" panose="020B0606030504020204" pitchFamily="34" charset="0"/>
                <a:cs typeface="Open Sans" panose="020B0606030504020204" pitchFamily="34" charset="0"/>
              </a:rPr>
              <a:t>The </a:t>
            </a:r>
            <a:r>
              <a:rPr kumimoji="0" lang="en-US" sz="800" b="1" i="0" u="none" strike="noStrike" kern="1200" cap="none" spc="0" normalizeH="0" baseline="0" noProof="0" dirty="0">
                <a:ln>
                  <a:noFill/>
                </a:ln>
                <a:solidFill>
                  <a:srgbClr val="BCB312"/>
                </a:solidFill>
                <a:effectLst/>
                <a:uLnTx/>
                <a:uFillTx/>
                <a:latin typeface="Open Sans" panose="020B0606030504020204" pitchFamily="34" charset="0"/>
                <a:ea typeface="Open Sans" panose="020B0606030504020204" pitchFamily="34" charset="0"/>
                <a:cs typeface="Open Sans" panose="020B0606030504020204" pitchFamily="34" charset="0"/>
              </a:rPr>
              <a:t>conservation ecosystem </a:t>
            </a:r>
            <a:r>
              <a:rPr kumimoji="0" lang="en-US" sz="800" b="0" i="0" u="none" strike="noStrike" kern="1200" cap="none" spc="0" normalizeH="0" baseline="0" noProof="0" dirty="0">
                <a:ln>
                  <a:noFill/>
                </a:ln>
                <a:solidFill>
                  <a:srgbClr val="BCB312"/>
                </a:solidFill>
                <a:effectLst/>
                <a:uLnTx/>
                <a:uFillTx/>
                <a:latin typeface="Open Sans" panose="020B0606030504020204" pitchFamily="34" charset="0"/>
                <a:ea typeface="Open Sans" panose="020B0606030504020204" pitchFamily="34" charset="0"/>
                <a:cs typeface="Open Sans" panose="020B0606030504020204" pitchFamily="34" charset="0"/>
              </a:rPr>
              <a:t>in the 3 “I States” has expanded (partners, networks, coops, services)</a:t>
            </a:r>
          </a:p>
          <a:p>
            <a:pPr marL="114300" marR="0" lvl="0" indent="-1143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BCB312"/>
                </a:solidFill>
                <a:effectLst/>
                <a:uLnTx/>
                <a:uFillTx/>
                <a:latin typeface="Open Sans" panose="020B0606030504020204" pitchFamily="34" charset="0"/>
                <a:ea typeface="Open Sans" panose="020B0606030504020204" pitchFamily="34" charset="0"/>
                <a:cs typeface="Open Sans" panose="020B0606030504020204" pitchFamily="34" charset="0"/>
              </a:rPr>
              <a:t>Successes from our work are </a:t>
            </a:r>
            <a:r>
              <a:rPr kumimoji="0" lang="en-US" sz="800" b="1" i="0" u="none" strike="noStrike" kern="1200" cap="none" spc="0" normalizeH="0" baseline="0" noProof="0" dirty="0">
                <a:ln>
                  <a:noFill/>
                </a:ln>
                <a:solidFill>
                  <a:srgbClr val="BCB312"/>
                </a:solidFill>
                <a:effectLst/>
                <a:uLnTx/>
                <a:uFillTx/>
                <a:latin typeface="Open Sans" panose="020B0606030504020204" pitchFamily="34" charset="0"/>
                <a:ea typeface="Open Sans" panose="020B0606030504020204" pitchFamily="34" charset="0"/>
                <a:cs typeface="Open Sans" panose="020B0606030504020204" pitchFamily="34" charset="0"/>
              </a:rPr>
              <a:t>replicated</a:t>
            </a:r>
            <a:r>
              <a:rPr kumimoji="0" lang="en-US" sz="800" b="0" i="0" u="none" strike="noStrike" kern="1200" cap="none" spc="0" normalizeH="0" baseline="0" noProof="0" dirty="0">
                <a:ln>
                  <a:noFill/>
                </a:ln>
                <a:solidFill>
                  <a:srgbClr val="BCB312"/>
                </a:solidFill>
                <a:effectLst/>
                <a:uLnTx/>
                <a:uFillTx/>
                <a:latin typeface="Open Sans" panose="020B0606030504020204" pitchFamily="34" charset="0"/>
                <a:ea typeface="Open Sans" panose="020B0606030504020204" pitchFamily="34" charset="0"/>
                <a:cs typeface="Open Sans" panose="020B0606030504020204" pitchFamily="34" charset="0"/>
              </a:rPr>
              <a:t> inside and beyond the ”I States”</a:t>
            </a:r>
          </a:p>
        </p:txBody>
      </p:sp>
      <p:sp>
        <p:nvSpPr>
          <p:cNvPr id="73" name="Rectangle: Rounded Corners 55">
            <a:extLst>
              <a:ext uri="{FF2B5EF4-FFF2-40B4-BE49-F238E27FC236}">
                <a16:creationId xmlns:a16="http://schemas.microsoft.com/office/drawing/2014/main" id="{AFDCF468-7CFB-544F-B460-D6CC1093AD29}"/>
              </a:ext>
            </a:extLst>
          </p:cNvPr>
          <p:cNvSpPr/>
          <p:nvPr/>
        </p:nvSpPr>
        <p:spPr>
          <a:xfrm>
            <a:off x="7250879" y="4501978"/>
            <a:ext cx="2303253" cy="1643598"/>
          </a:xfrm>
          <a:prstGeom prst="roundRect">
            <a:avLst>
              <a:gd name="adj" fmla="val 10108"/>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Shifts in Minds [BELIEFS]:</a:t>
            </a:r>
            <a:endParaRPr kumimoji="0" lang="en-US" sz="900" b="0"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14300" marR="0" lvl="0" indent="-1143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More </a:t>
            </a:r>
            <a:r>
              <a:rPr kumimoji="0" lang="en-US" sz="800" b="1"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farmers</a:t>
            </a:r>
            <a:r>
              <a:rPr kumimoji="0" lang="en-US" sz="800" b="0"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 embrace conservation practices due to their profitability and economic opportunity</a:t>
            </a:r>
          </a:p>
          <a:p>
            <a:pPr marL="114300" marR="0" lvl="0" indent="-1143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More </a:t>
            </a:r>
            <a:r>
              <a:rPr kumimoji="0" lang="en-US" sz="800" b="1"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policymakers</a:t>
            </a:r>
            <a:r>
              <a:rPr kumimoji="0" lang="en-US" sz="800" b="0"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 understand that incentivizing conservation pays off</a:t>
            </a:r>
          </a:p>
          <a:p>
            <a:pPr marL="114300" marR="0" lvl="0" indent="-1143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More </a:t>
            </a:r>
            <a:r>
              <a:rPr kumimoji="0" lang="en-US" sz="800" b="1"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consumers</a:t>
            </a:r>
            <a:r>
              <a:rPr kumimoji="0" lang="en-US" sz="800" b="0"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 seek out more sustainably produced food</a:t>
            </a:r>
          </a:p>
          <a:p>
            <a:pPr marL="114300" marR="0" lvl="0" indent="-1143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More </a:t>
            </a:r>
            <a:r>
              <a:rPr kumimoji="0" lang="en-US" sz="800" b="1"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investors</a:t>
            </a:r>
            <a:r>
              <a:rPr kumimoji="0" lang="en-US" sz="800" b="0"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 see ag as a key sector for ESG / climate mitigation</a:t>
            </a:r>
          </a:p>
        </p:txBody>
      </p:sp>
      <p:cxnSp>
        <p:nvCxnSpPr>
          <p:cNvPr id="74" name="Straight Arrow Connector 73">
            <a:extLst>
              <a:ext uri="{FF2B5EF4-FFF2-40B4-BE49-F238E27FC236}">
                <a16:creationId xmlns:a16="http://schemas.microsoft.com/office/drawing/2014/main" id="{8DB0D941-AD2B-8645-A8D9-8834CE89BA00}"/>
              </a:ext>
            </a:extLst>
          </p:cNvPr>
          <p:cNvCxnSpPr>
            <a:cxnSpLocks/>
          </p:cNvCxnSpPr>
          <p:nvPr/>
        </p:nvCxnSpPr>
        <p:spPr>
          <a:xfrm flipH="1">
            <a:off x="8402506" y="4264814"/>
            <a:ext cx="1" cy="237164"/>
          </a:xfrm>
          <a:prstGeom prst="straightConnector1">
            <a:avLst/>
          </a:prstGeom>
          <a:ln>
            <a:headEnd type="triangle"/>
            <a:tailEnd type="triangle"/>
          </a:ln>
        </p:spPr>
        <p:style>
          <a:lnRef idx="1">
            <a:schemeClr val="accent5"/>
          </a:lnRef>
          <a:fillRef idx="0">
            <a:schemeClr val="accent5"/>
          </a:fillRef>
          <a:effectRef idx="0">
            <a:schemeClr val="accent5"/>
          </a:effectRef>
          <a:fontRef idx="minor">
            <a:schemeClr val="tx1"/>
          </a:fontRef>
        </p:style>
      </p:cxnSp>
      <p:sp>
        <p:nvSpPr>
          <p:cNvPr id="75" name="Right Brace 74">
            <a:extLst>
              <a:ext uri="{FF2B5EF4-FFF2-40B4-BE49-F238E27FC236}">
                <a16:creationId xmlns:a16="http://schemas.microsoft.com/office/drawing/2014/main" id="{A9589C3D-A254-A340-8C32-F63F5AC00D5E}"/>
              </a:ext>
            </a:extLst>
          </p:cNvPr>
          <p:cNvSpPr/>
          <p:nvPr/>
        </p:nvSpPr>
        <p:spPr>
          <a:xfrm>
            <a:off x="9775937" y="1636767"/>
            <a:ext cx="370685" cy="4232366"/>
          </a:xfrm>
          <a:prstGeom prst="rightBrace">
            <a:avLst/>
          </a:prstGeom>
        </p:spPr>
        <p:style>
          <a:lnRef idx="1">
            <a:schemeClr val="accent5"/>
          </a:lnRef>
          <a:fillRef idx="0">
            <a:schemeClr val="accent5"/>
          </a:fillRef>
          <a:effectRef idx="0">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E5464"/>
              </a:solidFill>
              <a:effectLst/>
              <a:uLnTx/>
              <a:uFillTx/>
              <a:latin typeface="Gill Sans MT" panose="020B0502020104020203"/>
              <a:ea typeface="+mn-ea"/>
              <a:cs typeface="+mn-cs"/>
            </a:endParaRPr>
          </a:p>
        </p:txBody>
      </p:sp>
      <p:sp>
        <p:nvSpPr>
          <p:cNvPr id="76" name="Isosceles Triangle 28">
            <a:extLst>
              <a:ext uri="{FF2B5EF4-FFF2-40B4-BE49-F238E27FC236}">
                <a16:creationId xmlns:a16="http://schemas.microsoft.com/office/drawing/2014/main" id="{A1A2F3CD-0FE6-E749-B3D2-2253F2093986}"/>
              </a:ext>
            </a:extLst>
          </p:cNvPr>
          <p:cNvSpPr/>
          <p:nvPr/>
        </p:nvSpPr>
        <p:spPr>
          <a:xfrm>
            <a:off x="10248658" y="1890994"/>
            <a:ext cx="1763002" cy="1321890"/>
          </a:xfrm>
          <a:prstGeom prst="triangle">
            <a:avLst/>
          </a:prstGeom>
          <a:solidFill>
            <a:schemeClr val="accent5">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1F0E2"/>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7" name="TextBox 76">
            <a:extLst>
              <a:ext uri="{FF2B5EF4-FFF2-40B4-BE49-F238E27FC236}">
                <a16:creationId xmlns:a16="http://schemas.microsoft.com/office/drawing/2014/main" id="{71D37CEC-25CB-7F4B-B86D-078D85203D7F}"/>
              </a:ext>
            </a:extLst>
          </p:cNvPr>
          <p:cNvSpPr txBox="1"/>
          <p:nvPr/>
        </p:nvSpPr>
        <p:spPr>
          <a:xfrm>
            <a:off x="10381128" y="3498430"/>
            <a:ext cx="1695419" cy="1943481"/>
          </a:xfrm>
          <a:prstGeom prst="rect">
            <a:avLst/>
          </a:prstGeom>
          <a:noFill/>
        </p:spPr>
        <p:txBody>
          <a:bodyPr wrap="square" rtlCol="0">
            <a:spAutoFit/>
          </a:bodyPr>
          <a:lstStyle/>
          <a:p>
            <a:pPr marL="177800" marR="0" lvl="0" indent="-17780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[Diversity on the landscape]</a:t>
            </a:r>
          </a:p>
          <a:p>
            <a:pPr marL="177800" marR="0" lvl="0" indent="-17780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Water quality</a:t>
            </a:r>
          </a:p>
          <a:p>
            <a:pPr marL="177800" marR="0" lvl="0" indent="-17780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Climate-change mitigation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78" name="Straight Arrow Connector 77">
            <a:extLst>
              <a:ext uri="{FF2B5EF4-FFF2-40B4-BE49-F238E27FC236}">
                <a16:creationId xmlns:a16="http://schemas.microsoft.com/office/drawing/2014/main" id="{87611870-2B74-1447-A875-1552EFF277C2}"/>
              </a:ext>
            </a:extLst>
          </p:cNvPr>
          <p:cNvCxnSpPr>
            <a:cxnSpLocks/>
          </p:cNvCxnSpPr>
          <p:nvPr/>
        </p:nvCxnSpPr>
        <p:spPr>
          <a:xfrm flipH="1">
            <a:off x="8402506" y="2700380"/>
            <a:ext cx="1" cy="237164"/>
          </a:xfrm>
          <a:prstGeom prst="straightConnector1">
            <a:avLst/>
          </a:prstGeom>
          <a:ln>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79" name="Straight Arrow Connector 78">
            <a:extLst>
              <a:ext uri="{FF2B5EF4-FFF2-40B4-BE49-F238E27FC236}">
                <a16:creationId xmlns:a16="http://schemas.microsoft.com/office/drawing/2014/main" id="{0AECDC55-124C-2A42-A579-F9EBBB5E2DA3}"/>
              </a:ext>
            </a:extLst>
          </p:cNvPr>
          <p:cNvCxnSpPr>
            <a:cxnSpLocks/>
          </p:cNvCxnSpPr>
          <p:nvPr/>
        </p:nvCxnSpPr>
        <p:spPr>
          <a:xfrm>
            <a:off x="3690529" y="3676376"/>
            <a:ext cx="0" cy="560617"/>
          </a:xfrm>
          <a:prstGeom prst="straightConnector1">
            <a:avLst/>
          </a:prstGeom>
          <a:ln>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80" name="Connector: Curved 7">
            <a:extLst>
              <a:ext uri="{FF2B5EF4-FFF2-40B4-BE49-F238E27FC236}">
                <a16:creationId xmlns:a16="http://schemas.microsoft.com/office/drawing/2014/main" id="{A3D7C1D3-89A4-BE4C-A98E-C2D7EA60B8A4}"/>
              </a:ext>
            </a:extLst>
          </p:cNvPr>
          <p:cNvCxnSpPr>
            <a:cxnSpLocks/>
            <a:stCxn id="71" idx="3"/>
            <a:endCxn id="73" idx="3"/>
          </p:cNvCxnSpPr>
          <p:nvPr/>
        </p:nvCxnSpPr>
        <p:spPr>
          <a:xfrm>
            <a:off x="9554132" y="2182123"/>
            <a:ext cx="12700" cy="3141654"/>
          </a:xfrm>
          <a:prstGeom prst="curvedConnector3">
            <a:avLst>
              <a:gd name="adj1" fmla="val 1800000"/>
            </a:avLst>
          </a:prstGeom>
          <a:ln>
            <a:headEnd type="triangle"/>
            <a:tailEnd type="triangle"/>
          </a:ln>
        </p:spPr>
        <p:style>
          <a:lnRef idx="1">
            <a:schemeClr val="accent5"/>
          </a:lnRef>
          <a:fillRef idx="0">
            <a:schemeClr val="accent5"/>
          </a:fillRef>
          <a:effectRef idx="0">
            <a:schemeClr val="accent5"/>
          </a:effectRef>
          <a:fontRef idx="minor">
            <a:schemeClr val="tx1"/>
          </a:fontRef>
        </p:style>
      </p:cxnSp>
      <p:sp>
        <p:nvSpPr>
          <p:cNvPr id="3" name="Rectangle 2">
            <a:extLst>
              <a:ext uri="{FF2B5EF4-FFF2-40B4-BE49-F238E27FC236}">
                <a16:creationId xmlns:a16="http://schemas.microsoft.com/office/drawing/2014/main" id="{21D92413-B80D-9945-ADD2-570296F6EA57}"/>
              </a:ext>
            </a:extLst>
          </p:cNvPr>
          <p:cNvSpPr/>
          <p:nvPr/>
        </p:nvSpPr>
        <p:spPr>
          <a:xfrm>
            <a:off x="10459403" y="2636655"/>
            <a:ext cx="1391348"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1F0E2"/>
                </a:solidFill>
                <a:effectLst/>
                <a:uLnTx/>
                <a:uFillTx/>
                <a:latin typeface="Open Sans" panose="020B0606030504020204" pitchFamily="34" charset="0"/>
                <a:ea typeface="Open Sans" panose="020B0606030504020204" pitchFamily="34" charset="0"/>
                <a:cs typeface="Open Sans" panose="020B0606030504020204" pitchFamily="34" charset="0"/>
              </a:rPr>
              <a:t>Increases in</a:t>
            </a:r>
          </a:p>
        </p:txBody>
      </p:sp>
      <p:pic>
        <p:nvPicPr>
          <p:cNvPr id="82" name="Graphic 81" descr="Crops with solid fill">
            <a:extLst>
              <a:ext uri="{FF2B5EF4-FFF2-40B4-BE49-F238E27FC236}">
                <a16:creationId xmlns:a16="http://schemas.microsoft.com/office/drawing/2014/main" id="{DCF36A46-A38E-304D-B82D-6946F38EAB2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8698" y="2007603"/>
            <a:ext cx="535354" cy="535354"/>
          </a:xfrm>
          <a:prstGeom prst="rect">
            <a:avLst/>
          </a:prstGeom>
        </p:spPr>
      </p:pic>
      <p:pic>
        <p:nvPicPr>
          <p:cNvPr id="83" name="Graphic 82" descr="Farm scene with solid fill">
            <a:extLst>
              <a:ext uri="{FF2B5EF4-FFF2-40B4-BE49-F238E27FC236}">
                <a16:creationId xmlns:a16="http://schemas.microsoft.com/office/drawing/2014/main" id="{63EB457A-8A4B-EF4A-AE73-72D2B722335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8698" y="4619475"/>
            <a:ext cx="535354" cy="535354"/>
          </a:xfrm>
          <a:prstGeom prst="rect">
            <a:avLst/>
          </a:prstGeom>
        </p:spPr>
      </p:pic>
      <p:pic>
        <p:nvPicPr>
          <p:cNvPr id="84" name="Graphic 83" descr="Agriculture with solid fill">
            <a:extLst>
              <a:ext uri="{FF2B5EF4-FFF2-40B4-BE49-F238E27FC236}">
                <a16:creationId xmlns:a16="http://schemas.microsoft.com/office/drawing/2014/main" id="{C77516AB-2814-A64C-9296-22530325310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8698" y="3313539"/>
            <a:ext cx="535354" cy="535354"/>
          </a:xfrm>
          <a:prstGeom prst="rect">
            <a:avLst/>
          </a:prstGeom>
        </p:spPr>
      </p:pic>
    </p:spTree>
    <p:extLst>
      <p:ext uri="{BB962C8B-B14F-4D97-AF65-F5344CB8AC3E}">
        <p14:creationId xmlns:p14="http://schemas.microsoft.com/office/powerpoint/2010/main" val="4291139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DD010-E7C0-2EA9-EF40-BF439F0860E1}"/>
              </a:ext>
            </a:extLst>
          </p:cNvPr>
          <p:cNvSpPr>
            <a:spLocks noGrp="1"/>
          </p:cNvSpPr>
          <p:nvPr>
            <p:ph type="title"/>
          </p:nvPr>
        </p:nvSpPr>
        <p:spPr>
          <a:xfrm>
            <a:off x="-1" y="18599"/>
            <a:ext cx="12262585" cy="793921"/>
          </a:xfrm>
        </p:spPr>
        <p:txBody>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Grant Alignment by Pillar</a:t>
            </a:r>
          </a:p>
        </p:txBody>
      </p:sp>
      <p:graphicFrame>
        <p:nvGraphicFramePr>
          <p:cNvPr id="6" name="Table 5">
            <a:extLst>
              <a:ext uri="{FF2B5EF4-FFF2-40B4-BE49-F238E27FC236}">
                <a16:creationId xmlns:a16="http://schemas.microsoft.com/office/drawing/2014/main" id="{A9BD33DA-AB51-D1A2-EDA3-BD5E5594C57C}"/>
              </a:ext>
            </a:extLst>
          </p:cNvPr>
          <p:cNvGraphicFramePr>
            <a:graphicFrameLocks noGrp="1"/>
          </p:cNvGraphicFramePr>
          <p:nvPr>
            <p:extLst>
              <p:ext uri="{D42A27DB-BD31-4B8C-83A1-F6EECF244321}">
                <p14:modId xmlns:p14="http://schemas.microsoft.com/office/powerpoint/2010/main" val="556009359"/>
              </p:ext>
            </p:extLst>
          </p:nvPr>
        </p:nvGraphicFramePr>
        <p:xfrm>
          <a:off x="277800" y="574984"/>
          <a:ext cx="2558706" cy="5557165"/>
        </p:xfrm>
        <a:graphic>
          <a:graphicData uri="http://schemas.openxmlformats.org/drawingml/2006/table">
            <a:tbl>
              <a:tblPr firstRow="1" bandRow="1">
                <a:tableStyleId>{5C22544A-7EE6-4342-B048-85BDC9FD1C3A}</a:tableStyleId>
              </a:tblPr>
              <a:tblGrid>
                <a:gridCol w="2558706">
                  <a:extLst>
                    <a:ext uri="{9D8B030D-6E8A-4147-A177-3AD203B41FA5}">
                      <a16:colId xmlns:a16="http://schemas.microsoft.com/office/drawing/2014/main" val="2853512625"/>
                    </a:ext>
                  </a:extLst>
                </a:gridCol>
              </a:tblGrid>
              <a:tr h="534415">
                <a:tc>
                  <a:txBody>
                    <a:bodyPr/>
                    <a:lstStyle/>
                    <a:p>
                      <a:pPr algn="ctr"/>
                      <a:r>
                        <a:rPr lang="en-US" sz="105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Analysis: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022279534"/>
                  </a:ext>
                </a:extLst>
              </a:tr>
              <a:tr h="5022750">
                <a:tc>
                  <a:txBody>
                    <a:bodyPr/>
                    <a:lstStyle/>
                    <a:p>
                      <a:pPr marL="171450" marR="86995" lvl="0" indent="-171450" algn="l" rtl="0" eaLnBrk="1" fontAlgn="auto" latinLnBrk="0" hangingPunct="1">
                        <a:lnSpc>
                          <a:spcPct val="113000"/>
                        </a:lnSpc>
                        <a:spcBef>
                          <a:spcPts val="0"/>
                        </a:spcBef>
                        <a:spcAft>
                          <a:spcPts val="1200"/>
                        </a:spcAft>
                        <a:buClr>
                          <a:srgbClr val="000000"/>
                        </a:buClr>
                        <a:buSzTx/>
                        <a:buFont typeface="Arial" panose="020B0604020202020204" pitchFamily="34" charset="0"/>
                        <a:buChar char="•"/>
                      </a:pPr>
                      <a:r>
                        <a:rPr lang="en-US" sz="1050" b="0" dirty="0">
                          <a:solidFill>
                            <a:schemeClr val="tx1"/>
                          </a:solidFill>
                          <a:latin typeface="Open Sans" panose="020B0606030504020204" pitchFamily="34" charset="0"/>
                          <a:ea typeface="Open Sans" panose="020B0606030504020204" pitchFamily="34" charset="0"/>
                          <a:cs typeface="Open Sans" panose="020B0606030504020204" pitchFamily="34" charset="0"/>
                        </a:rPr>
                        <a:t>As the program progressed, there was a </a:t>
                      </a:r>
                      <a:r>
                        <a:rPr lang="en-US" sz="1050" b="1" dirty="0">
                          <a:solidFill>
                            <a:schemeClr val="tx1"/>
                          </a:solidFill>
                          <a:latin typeface="Open Sans" panose="020B0606030504020204" pitchFamily="34" charset="0"/>
                          <a:ea typeface="Open Sans" panose="020B0606030504020204" pitchFamily="34" charset="0"/>
                          <a:cs typeface="Open Sans" panose="020B0606030504020204" pitchFamily="34" charset="0"/>
                        </a:rPr>
                        <a:t>notable shift from primarily working land to other pillars, particularly high-grade land. </a:t>
                      </a:r>
                    </a:p>
                    <a:p>
                      <a:pPr marL="171450" marR="86995" lvl="0" indent="-171450" algn="l" defTabSz="914400" rtl="0" eaLnBrk="1" fontAlgn="auto" latinLnBrk="0" hangingPunct="1">
                        <a:lnSpc>
                          <a:spcPct val="113000"/>
                        </a:lnSpc>
                        <a:spcBef>
                          <a:spcPts val="0"/>
                        </a:spcBef>
                        <a:spcAft>
                          <a:spcPts val="1200"/>
                        </a:spcAft>
                        <a:buClr>
                          <a:srgbClr val="000000"/>
                        </a:buClr>
                        <a:buSzTx/>
                        <a:buFont typeface="Arial" panose="020B0604020202020204" pitchFamily="34" charset="0"/>
                        <a:buChar char="•"/>
                        <a:tabLst/>
                        <a:defRPr/>
                      </a:pPr>
                      <a:r>
                        <a:rPr lang="en-US" sz="105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top seven organizations have accounted for 60% of the funding </a:t>
                      </a:r>
                      <a:r>
                        <a:rPr lang="en-US" sz="1050" b="0" dirty="0">
                          <a:solidFill>
                            <a:schemeClr val="tx1"/>
                          </a:solidFill>
                          <a:latin typeface="Open Sans" panose="020B0606030504020204" pitchFamily="34" charset="0"/>
                          <a:ea typeface="Open Sans" panose="020B0606030504020204" pitchFamily="34" charset="0"/>
                          <a:cs typeface="Open Sans" panose="020B0606030504020204" pitchFamily="34" charset="0"/>
                        </a:rPr>
                        <a:t>from the Ag program.</a:t>
                      </a:r>
                    </a:p>
                    <a:p>
                      <a:pPr marL="171450" marR="86995" lvl="0" indent="-171450" algn="l" rtl="0" eaLnBrk="1" fontAlgn="auto" latinLnBrk="0" hangingPunct="1">
                        <a:lnSpc>
                          <a:spcPct val="113000"/>
                        </a:lnSpc>
                        <a:spcBef>
                          <a:spcPts val="0"/>
                        </a:spcBef>
                        <a:spcAft>
                          <a:spcPts val="1200"/>
                        </a:spcAft>
                        <a:buClr>
                          <a:srgbClr val="000000"/>
                        </a:buClr>
                        <a:buSzTx/>
                        <a:buFont typeface="Arial" panose="020B0604020202020204" pitchFamily="34" charset="0"/>
                        <a:buChar char="•"/>
                      </a:pPr>
                      <a:r>
                        <a:rPr lang="en-US" sz="1050" b="0" dirty="0">
                          <a:solidFill>
                            <a:schemeClr val="tx1"/>
                          </a:solidFill>
                          <a:latin typeface="Open Sans" panose="020B0606030504020204" pitchFamily="34" charset="0"/>
                          <a:ea typeface="Open Sans" panose="020B0606030504020204" pitchFamily="34" charset="0"/>
                          <a:cs typeface="Open Sans" panose="020B0606030504020204" pitchFamily="34" charset="0"/>
                        </a:rPr>
                        <a:t>63% of the funds granted were made to organizations aligned to more than one pillar, with </a:t>
                      </a:r>
                      <a:r>
                        <a:rPr lang="en-US" sz="1050" b="1" dirty="0">
                          <a:solidFill>
                            <a:schemeClr val="tx1"/>
                          </a:solidFill>
                          <a:latin typeface="Open Sans" panose="020B0606030504020204" pitchFamily="34" charset="0"/>
                          <a:ea typeface="Open Sans" panose="020B0606030504020204" pitchFamily="34" charset="0"/>
                          <a:cs typeface="Open Sans" panose="020B0606030504020204" pitchFamily="34" charset="0"/>
                        </a:rPr>
                        <a:t>57% of the funds going to organizations aligned to all three pillars. </a:t>
                      </a:r>
                    </a:p>
                    <a:p>
                      <a:pPr marL="171450" marR="86995" lvl="0" indent="-171450" algn="l" rtl="0" eaLnBrk="1" fontAlgn="auto" latinLnBrk="0" hangingPunct="1">
                        <a:lnSpc>
                          <a:spcPct val="113000"/>
                        </a:lnSpc>
                        <a:spcBef>
                          <a:spcPts val="0"/>
                        </a:spcBef>
                        <a:spcAft>
                          <a:spcPts val="1200"/>
                        </a:spcAft>
                        <a:buClr>
                          <a:srgbClr val="000000"/>
                        </a:buClr>
                        <a:buSzTx/>
                        <a:buFont typeface="Arial" panose="020B0604020202020204" pitchFamily="34" charset="0"/>
                        <a:buChar char="•"/>
                      </a:pPr>
                      <a:r>
                        <a:rPr lang="en-US" sz="105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seven grantees that submitted grant reports account for 30% of the funds granted </a:t>
                      </a:r>
                      <a:r>
                        <a:rPr lang="en-US" sz="1050" b="0" dirty="0">
                          <a:solidFill>
                            <a:schemeClr val="tx1"/>
                          </a:solidFill>
                          <a:latin typeface="Open Sans" panose="020B0606030504020204" pitchFamily="34" charset="0"/>
                          <a:ea typeface="Open Sans" panose="020B0606030504020204" pitchFamily="34" charset="0"/>
                          <a:cs typeface="Open Sans" panose="020B0606030504020204" pitchFamily="34" charset="0"/>
                        </a:rPr>
                        <a:t>by the program. Of these seven grantees, two were aligned to Working and High-Grade Land and three were Cross-Cutting. </a:t>
                      </a:r>
                      <a:endParaRPr lang="en-US" sz="9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857234"/>
                  </a:ext>
                </a:extLst>
              </a:tr>
            </a:tbl>
          </a:graphicData>
        </a:graphic>
      </p:graphicFrame>
      <p:graphicFrame>
        <p:nvGraphicFramePr>
          <p:cNvPr id="10" name="Table 9">
            <a:extLst>
              <a:ext uri="{FF2B5EF4-FFF2-40B4-BE49-F238E27FC236}">
                <a16:creationId xmlns:a16="http://schemas.microsoft.com/office/drawing/2014/main" id="{8CD72DEB-EEE3-D53F-B2DE-3E96469B9D33}"/>
              </a:ext>
            </a:extLst>
          </p:cNvPr>
          <p:cNvGraphicFramePr>
            <a:graphicFrameLocks noGrp="1"/>
          </p:cNvGraphicFramePr>
          <p:nvPr>
            <p:extLst>
              <p:ext uri="{D42A27DB-BD31-4B8C-83A1-F6EECF244321}">
                <p14:modId xmlns:p14="http://schemas.microsoft.com/office/powerpoint/2010/main" val="877160626"/>
              </p:ext>
            </p:extLst>
          </p:nvPr>
        </p:nvGraphicFramePr>
        <p:xfrm>
          <a:off x="2949435" y="574985"/>
          <a:ext cx="8964765" cy="5557166"/>
        </p:xfrm>
        <a:graphic>
          <a:graphicData uri="http://schemas.openxmlformats.org/drawingml/2006/table">
            <a:tbl>
              <a:tblPr>
                <a:tableStyleId>{BDBED569-4797-4DF1-A0F4-6AAB3CD982D8}</a:tableStyleId>
              </a:tblPr>
              <a:tblGrid>
                <a:gridCol w="3387865">
                  <a:extLst>
                    <a:ext uri="{9D8B030D-6E8A-4147-A177-3AD203B41FA5}">
                      <a16:colId xmlns:a16="http://schemas.microsoft.com/office/drawing/2014/main" val="2823958128"/>
                    </a:ext>
                  </a:extLst>
                </a:gridCol>
                <a:gridCol w="546100">
                  <a:extLst>
                    <a:ext uri="{9D8B030D-6E8A-4147-A177-3AD203B41FA5}">
                      <a16:colId xmlns:a16="http://schemas.microsoft.com/office/drawing/2014/main" val="3422703761"/>
                    </a:ext>
                  </a:extLst>
                </a:gridCol>
                <a:gridCol w="825500">
                  <a:extLst>
                    <a:ext uri="{9D8B030D-6E8A-4147-A177-3AD203B41FA5}">
                      <a16:colId xmlns:a16="http://schemas.microsoft.com/office/drawing/2014/main" val="3918138705"/>
                    </a:ext>
                  </a:extLst>
                </a:gridCol>
                <a:gridCol w="863600">
                  <a:extLst>
                    <a:ext uri="{9D8B030D-6E8A-4147-A177-3AD203B41FA5}">
                      <a16:colId xmlns:a16="http://schemas.microsoft.com/office/drawing/2014/main" val="857498518"/>
                    </a:ext>
                  </a:extLst>
                </a:gridCol>
                <a:gridCol w="1028700">
                  <a:extLst>
                    <a:ext uri="{9D8B030D-6E8A-4147-A177-3AD203B41FA5}">
                      <a16:colId xmlns:a16="http://schemas.microsoft.com/office/drawing/2014/main" val="311045231"/>
                    </a:ext>
                  </a:extLst>
                </a:gridCol>
                <a:gridCol w="889000">
                  <a:extLst>
                    <a:ext uri="{9D8B030D-6E8A-4147-A177-3AD203B41FA5}">
                      <a16:colId xmlns:a16="http://schemas.microsoft.com/office/drawing/2014/main" val="3875941419"/>
                    </a:ext>
                  </a:extLst>
                </a:gridCol>
                <a:gridCol w="1009445">
                  <a:extLst>
                    <a:ext uri="{9D8B030D-6E8A-4147-A177-3AD203B41FA5}">
                      <a16:colId xmlns:a16="http://schemas.microsoft.com/office/drawing/2014/main" val="1815868389"/>
                    </a:ext>
                  </a:extLst>
                </a:gridCol>
                <a:gridCol w="414555">
                  <a:extLst>
                    <a:ext uri="{9D8B030D-6E8A-4147-A177-3AD203B41FA5}">
                      <a16:colId xmlns:a16="http://schemas.microsoft.com/office/drawing/2014/main" val="3974297336"/>
                    </a:ext>
                  </a:extLst>
                </a:gridCol>
              </a:tblGrid>
              <a:tr h="264328">
                <a:tc rowSpan="2">
                  <a:txBody>
                    <a:bodyPr/>
                    <a:lstStyle/>
                    <a:p>
                      <a:pPr algn="ctr" fontAlgn="b"/>
                      <a:r>
                        <a:rPr lang="en-US" sz="9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Account Name</a:t>
                      </a:r>
                      <a:endParaRPr lang="en-US" sz="9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rowSpan="2">
                  <a:txBody>
                    <a:bodyPr/>
                    <a:lstStyle/>
                    <a:p>
                      <a:pPr algn="ctr" fontAlgn="b"/>
                      <a:r>
                        <a:rPr lang="en-US" sz="9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Year</a:t>
                      </a:r>
                      <a:endParaRPr lang="en-US" sz="9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gridSpan="3">
                  <a:txBody>
                    <a:bodyPr/>
                    <a:lstStyle/>
                    <a:p>
                      <a:pPr algn="ctr" rtl="0" fontAlgn="b"/>
                      <a:r>
                        <a:rPr lang="en-US" sz="9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Pillars</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hMerge="1">
                  <a:txBody>
                    <a:bodyPr/>
                    <a:lstStyle/>
                    <a:p>
                      <a:pPr algn="ctr" rtl="0" fontAlgn="b"/>
                      <a:endParaRPr lang="en-US" sz="9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hMerge="1">
                  <a:txBody>
                    <a:bodyPr/>
                    <a:lstStyle/>
                    <a:p>
                      <a:pPr algn="ctr" rtl="0" fontAlgn="b"/>
                      <a:endParaRPr lang="en-US" sz="9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rowSpan="2">
                  <a:txBody>
                    <a:bodyPr/>
                    <a:lstStyle/>
                    <a:p>
                      <a:pPr algn="ctr" fontAlgn="b"/>
                      <a:r>
                        <a:rPr lang="en-US" sz="9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Report Submitted</a:t>
                      </a:r>
                      <a:endParaRPr lang="en-US" sz="9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rowSpan="2">
                  <a:txBody>
                    <a:bodyPr/>
                    <a:lstStyle/>
                    <a:p>
                      <a:pPr algn="ctr" fontAlgn="b"/>
                      <a:r>
                        <a:rPr lang="en-US" sz="9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Amount Granted</a:t>
                      </a:r>
                      <a:endParaRPr lang="en-US" sz="9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rowSpan="2">
                  <a:txBody>
                    <a:bodyPr/>
                    <a:lstStyle/>
                    <a:p>
                      <a:pPr algn="ctr" fontAlgn="b"/>
                      <a:r>
                        <a:rPr lang="en-US" sz="9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Total</a:t>
                      </a:r>
                    </a:p>
                  </a:txBody>
                  <a:tcPr marL="45720" marR="4572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2665443746"/>
                  </a:ext>
                </a:extLst>
              </a:tr>
              <a:tr h="264328">
                <a:tc vMerge="1">
                  <a:txBody>
                    <a:bodyPr/>
                    <a:lstStyle/>
                    <a:p>
                      <a:pPr algn="ctr" fontAlgn="b"/>
                      <a:r>
                        <a:rPr lang="en-US" sz="9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Account Name</a:t>
                      </a:r>
                      <a:endParaRPr lang="en-US" sz="9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vMerge="1">
                  <a:txBody>
                    <a:bodyPr/>
                    <a:lstStyle/>
                    <a:p>
                      <a:pPr algn="ctr" fontAlgn="b"/>
                      <a:r>
                        <a:rPr lang="en-US" sz="9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Year</a:t>
                      </a:r>
                      <a:endParaRPr lang="en-US" sz="9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fontAlgn="b"/>
                      <a:r>
                        <a:rPr lang="en-US" sz="9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Working Land</a:t>
                      </a:r>
                      <a:endParaRPr lang="en-US" sz="9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fontAlgn="b"/>
                      <a:r>
                        <a:rPr lang="en-US" sz="9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Marginal Land</a:t>
                      </a:r>
                      <a:endParaRPr lang="en-US" sz="9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rtl="0" fontAlgn="b"/>
                      <a:r>
                        <a:rPr lang="en-US" sz="9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High Grade Land</a:t>
                      </a:r>
                      <a:endParaRPr lang="en-US" sz="9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vMerge="1">
                  <a:txBody>
                    <a:bodyPr/>
                    <a:lstStyle/>
                    <a:p>
                      <a:pPr algn="ctr" fontAlgn="b"/>
                      <a:r>
                        <a:rPr lang="en-US" sz="9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Report Submitted</a:t>
                      </a:r>
                      <a:endParaRPr lang="en-US" sz="9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vMerge="1">
                  <a:txBody>
                    <a:bodyPr/>
                    <a:lstStyle/>
                    <a:p>
                      <a:pPr algn="ctr" fontAlgn="b"/>
                      <a:r>
                        <a:rPr lang="en-US" sz="9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Amount Granted</a:t>
                      </a:r>
                      <a:endParaRPr lang="en-US" sz="9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vMerge="1">
                  <a:txBody>
                    <a:bodyPr/>
                    <a:lstStyle/>
                    <a:p>
                      <a:pPr algn="ctr" fontAlgn="b"/>
                      <a:r>
                        <a:rPr lang="en-US" sz="9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Total</a:t>
                      </a:r>
                    </a:p>
                  </a:txBody>
                  <a:tcPr marL="45720" marR="4572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3494392249"/>
                  </a:ext>
                </a:extLst>
              </a:tr>
              <a:tr h="164592">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Nature Conservancy</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$1,100,000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11.0%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9333076"/>
                  </a:ext>
                </a:extLst>
              </a:tr>
              <a:tr h="164592">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Practical Farmers of Iowa (PFI)</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$900,000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9.0%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4724970"/>
                  </a:ext>
                </a:extLst>
              </a:tr>
              <a:tr h="164592">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Meridian Institute</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$750,000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7.5%</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9972187"/>
                  </a:ext>
                </a:extLst>
              </a:tr>
              <a:tr h="164592">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Meridian Institute</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$622,000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6.2%</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196708"/>
                  </a:ext>
                </a:extLst>
              </a:tr>
              <a:tr h="164592">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Regents of the University of Minnesota</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$587,567</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5.9%</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283449"/>
                  </a:ext>
                </a:extLst>
              </a:tr>
              <a:tr h="164592">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Associated Press</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$562,000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5.6%</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4479099"/>
                  </a:ext>
                </a:extLst>
              </a:tr>
              <a:tr h="164592">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Iowa State University of Science and Technology</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$546,400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5.5%</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4121787"/>
                  </a:ext>
                </a:extLst>
              </a:tr>
              <a:tr h="164592">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American Farmland Trust</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$498,000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5.0%</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9895719"/>
                  </a:ext>
                </a:extLst>
              </a:tr>
              <a:tr h="164592">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Regenerative Agriculture Foundation</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$350,000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3.5%</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4640958"/>
                  </a:ext>
                </a:extLst>
              </a:tr>
              <a:tr h="164592">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Delta Institute</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$350,000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3.5%</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3884499"/>
                  </a:ext>
                </a:extLst>
              </a:tr>
              <a:tr h="164592">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Ag Technology and Environmental Stewardship Foundation</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$346,000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3.5%</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218295"/>
                  </a:ext>
                </a:extLst>
              </a:tr>
              <a:tr h="164592">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CERES Inc</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$340,000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3.4%</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9774033"/>
                  </a:ext>
                </a:extLst>
              </a:tr>
              <a:tr h="164592">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National Audubon Society</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$300,000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3.0%</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8913493"/>
                  </a:ext>
                </a:extLst>
              </a:tr>
              <a:tr h="164592">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Natural Resources Defense Council, Inc.</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$300,000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3.0%</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2931604"/>
                  </a:ext>
                </a:extLst>
              </a:tr>
              <a:tr h="164592">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Ag Technology and Environmental Stewardship Foundation</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$295,000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2.9%</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0096542"/>
                  </a:ext>
                </a:extLst>
              </a:tr>
              <a:tr h="164592">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Ag Technology and Environmental Stewardship Foundation</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1"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2020</a:t>
                      </a: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$275,000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2.7%</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3710207"/>
                  </a:ext>
                </a:extLst>
              </a:tr>
              <a:tr h="164592">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Savanna Institute</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$245,000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2.4%</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4171875"/>
                  </a:ext>
                </a:extLst>
              </a:tr>
              <a:tr h="164592">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Iowa Interfaith Power &amp; Light</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$200,000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2.0%</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7025572"/>
                  </a:ext>
                </a:extLst>
              </a:tr>
              <a:tr h="164592">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Land Institute</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1"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2021</a:t>
                      </a:r>
                      <a:endParaRPr lang="en-US" sz="900" b="1"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$200,000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1564437"/>
                  </a:ext>
                </a:extLst>
              </a:tr>
              <a:tr h="164592">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Rodale Institute</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$200,000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2.0%</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7098045"/>
                  </a:ext>
                </a:extLst>
              </a:tr>
              <a:tr h="164592">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Global Philanthropy Partnership</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$180,000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1.8%</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670928"/>
                  </a:ext>
                </a:extLst>
              </a:tr>
              <a:tr h="164592">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Iowa Environmental Council</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$170,000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1.7%</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803940"/>
                  </a:ext>
                </a:extLst>
              </a:tr>
              <a:tr h="164592">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Renewing the Countryside II</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$150,000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1.5%</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0270743"/>
                  </a:ext>
                </a:extLst>
              </a:tr>
              <a:tr h="164592">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Center for Rural Affairs</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$150,000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1.5%</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2098033"/>
                  </a:ext>
                </a:extLst>
              </a:tr>
              <a:tr h="164592">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World Wildlife Fund, Inc.</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$134,000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1.3%</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1020702"/>
                  </a:ext>
                </a:extLst>
              </a:tr>
              <a:tr h="164592">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Friends of the Mississippi River</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$100,000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6633963"/>
                  </a:ext>
                </a:extLst>
              </a:tr>
              <a:tr h="164592">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League of Conservation Voters Education Fund</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$75,000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0.7%</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7741812"/>
                  </a:ext>
                </a:extLst>
              </a:tr>
              <a:tr h="164592">
                <a:tc>
                  <a:txBody>
                    <a:bodyPr/>
                    <a:lstStyle/>
                    <a:p>
                      <a:pPr algn="ctr"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World Wildlife Fund, Inc.</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$55,000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0.5%</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2452482"/>
                  </a:ext>
                </a:extLst>
              </a:tr>
              <a:tr h="164592">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American Farmland Trust</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9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2022</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9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$20,000</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0.2%</a:t>
                      </a:r>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5957776"/>
                  </a:ext>
                </a:extLst>
              </a:tr>
              <a:tr h="153910">
                <a:tc gridSpan="6">
                  <a:txBody>
                    <a:bodyPr/>
                    <a:lstStyle/>
                    <a:p>
                      <a:pPr algn="r" fontAlgn="b"/>
                      <a:r>
                        <a:rPr lang="en-US" sz="9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Total   </a:t>
                      </a:r>
                    </a:p>
                  </a:txBody>
                  <a:tcPr marL="6446" marR="137160" marT="6446"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tc>
                <a:tc hMerge="1">
                  <a:txBody>
                    <a:bodyPr/>
                    <a:lstStyle/>
                    <a:p>
                      <a:pPr algn="l" fontAlgn="b"/>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solidFill>
                      <a:schemeClr val="accent5"/>
                    </a:solidFill>
                  </a:tcPr>
                </a:tc>
                <a:tc hMerge="1">
                  <a:txBody>
                    <a:bodyPr/>
                    <a:lstStyle/>
                    <a:p>
                      <a:pPr algn="l" fontAlgn="b"/>
                      <a:endParaRPr lang="en-US"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tc>
                <a:tc hMerge="1">
                  <a:txBody>
                    <a:bodyPr/>
                    <a:lstStyle/>
                    <a:p>
                      <a:pPr algn="l" fontAlgn="b"/>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tc>
                <a:tc hMerge="1">
                  <a:txBody>
                    <a:bodyPr/>
                    <a:lstStyle/>
                    <a:p>
                      <a:pPr algn="r" fontAlgn="b"/>
                      <a:r>
                        <a:rPr lang="en-US" sz="9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Total</a:t>
                      </a:r>
                    </a:p>
                  </a:txBody>
                  <a:tcPr marL="6446" marR="6446" marT="6446" marB="0" anchor="b"/>
                </a:tc>
                <a:tc gridSpan="2">
                  <a:txBody>
                    <a:bodyPr/>
                    <a:lstStyle/>
                    <a:p>
                      <a:pPr algn="ctr" fontAlgn="b"/>
                      <a:r>
                        <a:rPr lang="en-US" sz="9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$10,000,967</a:t>
                      </a:r>
                    </a:p>
                  </a:txBody>
                  <a:tcPr marL="6446" marR="6446" marT="6446"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b"/>
                      <a:endParaRPr lang="en-US"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6" marR="6446" marT="6446" marB="0" anchor="b"/>
                </a:tc>
                <a:extLst>
                  <a:ext uri="{0D108BD9-81ED-4DB2-BD59-A6C34878D82A}">
                    <a16:rowId xmlns:a16="http://schemas.microsoft.com/office/drawing/2014/main" val="1279525546"/>
                  </a:ext>
                </a:extLst>
              </a:tr>
            </a:tbl>
          </a:graphicData>
        </a:graphic>
      </p:graphicFrame>
    </p:spTree>
    <p:extLst>
      <p:ext uri="{BB962C8B-B14F-4D97-AF65-F5344CB8AC3E}">
        <p14:creationId xmlns:p14="http://schemas.microsoft.com/office/powerpoint/2010/main" val="4028615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9E9E8F1-79CD-8361-A177-723F2217565F}"/>
              </a:ext>
            </a:extLst>
          </p:cNvPr>
          <p:cNvGraphicFramePr>
            <a:graphicFrameLocks noGrp="1"/>
          </p:cNvGraphicFramePr>
          <p:nvPr>
            <p:extLst>
              <p:ext uri="{D42A27DB-BD31-4B8C-83A1-F6EECF244321}">
                <p14:modId xmlns:p14="http://schemas.microsoft.com/office/powerpoint/2010/main" val="3213706894"/>
              </p:ext>
            </p:extLst>
          </p:nvPr>
        </p:nvGraphicFramePr>
        <p:xfrm>
          <a:off x="2266533" y="429855"/>
          <a:ext cx="9823867" cy="5748718"/>
        </p:xfrm>
        <a:graphic>
          <a:graphicData uri="http://schemas.openxmlformats.org/drawingml/2006/table">
            <a:tbl>
              <a:tblPr>
                <a:tableStyleId>{ED083AE6-46FA-4A59-8FB0-9F97EB10719F}</a:tableStyleId>
              </a:tblPr>
              <a:tblGrid>
                <a:gridCol w="1246712">
                  <a:extLst>
                    <a:ext uri="{9D8B030D-6E8A-4147-A177-3AD203B41FA5}">
                      <a16:colId xmlns:a16="http://schemas.microsoft.com/office/drawing/2014/main" val="1690860407"/>
                    </a:ext>
                  </a:extLst>
                </a:gridCol>
                <a:gridCol w="834652">
                  <a:extLst>
                    <a:ext uri="{9D8B030D-6E8A-4147-A177-3AD203B41FA5}">
                      <a16:colId xmlns:a16="http://schemas.microsoft.com/office/drawing/2014/main" val="3997568244"/>
                    </a:ext>
                  </a:extLst>
                </a:gridCol>
                <a:gridCol w="789270">
                  <a:extLst>
                    <a:ext uri="{9D8B030D-6E8A-4147-A177-3AD203B41FA5}">
                      <a16:colId xmlns:a16="http://schemas.microsoft.com/office/drawing/2014/main" val="2450882906"/>
                    </a:ext>
                  </a:extLst>
                </a:gridCol>
                <a:gridCol w="713318">
                  <a:extLst>
                    <a:ext uri="{9D8B030D-6E8A-4147-A177-3AD203B41FA5}">
                      <a16:colId xmlns:a16="http://schemas.microsoft.com/office/drawing/2014/main" val="3835476521"/>
                    </a:ext>
                  </a:extLst>
                </a:gridCol>
                <a:gridCol w="751294">
                  <a:extLst>
                    <a:ext uri="{9D8B030D-6E8A-4147-A177-3AD203B41FA5}">
                      <a16:colId xmlns:a16="http://schemas.microsoft.com/office/drawing/2014/main" val="227686844"/>
                    </a:ext>
                  </a:extLst>
                </a:gridCol>
                <a:gridCol w="747501">
                  <a:extLst>
                    <a:ext uri="{9D8B030D-6E8A-4147-A177-3AD203B41FA5}">
                      <a16:colId xmlns:a16="http://schemas.microsoft.com/office/drawing/2014/main" val="2247628605"/>
                    </a:ext>
                  </a:extLst>
                </a:gridCol>
                <a:gridCol w="994620">
                  <a:extLst>
                    <a:ext uri="{9D8B030D-6E8A-4147-A177-3AD203B41FA5}">
                      <a16:colId xmlns:a16="http://schemas.microsoft.com/office/drawing/2014/main" val="2752460556"/>
                    </a:ext>
                  </a:extLst>
                </a:gridCol>
                <a:gridCol w="741324">
                  <a:extLst>
                    <a:ext uri="{9D8B030D-6E8A-4147-A177-3AD203B41FA5}">
                      <a16:colId xmlns:a16="http://schemas.microsoft.com/office/drawing/2014/main" val="1987751191"/>
                    </a:ext>
                  </a:extLst>
                </a:gridCol>
                <a:gridCol w="751294">
                  <a:extLst>
                    <a:ext uri="{9D8B030D-6E8A-4147-A177-3AD203B41FA5}">
                      <a16:colId xmlns:a16="http://schemas.microsoft.com/office/drawing/2014/main" val="2721625477"/>
                    </a:ext>
                  </a:extLst>
                </a:gridCol>
                <a:gridCol w="751294">
                  <a:extLst>
                    <a:ext uri="{9D8B030D-6E8A-4147-A177-3AD203B41FA5}">
                      <a16:colId xmlns:a16="http://schemas.microsoft.com/office/drawing/2014/main" val="1234355079"/>
                    </a:ext>
                  </a:extLst>
                </a:gridCol>
                <a:gridCol w="559143">
                  <a:extLst>
                    <a:ext uri="{9D8B030D-6E8A-4147-A177-3AD203B41FA5}">
                      <a16:colId xmlns:a16="http://schemas.microsoft.com/office/drawing/2014/main" val="2703858429"/>
                    </a:ext>
                  </a:extLst>
                </a:gridCol>
                <a:gridCol w="943445">
                  <a:extLst>
                    <a:ext uri="{9D8B030D-6E8A-4147-A177-3AD203B41FA5}">
                      <a16:colId xmlns:a16="http://schemas.microsoft.com/office/drawing/2014/main" val="2136474733"/>
                    </a:ext>
                  </a:extLst>
                </a:gridCol>
              </a:tblGrid>
              <a:tr h="167062">
                <a:tc rowSpan="2">
                  <a:txBody>
                    <a:bodyPr/>
                    <a:lstStyle/>
                    <a:p>
                      <a:pPr algn="ctr" fontAlgn="b"/>
                      <a:r>
                        <a:rPr lang="en-US" sz="9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Grantee</a:t>
                      </a:r>
                    </a:p>
                    <a:p>
                      <a:pPr algn="ctr" fontAlgn="b"/>
                      <a:endParaRPr lang="en-US" sz="9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gridSpan="3">
                  <a:txBody>
                    <a:bodyPr/>
                    <a:lstStyle/>
                    <a:p>
                      <a:pPr algn="ctr" fontAlgn="b"/>
                      <a:r>
                        <a:rPr lang="en-US" sz="1000" b="1" u="none" strike="noStrike" dirty="0">
                          <a:solidFill>
                            <a:schemeClr val="tx1"/>
                          </a:solidFill>
                          <a:effectLst/>
                        </a:rPr>
                        <a:t>Shifts in Markets</a:t>
                      </a:r>
                      <a:endParaRPr lang="en-US" sz="1000" b="1" i="0" u="none" strike="noStrike" dirty="0">
                        <a:solidFill>
                          <a:schemeClr val="tx1"/>
                        </a:solidFill>
                        <a:effectLst/>
                        <a:latin typeface="Calibri" panose="020F0502020204030204" pitchFamily="34" charset="0"/>
                      </a:endParaRPr>
                    </a:p>
                  </a:txBody>
                  <a:tcPr marL="4468" marR="4468" marT="44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gridSpan="4">
                  <a:txBody>
                    <a:bodyPr/>
                    <a:lstStyle/>
                    <a:p>
                      <a:pPr algn="ctr" fontAlgn="b"/>
                      <a:r>
                        <a:rPr lang="en-US" sz="1000" b="1" u="none" strike="noStrike" dirty="0">
                          <a:solidFill>
                            <a:schemeClr val="tx1"/>
                          </a:solidFill>
                          <a:effectLst/>
                        </a:rPr>
                        <a:t>Shifts in Systems</a:t>
                      </a:r>
                      <a:endParaRPr lang="en-US" sz="1000" b="1" i="0" u="none" strike="noStrike" dirty="0">
                        <a:solidFill>
                          <a:schemeClr val="tx1"/>
                        </a:solidFill>
                        <a:effectLst/>
                        <a:latin typeface="Calibri" panose="020F0502020204030204" pitchFamily="34" charset="0"/>
                      </a:endParaRPr>
                    </a:p>
                  </a:txBody>
                  <a:tcPr marL="4468" marR="4468" marT="44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00" b="1" u="none" strike="noStrike" dirty="0">
                          <a:solidFill>
                            <a:schemeClr val="tx1"/>
                          </a:solidFill>
                          <a:effectLst/>
                        </a:rPr>
                        <a:t>Shifts in Minds</a:t>
                      </a:r>
                      <a:endParaRPr lang="en-US" sz="1000" b="1" i="0" u="none" strike="noStrike" dirty="0">
                        <a:solidFill>
                          <a:schemeClr val="tx1"/>
                        </a:solidFill>
                        <a:effectLst/>
                        <a:latin typeface="Calibri" panose="020F0502020204030204" pitchFamily="34" charset="0"/>
                      </a:endParaRPr>
                    </a:p>
                  </a:txBody>
                  <a:tcPr marL="4468" marR="4468" marT="44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2580269"/>
                  </a:ext>
                </a:extLst>
              </a:tr>
              <a:tr h="698637">
                <a:tc vMerge="1">
                  <a:txBody>
                    <a:bodyPr/>
                    <a:lstStyle/>
                    <a:p>
                      <a:pPr algn="ctr" fontAlgn="ctr"/>
                      <a:r>
                        <a:rPr lang="en-US" sz="1000" u="none" strike="noStrike" dirty="0">
                          <a:effectLst/>
                        </a:rPr>
                        <a:t>Organization</a:t>
                      </a:r>
                      <a:endParaRPr lang="en-US" sz="1000" b="1" i="0" u="none" strike="noStrike" dirty="0">
                        <a:solidFill>
                          <a:srgbClr val="1F497D"/>
                        </a:solidFill>
                        <a:effectLst/>
                        <a:latin typeface="Calibri" panose="020F0502020204030204" pitchFamily="34" charset="0"/>
                      </a:endParaRPr>
                    </a:p>
                  </a:txBody>
                  <a:tcPr marL="4468" marR="4468" marT="4468" marB="0" anchor="ctr"/>
                </a:tc>
                <a:tc>
                  <a:txBody>
                    <a:bodyPr/>
                    <a:lstStyle/>
                    <a:p>
                      <a:pPr algn="ctr" rtl="0" fontAlgn="ctr">
                        <a:buClr>
                          <a:srgbClr val="1F497D"/>
                        </a:buClr>
                        <a:buSzPts val="900"/>
                        <a:buFont typeface="Calibri" panose="020F0502020204030204" pitchFamily="34" charset="0"/>
                        <a:buNone/>
                      </a:pPr>
                      <a:r>
                        <a:rPr lang="en-US" sz="8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of companies with a public commitment to sustainable agriculture</a:t>
                      </a:r>
                      <a:endParaRPr lang="en-US" sz="8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0" fontAlgn="ctr">
                        <a:buClr>
                          <a:srgbClr val="1F497D"/>
                        </a:buClr>
                        <a:buSzPts val="900"/>
                        <a:buFont typeface="Calibri" panose="020F0502020204030204" pitchFamily="34" charset="0"/>
                        <a:buNone/>
                      </a:pPr>
                      <a:r>
                        <a:rPr lang="en-US" sz="8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Quality of commitment to sustainable sourcing </a:t>
                      </a:r>
                      <a:endParaRPr lang="en-US" sz="8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0" fontAlgn="ctr">
                        <a:buClr>
                          <a:srgbClr val="1F497D"/>
                        </a:buClr>
                        <a:buSzPts val="900"/>
                        <a:buFont typeface="Calibri" panose="020F0502020204030204" pitchFamily="34" charset="0"/>
                        <a:buNone/>
                      </a:pPr>
                      <a:r>
                        <a:rPr lang="en-US" sz="8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of pilot projects for expanded rotations, new crops, &amp; markets</a:t>
                      </a:r>
                      <a:endParaRPr lang="en-US" sz="8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0" fontAlgn="ctr">
                        <a:buClr>
                          <a:srgbClr val="1F497D"/>
                        </a:buClr>
                        <a:buSzPts val="900"/>
                        <a:buFont typeface="Calibri" panose="020F0502020204030204" pitchFamily="34" charset="0"/>
                        <a:buNone/>
                      </a:pPr>
                      <a:r>
                        <a:rPr lang="en-US" sz="8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4.) Increase in Farm Bill funding to incentivize conservation practices</a:t>
                      </a:r>
                      <a:endParaRPr lang="en-US" sz="8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rtl="0" fontAlgn="ctr">
                        <a:buClr>
                          <a:srgbClr val="1F497D"/>
                        </a:buClr>
                        <a:buSzPts val="900"/>
                        <a:buFont typeface="Calibri" panose="020F0502020204030204" pitchFamily="34" charset="0"/>
                        <a:buNone/>
                      </a:pPr>
                      <a:r>
                        <a:rPr lang="en-US" sz="8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5.) Reducing farmer risk for adopting conservation scorecard</a:t>
                      </a:r>
                      <a:endParaRPr lang="en-US" sz="8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rtl="0" fontAlgn="ctr">
                        <a:buClr>
                          <a:srgbClr val="1F497D"/>
                        </a:buClr>
                        <a:buSzPts val="900"/>
                        <a:buFont typeface="Calibri" panose="020F0502020204030204" pitchFamily="34" charset="0"/>
                        <a:buNone/>
                      </a:pPr>
                      <a:r>
                        <a:rPr lang="en-US" sz="8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6.) # of TA providers, including cover crop businesses; ag retailers offering conservation</a:t>
                      </a:r>
                      <a:endParaRPr lang="en-US" sz="8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rtl="0" fontAlgn="ctr">
                        <a:buClr>
                          <a:srgbClr val="1F497D"/>
                        </a:buClr>
                        <a:buSzPts val="900"/>
                        <a:buFont typeface="Calibri" panose="020F0502020204030204" pitchFamily="34" charset="0"/>
                        <a:buNone/>
                      </a:pPr>
                      <a:r>
                        <a:rPr lang="en-US" sz="8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7.) Annual survey of grantees on local and state policy successes</a:t>
                      </a:r>
                      <a:endParaRPr lang="en-US" sz="8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rtl="0" fontAlgn="ctr">
                        <a:buClr>
                          <a:srgbClr val="1F497D"/>
                        </a:buClr>
                        <a:buSzPts val="900"/>
                        <a:buFont typeface="Calibri" panose="020F0502020204030204" pitchFamily="34" charset="0"/>
                        <a:buNone/>
                      </a:pPr>
                      <a:r>
                        <a:rPr lang="en-US" sz="8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8.) Number of acres of arable land in I-States with cover crops</a:t>
                      </a:r>
                      <a:endParaRPr lang="en-US" sz="8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buClr>
                          <a:srgbClr val="1F497D"/>
                        </a:buClr>
                        <a:buSzPts val="900"/>
                        <a:buFont typeface="Calibri" panose="020F0502020204030204" pitchFamily="34" charset="0"/>
                        <a:buNone/>
                      </a:pPr>
                      <a:r>
                        <a:rPr lang="en-US" sz="8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9.) Number of farmers adopting cover crops in the I-states</a:t>
                      </a:r>
                      <a:endParaRPr lang="en-US" sz="8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buClr>
                          <a:srgbClr val="1F497D"/>
                        </a:buClr>
                        <a:buSzPts val="900"/>
                        <a:buFont typeface="Calibri" panose="020F0502020204030204" pitchFamily="34" charset="0"/>
                        <a:buNone/>
                      </a:pPr>
                      <a:r>
                        <a:rPr lang="en-US" sz="8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 % of ag land affected by soil erosion</a:t>
                      </a:r>
                      <a:endParaRPr lang="en-US" sz="8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buClr>
                          <a:srgbClr val="1F497D"/>
                        </a:buClr>
                        <a:buSzPts val="900"/>
                        <a:buFont typeface="Calibri" panose="020F0502020204030204" pitchFamily="34" charset="0"/>
                        <a:buNone/>
                      </a:pPr>
                      <a:r>
                        <a:rPr lang="en-US" sz="8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11.) # of investors and companies active in conservation affinity groups</a:t>
                      </a:r>
                      <a:endParaRPr lang="en-US" sz="8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111144610"/>
                  </a:ext>
                </a:extLst>
              </a:tr>
              <a:tr h="467172">
                <a:tc>
                  <a:txBody>
                    <a:bodyPr/>
                    <a:lstStyle/>
                    <a:p>
                      <a:pPr algn="ctr" fontAlgn="b"/>
                      <a:r>
                        <a:rPr lang="en-US" sz="800" b="1"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rPr>
                        <a:t>Ag Tech and Environmental Stewardship Foundation</a:t>
                      </a:r>
                      <a:endParaRPr lang="en-US" sz="800" b="1" i="0"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1</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1</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2</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1</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1</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1</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632626846"/>
                  </a:ext>
                </a:extLst>
              </a:tr>
              <a:tr h="235707">
                <a:tc>
                  <a:txBody>
                    <a:bodyPr/>
                    <a:lstStyle/>
                    <a:p>
                      <a:pPr algn="ctr" fontAlgn="b"/>
                      <a:r>
                        <a:rPr lang="en-US" sz="800" b="1"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rPr>
                        <a:t>American Farmland Trust</a:t>
                      </a:r>
                      <a:endParaRPr lang="en-US" sz="800" b="1" i="0"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2</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1949082"/>
                  </a:ext>
                </a:extLst>
              </a:tr>
              <a:tr h="129637">
                <a:tc>
                  <a:txBody>
                    <a:bodyPr/>
                    <a:lstStyle/>
                    <a:p>
                      <a:pPr algn="ctr" fontAlgn="b"/>
                      <a:r>
                        <a:rPr lang="en-US" sz="800" b="1"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rPr>
                        <a:t>Associated Press</a:t>
                      </a:r>
                      <a:endParaRPr lang="en-US" sz="800" b="1" i="0"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3055076"/>
                  </a:ext>
                </a:extLst>
              </a:tr>
              <a:tr h="119974">
                <a:tc>
                  <a:txBody>
                    <a:bodyPr/>
                    <a:lstStyle/>
                    <a:p>
                      <a:pPr algn="ctr" fontAlgn="b"/>
                      <a:r>
                        <a:rPr lang="en-US" sz="800" b="1"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rPr>
                        <a:t>Center for Rural Affairs</a:t>
                      </a:r>
                      <a:endParaRPr lang="en-US" sz="800" b="1" i="0"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6631253"/>
                  </a:ext>
                </a:extLst>
              </a:tr>
              <a:tr h="129637">
                <a:tc>
                  <a:txBody>
                    <a:bodyPr/>
                    <a:lstStyle/>
                    <a:p>
                      <a:pPr algn="ctr" fontAlgn="b"/>
                      <a:r>
                        <a:rPr lang="en-US" sz="800" b="1"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rPr>
                        <a:t>Ceres Inc</a:t>
                      </a:r>
                      <a:endParaRPr lang="en-US" sz="800" b="1" i="0"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4</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109331829"/>
                  </a:ext>
                </a:extLst>
              </a:tr>
              <a:tr h="129637">
                <a:tc>
                  <a:txBody>
                    <a:bodyPr/>
                    <a:lstStyle/>
                    <a:p>
                      <a:pPr algn="ctr" fontAlgn="b"/>
                      <a:r>
                        <a:rPr lang="en-US" sz="800" b="1"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rPr>
                        <a:t>Delta Institute</a:t>
                      </a:r>
                      <a:endParaRPr lang="en-US" sz="800" b="1" i="0"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1</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4736286"/>
                  </a:ext>
                </a:extLst>
              </a:tr>
              <a:tr h="255184">
                <a:tc>
                  <a:txBody>
                    <a:bodyPr/>
                    <a:lstStyle/>
                    <a:p>
                      <a:pPr algn="ctr" fontAlgn="b"/>
                      <a:r>
                        <a:rPr lang="en-US" sz="800" b="1"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rPr>
                        <a:t>Friends of the Mississippi River</a:t>
                      </a:r>
                      <a:endParaRPr lang="en-US" sz="800" b="1" i="0"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0933626"/>
                  </a:ext>
                </a:extLst>
              </a:tr>
              <a:tr h="255184">
                <a:tc>
                  <a:txBody>
                    <a:bodyPr/>
                    <a:lstStyle/>
                    <a:p>
                      <a:pPr algn="ctr" fontAlgn="b"/>
                      <a:r>
                        <a:rPr lang="en-US" sz="800" b="1"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rPr>
                        <a:t>Global Philanthropy Partnership </a:t>
                      </a:r>
                      <a:endParaRPr lang="en-US" sz="800" b="1" i="0"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2</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7762390"/>
                  </a:ext>
                </a:extLst>
              </a:tr>
              <a:tr h="235707">
                <a:tc>
                  <a:txBody>
                    <a:bodyPr/>
                    <a:lstStyle/>
                    <a:p>
                      <a:pPr algn="ctr" fontAlgn="b"/>
                      <a:r>
                        <a:rPr lang="en-US" sz="800" b="1"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rPr>
                        <a:t>Iowa Environmental Council</a:t>
                      </a:r>
                      <a:endParaRPr lang="en-US" sz="800" b="1" i="0"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4</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5227012"/>
                  </a:ext>
                </a:extLst>
              </a:tr>
              <a:tr h="129637">
                <a:tc>
                  <a:txBody>
                    <a:bodyPr/>
                    <a:lstStyle/>
                    <a:p>
                      <a:pPr algn="ctr" fontAlgn="b"/>
                      <a:r>
                        <a:rPr lang="en-US" sz="800" b="1"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rPr>
                        <a:t>Iowa State Univ</a:t>
                      </a:r>
                      <a:endParaRPr lang="en-US" sz="800" b="1" i="0"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1080745"/>
                  </a:ext>
                </a:extLst>
              </a:tr>
              <a:tr h="129637">
                <a:tc>
                  <a:txBody>
                    <a:bodyPr/>
                    <a:lstStyle/>
                    <a:p>
                      <a:pPr algn="ctr" fontAlgn="b"/>
                      <a:r>
                        <a:rPr lang="en-US" sz="800" b="1"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rPr>
                        <a:t>IPL</a:t>
                      </a:r>
                      <a:endParaRPr lang="en-US" sz="800" b="1" i="0"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5844253"/>
                  </a:ext>
                </a:extLst>
              </a:tr>
              <a:tr h="255184">
                <a:tc>
                  <a:txBody>
                    <a:bodyPr/>
                    <a:lstStyle/>
                    <a:p>
                      <a:pPr algn="ctr" fontAlgn="b"/>
                      <a:r>
                        <a:rPr lang="en-US" sz="800" b="1"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rPr>
                        <a:t>League of Conservation Voters Education Fund</a:t>
                      </a:r>
                      <a:endParaRPr lang="en-US" sz="800" b="1" i="0"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1</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6937972"/>
                  </a:ext>
                </a:extLst>
              </a:tr>
              <a:tr h="129637">
                <a:tc>
                  <a:txBody>
                    <a:bodyPr/>
                    <a:lstStyle/>
                    <a:p>
                      <a:pPr algn="ctr" fontAlgn="b"/>
                      <a:r>
                        <a:rPr lang="en-US" sz="800" b="1"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rPr>
                        <a:t>Meridian Institute</a:t>
                      </a:r>
                      <a:endParaRPr lang="en-US" sz="800" b="1" i="0"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1</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4</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1</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9228553"/>
                  </a:ext>
                </a:extLst>
              </a:tr>
              <a:tr h="255184">
                <a:tc>
                  <a:txBody>
                    <a:bodyPr/>
                    <a:lstStyle/>
                    <a:p>
                      <a:pPr algn="ctr" fontAlgn="b"/>
                      <a:r>
                        <a:rPr lang="en-US" sz="800" b="1"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rPr>
                        <a:t>National Audubon Society, Inc.</a:t>
                      </a:r>
                      <a:endParaRPr lang="en-US" sz="800" b="1" i="0"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2</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782826"/>
                  </a:ext>
                </a:extLst>
              </a:tr>
              <a:tr h="129637">
                <a:tc>
                  <a:txBody>
                    <a:bodyPr/>
                    <a:lstStyle/>
                    <a:p>
                      <a:pPr algn="ctr" fontAlgn="b"/>
                      <a:r>
                        <a:rPr lang="en-US" sz="800" b="1"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rPr>
                        <a:t>NRDC</a:t>
                      </a:r>
                      <a:endParaRPr lang="en-US" sz="800" b="1" i="0"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4</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6981370"/>
                  </a:ext>
                </a:extLst>
              </a:tr>
              <a:tr h="235707">
                <a:tc>
                  <a:txBody>
                    <a:bodyPr/>
                    <a:lstStyle/>
                    <a:p>
                      <a:pPr algn="ctr" fontAlgn="b"/>
                      <a:r>
                        <a:rPr lang="en-US" sz="800" b="1"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rPr>
                        <a:t>Practical Farmers of Iowa</a:t>
                      </a:r>
                      <a:endParaRPr lang="en-US" sz="800" b="1" i="0"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2</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2</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3</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1</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0453553"/>
                  </a:ext>
                </a:extLst>
              </a:tr>
              <a:tr h="255184">
                <a:tc>
                  <a:txBody>
                    <a:bodyPr/>
                    <a:lstStyle/>
                    <a:p>
                      <a:pPr algn="ctr" fontAlgn="b"/>
                      <a:r>
                        <a:rPr lang="en-US" sz="800" b="1"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rPr>
                        <a:t>Regenerative Agriculture Foundation</a:t>
                      </a:r>
                      <a:endParaRPr lang="en-US" sz="800" b="1" i="0"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1</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3488521"/>
                  </a:ext>
                </a:extLst>
              </a:tr>
              <a:tr h="235707">
                <a:tc>
                  <a:txBody>
                    <a:bodyPr/>
                    <a:lstStyle/>
                    <a:p>
                      <a:pPr algn="ctr" fontAlgn="b"/>
                      <a:r>
                        <a:rPr lang="en-US" sz="800" b="1"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rPr>
                        <a:t>Renewing the Countryside II</a:t>
                      </a:r>
                      <a:endParaRPr lang="en-US" sz="800" b="1" i="0"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1</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5920851"/>
                  </a:ext>
                </a:extLst>
              </a:tr>
              <a:tr h="129637">
                <a:tc>
                  <a:txBody>
                    <a:bodyPr/>
                    <a:lstStyle/>
                    <a:p>
                      <a:pPr algn="ctr" fontAlgn="b"/>
                      <a:r>
                        <a:rPr lang="en-US" sz="800" b="1"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rPr>
                        <a:t>Rodale Institute</a:t>
                      </a:r>
                      <a:endParaRPr lang="en-US" sz="800" b="1" i="0"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1</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1</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8355255"/>
                  </a:ext>
                </a:extLst>
              </a:tr>
              <a:tr h="129637">
                <a:tc>
                  <a:txBody>
                    <a:bodyPr/>
                    <a:lstStyle/>
                    <a:p>
                      <a:pPr algn="ctr" fontAlgn="b"/>
                      <a:r>
                        <a:rPr lang="en-US" sz="800" b="1"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rPr>
                        <a:t>Savana Institute</a:t>
                      </a:r>
                      <a:endParaRPr lang="en-US" sz="800" b="1" i="0"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1</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77325"/>
                  </a:ext>
                </a:extLst>
              </a:tr>
              <a:tr h="129637">
                <a:tc>
                  <a:txBody>
                    <a:bodyPr/>
                    <a:lstStyle/>
                    <a:p>
                      <a:pPr algn="ctr" fontAlgn="b"/>
                      <a:r>
                        <a:rPr lang="en-US" sz="800" b="1"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rPr>
                        <a:t>The Land Institute</a:t>
                      </a:r>
                      <a:endParaRPr lang="en-US" sz="800" b="1" i="0"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0969452"/>
                  </a:ext>
                </a:extLst>
              </a:tr>
              <a:tr h="235707">
                <a:tc>
                  <a:txBody>
                    <a:bodyPr/>
                    <a:lstStyle/>
                    <a:p>
                      <a:pPr algn="ctr" fontAlgn="b"/>
                      <a:r>
                        <a:rPr lang="en-US" sz="800" b="1"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rPr>
                        <a:t>The Nature Conservancy</a:t>
                      </a:r>
                      <a:endParaRPr lang="en-US" sz="800" b="1" i="0"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1</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2</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1</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5</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6651440"/>
                  </a:ext>
                </a:extLst>
              </a:tr>
              <a:tr h="129637">
                <a:tc>
                  <a:txBody>
                    <a:bodyPr/>
                    <a:lstStyle/>
                    <a:p>
                      <a:pPr algn="ctr" fontAlgn="b"/>
                      <a:r>
                        <a:rPr lang="en-US" sz="800" b="1"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rPr>
                        <a:t>Univ of Minnesota</a:t>
                      </a:r>
                      <a:endParaRPr lang="en-US" sz="800" b="1" i="0"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6448896"/>
                  </a:ext>
                </a:extLst>
              </a:tr>
              <a:tr h="129637">
                <a:tc>
                  <a:txBody>
                    <a:bodyPr/>
                    <a:lstStyle/>
                    <a:p>
                      <a:pPr algn="ctr" fontAlgn="b"/>
                      <a:r>
                        <a:rPr lang="en-US" sz="800" b="1"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rPr>
                        <a:t>World Wildlife Fund, Inc</a:t>
                      </a:r>
                      <a:endParaRPr lang="en-US" sz="800" b="1" i="0" u="none" strike="noStrike" dirty="0">
                        <a:solidFill>
                          <a:srgbClr val="4E5464"/>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5</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1</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1</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 </a:t>
                      </a:r>
                      <a:endParaRPr lang="en-US" sz="800" b="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txBody>
                  <a:tcPr marL="4468" marR="4468" marT="4468" marB="0" anchor="b">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5739522"/>
                  </a:ext>
                </a:extLst>
              </a:tr>
            </a:tbl>
          </a:graphicData>
        </a:graphic>
      </p:graphicFrame>
      <p:sp>
        <p:nvSpPr>
          <p:cNvPr id="4" name="Title 1">
            <a:extLst>
              <a:ext uri="{FF2B5EF4-FFF2-40B4-BE49-F238E27FC236}">
                <a16:creationId xmlns:a16="http://schemas.microsoft.com/office/drawing/2014/main" id="{11858C79-B180-73BC-0D00-ECAECDA30524}"/>
              </a:ext>
            </a:extLst>
          </p:cNvPr>
          <p:cNvSpPr>
            <a:spLocks noGrp="1"/>
          </p:cNvSpPr>
          <p:nvPr>
            <p:ph type="title"/>
          </p:nvPr>
        </p:nvSpPr>
        <p:spPr>
          <a:xfrm>
            <a:off x="95251" y="0"/>
            <a:ext cx="11251516" cy="390525"/>
          </a:xfrm>
        </p:spPr>
        <p:txBody>
          <a:bodyPr>
            <a:normAutofit fontScale="90000"/>
          </a:bodyPr>
          <a:lstStyle/>
          <a:p>
            <a:r>
              <a:rPr lang="en-US" sz="3000" b="1" dirty="0">
                <a:solidFill>
                  <a:srgbClr val="BB4430"/>
                </a:solidFill>
                <a:latin typeface="Open Sans" panose="020B0606030504020204" pitchFamily="34" charset="0"/>
                <a:ea typeface="Open Sans" panose="020B0606030504020204" pitchFamily="34" charset="0"/>
                <a:cs typeface="Open Sans" panose="020B0606030504020204" pitchFamily="34" charset="0"/>
              </a:rPr>
              <a:t>Grantees by Program-level Short-term Outcome Indicators</a:t>
            </a:r>
            <a:endParaRPr lang="en-US" sz="3000" b="1" strike="sngStrike" dirty="0">
              <a:solidFill>
                <a:srgbClr val="BB443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Table 1">
            <a:extLst>
              <a:ext uri="{FF2B5EF4-FFF2-40B4-BE49-F238E27FC236}">
                <a16:creationId xmlns:a16="http://schemas.microsoft.com/office/drawing/2014/main" id="{6C48FAA6-7346-D9B2-2A8E-27272D196EB8}"/>
              </a:ext>
            </a:extLst>
          </p:cNvPr>
          <p:cNvGraphicFramePr>
            <a:graphicFrameLocks noGrp="1"/>
          </p:cNvGraphicFramePr>
          <p:nvPr>
            <p:extLst>
              <p:ext uri="{D42A27DB-BD31-4B8C-83A1-F6EECF244321}">
                <p14:modId xmlns:p14="http://schemas.microsoft.com/office/powerpoint/2010/main" val="644396849"/>
              </p:ext>
            </p:extLst>
          </p:nvPr>
        </p:nvGraphicFramePr>
        <p:xfrm>
          <a:off x="53557" y="424476"/>
          <a:ext cx="2108618" cy="5594689"/>
        </p:xfrm>
        <a:graphic>
          <a:graphicData uri="http://schemas.openxmlformats.org/drawingml/2006/table">
            <a:tbl>
              <a:tblPr firstRow="1" bandRow="1">
                <a:tableStyleId>{5C22544A-7EE6-4342-B048-85BDC9FD1C3A}</a:tableStyleId>
              </a:tblPr>
              <a:tblGrid>
                <a:gridCol w="2108618">
                  <a:extLst>
                    <a:ext uri="{9D8B030D-6E8A-4147-A177-3AD203B41FA5}">
                      <a16:colId xmlns:a16="http://schemas.microsoft.com/office/drawing/2014/main" val="2853512625"/>
                    </a:ext>
                  </a:extLst>
                </a:gridCol>
              </a:tblGrid>
              <a:tr h="903702">
                <a:tc>
                  <a:txBody>
                    <a:bodyPr/>
                    <a:lstStyle/>
                    <a:p>
                      <a:pPr algn="ctr"/>
                      <a:r>
                        <a:rPr lang="en-US" sz="9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Analysis: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022279534"/>
                  </a:ext>
                </a:extLst>
              </a:tr>
              <a:tr h="4690987">
                <a:tc>
                  <a:txBody>
                    <a:bodyPr/>
                    <a:lstStyle/>
                    <a:p>
                      <a:pPr marL="114300" marR="86995" lvl="0" indent="-114300" algn="l" defTabSz="914400" rtl="0" eaLnBrk="1" fontAlgn="auto" latinLnBrk="0" hangingPunct="1">
                        <a:lnSpc>
                          <a:spcPct val="113000"/>
                        </a:lnSpc>
                        <a:spcBef>
                          <a:spcPts val="0"/>
                        </a:spcBef>
                        <a:spcAft>
                          <a:spcPts val="800"/>
                        </a:spcAft>
                        <a:buClr>
                          <a:srgbClr val="000000"/>
                        </a:buClr>
                        <a:buSzTx/>
                        <a:buFont typeface="Arial" panose="020B0604020202020204" pitchFamily="34" charset="0"/>
                        <a:buChar char="•"/>
                        <a:tabLst/>
                        <a:defRPr/>
                      </a:pPr>
                      <a:r>
                        <a:rPr lang="en-US" sz="900" b="0" dirty="0">
                          <a:solidFill>
                            <a:schemeClr val="tx1"/>
                          </a:solidFill>
                          <a:latin typeface="Open Sans" panose="020B0606030504020204" pitchFamily="34" charset="0"/>
                          <a:ea typeface="Open Sans" panose="020B0606030504020204" pitchFamily="34" charset="0"/>
                          <a:cs typeface="Open Sans" panose="020B0606030504020204" pitchFamily="34" charset="0"/>
                        </a:rPr>
                        <a:t>Overall, a significant number of the grantee reported outcomes did not neatly map to the program level outcomes. The outcomes grantees reported focused topics addressing issues outside of the programmatic outcomes.</a:t>
                      </a:r>
                    </a:p>
                    <a:p>
                      <a:pPr marL="114300" marR="86995" lvl="0" indent="-114300" algn="l" defTabSz="914400" rtl="0" eaLnBrk="1" fontAlgn="auto" latinLnBrk="0" hangingPunct="1">
                        <a:lnSpc>
                          <a:spcPct val="113000"/>
                        </a:lnSpc>
                        <a:spcBef>
                          <a:spcPts val="0"/>
                        </a:spcBef>
                        <a:spcAft>
                          <a:spcPts val="800"/>
                        </a:spcAft>
                        <a:buClr>
                          <a:srgbClr val="000000"/>
                        </a:buClr>
                        <a:buSzTx/>
                        <a:buFont typeface="Arial" panose="020B0604020202020204" pitchFamily="34" charset="0"/>
                        <a:buChar char="•"/>
                        <a:tabLst/>
                        <a:defRPr/>
                      </a:pPr>
                      <a:r>
                        <a:rPr lang="en-US" sz="9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Two program indicators were not represented in any of the applications or reports analyzed. Program staff should plan to collect data for those indicators using a mechanism other than grantee reports. </a:t>
                      </a:r>
                    </a:p>
                    <a:p>
                      <a:pPr marL="114300" marR="86995" lvl="0" indent="-114300" algn="l" defTabSz="914400" rtl="0" eaLnBrk="1" fontAlgn="auto" latinLnBrk="0" hangingPunct="1">
                        <a:lnSpc>
                          <a:spcPct val="113000"/>
                        </a:lnSpc>
                        <a:spcBef>
                          <a:spcPts val="0"/>
                        </a:spcBef>
                        <a:spcAft>
                          <a:spcPts val="800"/>
                        </a:spcAft>
                        <a:buClr>
                          <a:srgbClr val="000000"/>
                        </a:buClr>
                        <a:buSzTx/>
                        <a:buFont typeface="Arial" panose="020B0604020202020204" pitchFamily="34" charset="0"/>
                        <a:buChar char="•"/>
                        <a:tabLst/>
                        <a:defRPr/>
                      </a:pPr>
                      <a:r>
                        <a:rPr lang="en-US" sz="9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The most common indicators referenced by grantees were pilot projects and policy work. Policy was an area of focus with many organizations reporting a range of outputs and outcomes related to the topic. </a:t>
                      </a:r>
                    </a:p>
                    <a:p>
                      <a:pPr marL="114300" marR="86995" lvl="0" indent="-114300" algn="l" defTabSz="914400" rtl="0" eaLnBrk="1" fontAlgn="auto" latinLnBrk="0" hangingPunct="1">
                        <a:lnSpc>
                          <a:spcPct val="113000"/>
                        </a:lnSpc>
                        <a:spcBef>
                          <a:spcPts val="0"/>
                        </a:spcBef>
                        <a:spcAft>
                          <a:spcPts val="800"/>
                        </a:spcAft>
                        <a:buClr>
                          <a:srgbClr val="000000"/>
                        </a:buClr>
                        <a:buSzTx/>
                        <a:buFont typeface="Arial" panose="020B0604020202020204" pitchFamily="34" charset="0"/>
                        <a:buChar char="•"/>
                        <a:tabLst/>
                        <a:defRPr/>
                      </a:pPr>
                      <a:r>
                        <a:rPr lang="en-US" sz="9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Several organizations working on issue awareness and knowledge development were not aligned to any of the programmatic indicators.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857234"/>
                  </a:ext>
                </a:extLst>
              </a:tr>
            </a:tbl>
          </a:graphicData>
        </a:graphic>
      </p:graphicFrame>
      <p:sp>
        <p:nvSpPr>
          <p:cNvPr id="7" name="TextBox 6">
            <a:extLst>
              <a:ext uri="{FF2B5EF4-FFF2-40B4-BE49-F238E27FC236}">
                <a16:creationId xmlns:a16="http://schemas.microsoft.com/office/drawing/2014/main" id="{13D8120D-5E11-DD95-DFA4-3DA94AA82C12}"/>
              </a:ext>
            </a:extLst>
          </p:cNvPr>
          <p:cNvSpPr txBox="1"/>
          <p:nvPr/>
        </p:nvSpPr>
        <p:spPr>
          <a:xfrm>
            <a:off x="3033713" y="3172896"/>
            <a:ext cx="6105524" cy="369332"/>
          </a:xfrm>
          <a:prstGeom prst="rect">
            <a:avLst/>
          </a:prstGeom>
          <a:noFill/>
        </p:spPr>
        <p:txBody>
          <a:bodyPr wrap="square">
            <a:spAutoFit/>
          </a:bodyPr>
          <a:lstStyle/>
          <a:p>
            <a:r>
              <a:rPr lang="en-US" sz="1800" b="1" u="none" strike="noStrike" dirty="0">
                <a:solidFill>
                  <a:schemeClr val="tx1"/>
                </a:solidFill>
                <a:effectLst/>
                <a:latin typeface="Calibri" panose="020F0502020204030204" pitchFamily="34" charset="0"/>
                <a:cs typeface="Calibri" panose="020F0502020204030204" pitchFamily="34" charset="0"/>
              </a:rPr>
              <a:t>r</a:t>
            </a:r>
            <a:endParaRPr lang="en-US" dirty="0"/>
          </a:p>
        </p:txBody>
      </p:sp>
      <p:sp>
        <p:nvSpPr>
          <p:cNvPr id="6" name="TextBox 5">
            <a:extLst>
              <a:ext uri="{FF2B5EF4-FFF2-40B4-BE49-F238E27FC236}">
                <a16:creationId xmlns:a16="http://schemas.microsoft.com/office/drawing/2014/main" id="{FC9A46A4-C722-07AF-333B-3ACCE720098E}"/>
              </a:ext>
            </a:extLst>
          </p:cNvPr>
          <p:cNvSpPr txBox="1"/>
          <p:nvPr/>
        </p:nvSpPr>
        <p:spPr>
          <a:xfrm>
            <a:off x="0" y="6174125"/>
            <a:ext cx="9727406" cy="553998"/>
          </a:xfrm>
          <a:prstGeom prst="rect">
            <a:avLst/>
          </a:prstGeom>
          <a:noFill/>
        </p:spPr>
        <p:txBody>
          <a:bodyPr wrap="square" rtlCol="0">
            <a:spAutoFit/>
          </a:bodyPr>
          <a:lstStyle/>
          <a:p>
            <a:r>
              <a:rPr lang="en-US" sz="1000" b="1" u="sng" dirty="0">
                <a:latin typeface="Open Sans" panose="020B0606030504020204" pitchFamily="34" charset="0"/>
                <a:ea typeface="Open Sans" panose="020B0606030504020204" pitchFamily="34" charset="0"/>
                <a:cs typeface="Open Sans" panose="020B0606030504020204" pitchFamily="34" charset="0"/>
              </a:rPr>
              <a:t>Additional Key Outcomes Submitted by Grantees Include: </a:t>
            </a:r>
            <a:r>
              <a:rPr lang="en-US" sz="1000" dirty="0">
                <a:latin typeface="Open Sans" panose="020B0606030504020204" pitchFamily="34" charset="0"/>
                <a:ea typeface="Open Sans" panose="020B0606030504020204" pitchFamily="34" charset="0"/>
                <a:cs typeface="Open Sans" panose="020B0606030504020204" pitchFamily="34" charset="0"/>
              </a:rPr>
              <a:t>Knowledge Development, Increased Business, Community &amp; Media Engagement, &amp; Academic Research &amp; Exploration</a:t>
            </a:r>
          </a:p>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92256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1314;p26">
            <a:extLst>
              <a:ext uri="{FF2B5EF4-FFF2-40B4-BE49-F238E27FC236}">
                <a16:creationId xmlns:a16="http://schemas.microsoft.com/office/drawing/2014/main" id="{5135951D-AA09-95CB-3BA2-483334C15958}"/>
              </a:ext>
            </a:extLst>
          </p:cNvPr>
          <p:cNvGraphicFramePr/>
          <p:nvPr>
            <p:extLst>
              <p:ext uri="{D42A27DB-BD31-4B8C-83A1-F6EECF244321}">
                <p14:modId xmlns:p14="http://schemas.microsoft.com/office/powerpoint/2010/main" val="2255921255"/>
              </p:ext>
            </p:extLst>
          </p:nvPr>
        </p:nvGraphicFramePr>
        <p:xfrm>
          <a:off x="196525" y="441388"/>
          <a:ext cx="11811973" cy="5751173"/>
        </p:xfrm>
        <a:graphic>
          <a:graphicData uri="http://schemas.openxmlformats.org/drawingml/2006/table">
            <a:tbl>
              <a:tblPr firstRow="1" bandRow="1">
                <a:noFill/>
              </a:tblPr>
              <a:tblGrid>
                <a:gridCol w="4159718">
                  <a:extLst>
                    <a:ext uri="{9D8B030D-6E8A-4147-A177-3AD203B41FA5}">
                      <a16:colId xmlns:a16="http://schemas.microsoft.com/office/drawing/2014/main" val="20000"/>
                    </a:ext>
                  </a:extLst>
                </a:gridCol>
                <a:gridCol w="2743200">
                  <a:extLst>
                    <a:ext uri="{9D8B030D-6E8A-4147-A177-3AD203B41FA5}">
                      <a16:colId xmlns:a16="http://schemas.microsoft.com/office/drawing/2014/main" val="2020552379"/>
                    </a:ext>
                  </a:extLst>
                </a:gridCol>
                <a:gridCol w="4909055">
                  <a:extLst>
                    <a:ext uri="{9D8B030D-6E8A-4147-A177-3AD203B41FA5}">
                      <a16:colId xmlns:a16="http://schemas.microsoft.com/office/drawing/2014/main" val="3146954563"/>
                    </a:ext>
                  </a:extLst>
                </a:gridCol>
              </a:tblGrid>
              <a:tr h="229394">
                <a:tc>
                  <a:txBody>
                    <a:bodyPr/>
                    <a:lstStyle/>
                    <a:p>
                      <a:pPr marL="0" marR="0" lvl="0" indent="0" algn="ctr" rtl="0">
                        <a:lnSpc>
                          <a:spcPct val="100000"/>
                        </a:lnSpc>
                        <a:spcBef>
                          <a:spcPts val="0"/>
                        </a:spcBef>
                        <a:spcAft>
                          <a:spcPts val="0"/>
                        </a:spcAft>
                        <a:buClr>
                          <a:srgbClr val="002060"/>
                        </a:buClr>
                        <a:buSzPts val="800"/>
                        <a:buFont typeface="Arial"/>
                        <a:buNone/>
                      </a:pPr>
                      <a:r>
                        <a:rPr lang="en-US" sz="850" b="1" u="none" dirty="0">
                          <a:solidFill>
                            <a:srgbClr val="FFFFFF"/>
                          </a:solidFill>
                          <a:latin typeface="Open Sans"/>
                          <a:ea typeface="Open Sans"/>
                          <a:cs typeface="Open Sans"/>
                          <a:sym typeface="Open Sans"/>
                        </a:rPr>
                        <a:t>Short-term Outcome indicators</a:t>
                      </a:r>
                      <a:endParaRPr sz="850" b="1" u="none" dirty="0">
                        <a:solidFill>
                          <a:srgbClr val="FFFFFF"/>
                        </a:solidFill>
                        <a:latin typeface="Open Sans"/>
                        <a:ea typeface="Open Sans"/>
                        <a:cs typeface="Open Sans"/>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rtl="0">
                        <a:lnSpc>
                          <a:spcPct val="100000"/>
                        </a:lnSpc>
                        <a:spcBef>
                          <a:spcPts val="0"/>
                        </a:spcBef>
                        <a:spcAft>
                          <a:spcPts val="0"/>
                        </a:spcAft>
                        <a:buClr>
                          <a:srgbClr val="002060"/>
                        </a:buClr>
                        <a:buSzPts val="800"/>
                        <a:buFont typeface="Arial"/>
                        <a:buNone/>
                      </a:pPr>
                      <a:r>
                        <a:rPr lang="en-US" sz="850" b="1" u="none" dirty="0">
                          <a:solidFill>
                            <a:srgbClr val="FFFFFF"/>
                          </a:solidFill>
                          <a:latin typeface="Open Sans"/>
                          <a:ea typeface="Open Sans"/>
                          <a:cs typeface="Open Sans"/>
                          <a:sym typeface="Open Sans"/>
                        </a:rPr>
                        <a:t>Summary Grant Report Data (Quant)</a:t>
                      </a:r>
                      <a:endParaRPr sz="850" b="1" u="none" dirty="0">
                        <a:solidFill>
                          <a:srgbClr val="FFFFFF"/>
                        </a:solidFill>
                        <a:latin typeface="Open Sans"/>
                        <a:ea typeface="Open Sans"/>
                        <a:cs typeface="Open Sans"/>
                        <a:sym typeface="Open Sans"/>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
                          <a:srgbClr val="002060"/>
                        </a:buClr>
                        <a:buSzPts val="800"/>
                        <a:buFont typeface="Arial"/>
                        <a:buNone/>
                        <a:tabLst/>
                        <a:defRPr/>
                      </a:pPr>
                      <a:r>
                        <a:rPr lang="en-US" sz="850" b="1" u="none" dirty="0">
                          <a:solidFill>
                            <a:srgbClr val="FFFFFF"/>
                          </a:solidFill>
                          <a:latin typeface="Open Sans"/>
                          <a:ea typeface="Open Sans"/>
                          <a:cs typeface="Open Sans"/>
                          <a:sym typeface="Open Sans"/>
                        </a:rPr>
                        <a:t>Summary Grant Report Data (Qual)</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221484">
                <a:tc>
                  <a:txBody>
                    <a:bodyPr/>
                    <a:lstStyle/>
                    <a:p>
                      <a:pPr marL="0" marR="0" lvl="0" indent="0" algn="l" rtl="0">
                        <a:lnSpc>
                          <a:spcPct val="100000"/>
                        </a:lnSpc>
                        <a:spcBef>
                          <a:spcPts val="0"/>
                        </a:spcBef>
                        <a:spcAft>
                          <a:spcPts val="0"/>
                        </a:spcAft>
                        <a:buClr>
                          <a:srgbClr val="002060"/>
                        </a:buClr>
                        <a:buSzPts val="900"/>
                        <a:buFont typeface="+mj-lt"/>
                        <a:buNone/>
                      </a:pPr>
                      <a:r>
                        <a:rPr lang="en-US" sz="800" b="1" dirty="0">
                          <a:solidFill>
                            <a:schemeClr val="tx1"/>
                          </a:solidFill>
                          <a:latin typeface="Open Sans"/>
                          <a:ea typeface="Open Sans"/>
                          <a:cs typeface="Open Sans"/>
                          <a:sym typeface="Open Sans"/>
                        </a:rPr>
                        <a:t>Shifts in the Market</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endParaRPr lang="en-US" sz="800" dirty="0">
                        <a:solidFill>
                          <a:schemeClr val="tx1"/>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171450" marR="0" lvl="0" indent="-171450" algn="l" rtl="0">
                        <a:lnSpc>
                          <a:spcPct val="100000"/>
                        </a:lnSpc>
                        <a:spcBef>
                          <a:spcPts val="0"/>
                        </a:spcBef>
                        <a:spcAft>
                          <a:spcPts val="0"/>
                        </a:spcAft>
                        <a:buClr>
                          <a:srgbClr val="002060"/>
                        </a:buClr>
                        <a:buSzPts val="800"/>
                        <a:buFont typeface="Arial" panose="020B0604020202020204" pitchFamily="34" charset="0"/>
                        <a:buChar char="•"/>
                      </a:pPr>
                      <a:endParaRPr lang="en-US" sz="800" dirty="0">
                        <a:solidFill>
                          <a:schemeClr val="tx1"/>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514096847"/>
                  </a:ext>
                </a:extLst>
              </a:tr>
              <a:tr h="474596">
                <a:tc>
                  <a:txBody>
                    <a:bodyPr/>
                    <a:lstStyle/>
                    <a:p>
                      <a:pPr marL="0" marR="0" lvl="0" indent="0" algn="l" rtl="0">
                        <a:lnSpc>
                          <a:spcPct val="100000"/>
                        </a:lnSpc>
                        <a:spcBef>
                          <a:spcPts val="0"/>
                        </a:spcBef>
                        <a:spcAft>
                          <a:spcPts val="0"/>
                        </a:spcAft>
                        <a:buClr>
                          <a:srgbClr val="002060"/>
                        </a:buClr>
                        <a:buSzPts val="900"/>
                        <a:buFont typeface="+mj-lt"/>
                        <a:buNone/>
                      </a:pPr>
                      <a:r>
                        <a:rPr lang="en-US" sz="800" b="1" dirty="0">
                          <a:solidFill>
                            <a:schemeClr val="tx1"/>
                          </a:solidFill>
                          <a:latin typeface="Open Sans"/>
                          <a:ea typeface="Open Sans"/>
                          <a:cs typeface="Open Sans"/>
                          <a:sym typeface="Open Sans"/>
                        </a:rPr>
                        <a:t>1. Precent of companies with a public commitment to sustainable agriculture </a:t>
                      </a:r>
                      <a:r>
                        <a:rPr lang="en-US" sz="800" b="0" dirty="0">
                          <a:solidFill>
                            <a:schemeClr val="tx1"/>
                          </a:solidFill>
                          <a:latin typeface="Open Sans"/>
                          <a:ea typeface="Open Sans"/>
                          <a:cs typeface="Open Sans"/>
                          <a:sym typeface="Open Sans"/>
                        </a:rPr>
                        <a:t>(</a:t>
                      </a:r>
                      <a:r>
                        <a:rPr lang="en-US" sz="800" b="0" dirty="0">
                          <a:solidFill>
                            <a:schemeClr val="tx1"/>
                          </a:solidFill>
                          <a:latin typeface="Open Sans"/>
                          <a:ea typeface="Open Sans"/>
                          <a:cs typeface="Open Sans"/>
                        </a:rPr>
                        <a:t>WFF</a:t>
                      </a:r>
                      <a:r>
                        <a:rPr lang="en-US" sz="800" b="0" dirty="0">
                          <a:solidFill>
                            <a:schemeClr val="tx1"/>
                          </a:solidFill>
                          <a:latin typeface="Open Sans"/>
                          <a:ea typeface="Open Sans"/>
                          <a:cs typeface="Open Sans"/>
                          <a:sym typeface="Open Sans"/>
                        </a:rPr>
                        <a:t> 309)</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r>
                        <a:rPr lang="en-US" sz="800" b="1" dirty="0">
                          <a:solidFill>
                            <a:schemeClr val="accent4">
                              <a:lumMod val="75000"/>
                            </a:schemeClr>
                          </a:solidFill>
                          <a:latin typeface="Open Sans"/>
                          <a:ea typeface="Open Sans"/>
                          <a:cs typeface="Open Sans"/>
                        </a:rPr>
                        <a:t>Currently, there are 105 public commitments </a:t>
                      </a:r>
                      <a:r>
                        <a:rPr lang="en-US" sz="800" dirty="0">
                          <a:solidFill>
                            <a:schemeClr val="accent4">
                              <a:lumMod val="75000"/>
                            </a:schemeClr>
                          </a:solidFill>
                          <a:latin typeface="Open Sans"/>
                          <a:ea typeface="Open Sans"/>
                          <a:cs typeface="Open Sans"/>
                        </a:rPr>
                        <a:t>to sustainable sourcing, which is 78% of the 2025 goal. (</a:t>
                      </a:r>
                      <a:r>
                        <a:rPr lang="en-US" sz="800" u="sng" dirty="0">
                          <a:solidFill>
                            <a:schemeClr val="accent4">
                              <a:lumMod val="75000"/>
                            </a:schemeClr>
                          </a:solidFill>
                          <a:latin typeface="Open Sans"/>
                          <a:ea typeface="Open Sans"/>
                          <a:cs typeface="Open Sans"/>
                        </a:rPr>
                        <a:t>Source: </a:t>
                      </a:r>
                      <a:r>
                        <a:rPr lang="en-US" sz="800" dirty="0">
                          <a:solidFill>
                            <a:schemeClr val="accent4">
                              <a:lumMod val="75000"/>
                            </a:schemeClr>
                          </a:solidFill>
                          <a:latin typeface="Open Sans"/>
                          <a:ea typeface="Open Sans"/>
                          <a:cs typeface="Open Sans"/>
                        </a:rPr>
                        <a:t>WFF Tableau)</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171450" marR="0" lvl="0" indent="-171450" algn="l" rtl="0">
                        <a:lnSpc>
                          <a:spcPct val="100000"/>
                        </a:lnSpc>
                        <a:spcBef>
                          <a:spcPts val="0"/>
                        </a:spcBef>
                        <a:spcAft>
                          <a:spcPts val="0"/>
                        </a:spcAft>
                        <a:buClr>
                          <a:srgbClr val="002060"/>
                        </a:buClr>
                        <a:buSzPts val="800"/>
                        <a:buFont typeface="Arial" panose="020B0604020202020204" pitchFamily="34" charset="0"/>
                        <a:buChar char="•"/>
                      </a:pPr>
                      <a:endParaRPr lang="en-US" sz="800"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153714">
                <a:tc>
                  <a:txBody>
                    <a:bodyPr/>
                    <a:lstStyle/>
                    <a:p>
                      <a:pPr marL="0" marR="0" lvl="0" indent="0" algn="l" defTabSz="914400" rtl="0" eaLnBrk="1" fontAlgn="auto" latinLnBrk="0" hangingPunct="1">
                        <a:lnSpc>
                          <a:spcPct val="100000"/>
                        </a:lnSpc>
                        <a:spcBef>
                          <a:spcPts val="0"/>
                        </a:spcBef>
                        <a:spcAft>
                          <a:spcPts val="0"/>
                        </a:spcAft>
                        <a:buClr>
                          <a:srgbClr val="002060"/>
                        </a:buClr>
                        <a:buSzPts val="900"/>
                        <a:buFont typeface="+mj-lt"/>
                        <a:buNone/>
                        <a:tabLst/>
                        <a:defRPr/>
                      </a:pPr>
                      <a:r>
                        <a:rPr lang="en-US" sz="800" b="1" dirty="0">
                          <a:solidFill>
                            <a:schemeClr val="tx1"/>
                          </a:solidFill>
                          <a:latin typeface="Open Sans"/>
                          <a:ea typeface="Open Sans"/>
                          <a:cs typeface="Open Sans"/>
                          <a:sym typeface="Open Sans"/>
                        </a:rPr>
                        <a:t>2. Quality of commitment to sustainable sourcing </a:t>
                      </a:r>
                      <a:r>
                        <a:rPr lang="en-US" sz="800" b="0" dirty="0">
                          <a:solidFill>
                            <a:schemeClr val="tx1"/>
                          </a:solidFill>
                          <a:latin typeface="Open Sans"/>
                          <a:ea typeface="Open Sans"/>
                          <a:cs typeface="Open Sans"/>
                          <a:sym typeface="Open Sans"/>
                        </a:rPr>
                        <a:t>(WFF 310)</a:t>
                      </a:r>
                    </a:p>
                  </a:txBody>
                  <a:tcPr marL="91450" marR="91450" marT="45725" marB="457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endParaRPr lang="en-US" sz="800"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endParaRPr lang="en-US" sz="800"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30924982"/>
                  </a:ext>
                </a:extLst>
              </a:tr>
              <a:tr h="433871">
                <a:tc>
                  <a:txBody>
                    <a:bodyPr/>
                    <a:lstStyle/>
                    <a:p>
                      <a:pPr marL="0" marR="0" lvl="0" indent="0" algn="l" defTabSz="914400" rtl="0" eaLnBrk="1" fontAlgn="auto" latinLnBrk="0" hangingPunct="1">
                        <a:lnSpc>
                          <a:spcPct val="100000"/>
                        </a:lnSpc>
                        <a:spcBef>
                          <a:spcPts val="0"/>
                        </a:spcBef>
                        <a:spcAft>
                          <a:spcPts val="0"/>
                        </a:spcAft>
                        <a:buClr>
                          <a:srgbClr val="002060"/>
                        </a:buClr>
                        <a:buSzPts val="900"/>
                        <a:buFont typeface="+mj-lt"/>
                        <a:buNone/>
                        <a:tabLst/>
                        <a:defRPr/>
                      </a:pPr>
                      <a:r>
                        <a:rPr lang="en-US" sz="800" b="1" dirty="0">
                          <a:solidFill>
                            <a:schemeClr val="tx1"/>
                          </a:solidFill>
                          <a:latin typeface="Open Sans"/>
                          <a:ea typeface="Open Sans"/>
                          <a:cs typeface="Open Sans"/>
                        </a:rPr>
                        <a:t>3. Number of pilot</a:t>
                      </a:r>
                      <a:r>
                        <a:rPr lang="en-US" sz="800" b="1" dirty="0">
                          <a:solidFill>
                            <a:schemeClr val="tx1"/>
                          </a:solidFill>
                          <a:latin typeface="Open Sans"/>
                          <a:ea typeface="Open Sans"/>
                          <a:cs typeface="Open Sans"/>
                          <a:sym typeface="Open Sans"/>
                        </a:rPr>
                        <a:t> projects</a:t>
                      </a:r>
                      <a:r>
                        <a:rPr lang="en-US" sz="800" b="1" dirty="0">
                          <a:solidFill>
                            <a:schemeClr val="tx1"/>
                          </a:solidFill>
                          <a:latin typeface="Open Sans"/>
                          <a:ea typeface="Open Sans"/>
                          <a:cs typeface="Open Sans"/>
                        </a:rPr>
                        <a:t> for expanded rotations, new crops, &amp; ecosystem markets</a:t>
                      </a:r>
                      <a:endParaRPr lang="en-US" sz="800" b="1" dirty="0">
                        <a:solidFill>
                          <a:schemeClr val="tx1"/>
                        </a:solidFill>
                        <a:latin typeface="Open Sans"/>
                        <a:ea typeface="Open Sans"/>
                        <a:cs typeface="Open Sans"/>
                        <a:sym typeface="Open Sans"/>
                      </a:endParaRPr>
                    </a:p>
                  </a:txBody>
                  <a:tcPr marL="91450" marR="91450" marT="45725" marB="457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r>
                        <a:rPr lang="en-US" sz="800" b="1" dirty="0">
                          <a:solidFill>
                            <a:schemeClr val="accent4">
                              <a:lumMod val="75000"/>
                            </a:schemeClr>
                          </a:solidFill>
                          <a:latin typeface="Open Sans"/>
                          <a:ea typeface="Open Sans"/>
                          <a:cs typeface="Open Sans"/>
                        </a:rPr>
                        <a:t>Over 85 farmers are involved in pilot projec</a:t>
                      </a:r>
                      <a:r>
                        <a:rPr lang="en-US" sz="800" dirty="0">
                          <a:solidFill>
                            <a:schemeClr val="accent4">
                              <a:lumMod val="75000"/>
                            </a:schemeClr>
                          </a:solidFill>
                          <a:latin typeface="Open Sans"/>
                          <a:ea typeface="Open Sans"/>
                          <a:cs typeface="Open Sans"/>
                        </a:rPr>
                        <a:t>ts throughout the service area of the Ag program. </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r>
                        <a:rPr lang="en-US" sz="800" dirty="0">
                          <a:solidFill>
                            <a:schemeClr val="accent4">
                              <a:lumMod val="75000"/>
                            </a:schemeClr>
                          </a:solidFill>
                          <a:latin typeface="Open Sans"/>
                          <a:ea typeface="Open Sans"/>
                          <a:cs typeface="Open Sans"/>
                        </a:rPr>
                        <a:t>The number of pilot projects proposed by partners span a range of disciplines and sectors. The organizations have had success in increasing engagement from new partners, as well as previously engaged partners. Given that there is only one final report, more robust reporting should follow this year. </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6886207"/>
                  </a:ext>
                </a:extLst>
              </a:tr>
              <a:tr h="221484">
                <a:tc>
                  <a:txBody>
                    <a:bodyPr/>
                    <a:lstStyle/>
                    <a:p>
                      <a:pPr marL="0" marR="0" lvl="1" indent="0" algn="l" rtl="0">
                        <a:lnSpc>
                          <a:spcPct val="100000"/>
                        </a:lnSpc>
                        <a:spcBef>
                          <a:spcPts val="0"/>
                        </a:spcBef>
                        <a:spcAft>
                          <a:spcPts val="0"/>
                        </a:spcAft>
                        <a:buClr>
                          <a:srgbClr val="002060"/>
                        </a:buClr>
                        <a:buSzPts val="900"/>
                        <a:buFont typeface="+mj-lt"/>
                        <a:buNone/>
                      </a:pPr>
                      <a:r>
                        <a:rPr lang="en-US" sz="800" b="1" u="none" strike="noStrike" cap="none" dirty="0">
                          <a:solidFill>
                            <a:schemeClr val="tx1"/>
                          </a:solidFill>
                          <a:latin typeface="Open Sans"/>
                          <a:ea typeface="Open Sans"/>
                          <a:cs typeface="Open Sans"/>
                          <a:sym typeface="Open Sans"/>
                        </a:rPr>
                        <a:t>Shifts in the System</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endParaRPr lang="en-US" sz="800"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l" rtl="0">
                        <a:lnSpc>
                          <a:spcPct val="100000"/>
                        </a:lnSpc>
                        <a:spcBef>
                          <a:spcPts val="0"/>
                        </a:spcBef>
                        <a:spcAft>
                          <a:spcPts val="0"/>
                        </a:spcAft>
                        <a:buClr>
                          <a:srgbClr val="002060"/>
                        </a:buClr>
                        <a:buSzPts val="800"/>
                        <a:buFont typeface="Arial" panose="020B0604020202020204" pitchFamily="34" charset="0"/>
                        <a:buNone/>
                      </a:pPr>
                      <a:endParaRPr lang="en-US" sz="800"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62175260"/>
                  </a:ext>
                </a:extLst>
              </a:tr>
              <a:tr h="601153">
                <a:tc>
                  <a:txBody>
                    <a:bodyPr/>
                    <a:lstStyle/>
                    <a:p>
                      <a:pPr marL="0" marR="0" lvl="1" indent="0" algn="l" rtl="0">
                        <a:lnSpc>
                          <a:spcPct val="100000"/>
                        </a:lnSpc>
                        <a:spcBef>
                          <a:spcPts val="0"/>
                        </a:spcBef>
                        <a:spcAft>
                          <a:spcPts val="0"/>
                        </a:spcAft>
                        <a:buClr>
                          <a:srgbClr val="002060"/>
                        </a:buClr>
                        <a:buSzPts val="900"/>
                        <a:buFont typeface="+mj-lt"/>
                        <a:buNone/>
                      </a:pPr>
                      <a:r>
                        <a:rPr lang="en-US" sz="800" b="1" u="none" strike="noStrike" cap="none" dirty="0">
                          <a:solidFill>
                            <a:schemeClr val="tx1"/>
                          </a:solidFill>
                          <a:latin typeface="Open Sans"/>
                          <a:ea typeface="Open Sans"/>
                          <a:cs typeface="Open Sans"/>
                          <a:sym typeface="Open Sans"/>
                        </a:rPr>
                        <a:t>4. Increase in Farm Bill funding </a:t>
                      </a:r>
                      <a:r>
                        <a:rPr lang="en-US" sz="800" b="0" u="none" strike="noStrike" cap="none" dirty="0">
                          <a:solidFill>
                            <a:schemeClr val="tx1"/>
                          </a:solidFill>
                          <a:latin typeface="Open Sans"/>
                          <a:ea typeface="Open Sans"/>
                          <a:cs typeface="Open Sans"/>
                          <a:sym typeface="Open Sans"/>
                        </a:rPr>
                        <a:t>to incentivize conservation practices (WFF 307a)</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r>
                        <a:rPr lang="en-US" sz="800" b="1" dirty="0">
                          <a:solidFill>
                            <a:schemeClr val="accent4">
                              <a:lumMod val="75000"/>
                            </a:schemeClr>
                          </a:solidFill>
                          <a:latin typeface="Open Sans"/>
                          <a:ea typeface="Open Sans"/>
                          <a:cs typeface="Open Sans"/>
                        </a:rPr>
                        <a:t>2022 Federal Funding for the Farm Bill was $6.7B, which currently exceeds the 2023 goal </a:t>
                      </a:r>
                      <a:r>
                        <a:rPr lang="en-US" sz="800" dirty="0">
                          <a:solidFill>
                            <a:schemeClr val="accent4">
                              <a:lumMod val="75000"/>
                            </a:schemeClr>
                          </a:solidFill>
                          <a:latin typeface="Open Sans"/>
                          <a:ea typeface="Open Sans"/>
                          <a:cs typeface="Open Sans"/>
                        </a:rPr>
                        <a:t>of $6B and represents 90% of the 2025 goal of $7.5B (</a:t>
                      </a:r>
                      <a:r>
                        <a:rPr lang="en-US" sz="800" u="sng" dirty="0">
                          <a:solidFill>
                            <a:schemeClr val="accent4">
                              <a:lumMod val="75000"/>
                            </a:schemeClr>
                          </a:solidFill>
                          <a:latin typeface="Open Sans"/>
                          <a:ea typeface="Open Sans"/>
                          <a:cs typeface="Open Sans"/>
                        </a:rPr>
                        <a:t>Source: </a:t>
                      </a:r>
                      <a:r>
                        <a:rPr lang="en-US" sz="800" dirty="0">
                          <a:solidFill>
                            <a:schemeClr val="accent4">
                              <a:lumMod val="75000"/>
                            </a:schemeClr>
                          </a:solidFill>
                          <a:latin typeface="Open Sans"/>
                          <a:ea typeface="Open Sans"/>
                          <a:cs typeface="Open Sans"/>
                        </a:rPr>
                        <a:t>WFF Tableau)</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rtl="0">
                        <a:lnSpc>
                          <a:spcPct val="100000"/>
                        </a:lnSpc>
                        <a:spcBef>
                          <a:spcPts val="0"/>
                        </a:spcBef>
                        <a:spcAft>
                          <a:spcPts val="0"/>
                        </a:spcAft>
                        <a:buClr>
                          <a:srgbClr val="002060"/>
                        </a:buClr>
                        <a:buSzPts val="800"/>
                        <a:buFont typeface="Arial" panose="020B0604020202020204" pitchFamily="34" charset="0"/>
                        <a:buNone/>
                      </a:pPr>
                      <a:endParaRPr lang="en-US" sz="800"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164054">
                <a:tc>
                  <a:txBody>
                    <a:bodyPr/>
                    <a:lstStyle/>
                    <a:p>
                      <a:pPr marL="0" marR="0" lvl="1" indent="0" algn="l" defTabSz="914400" rtl="0" eaLnBrk="1" fontAlgn="auto" latinLnBrk="0" hangingPunct="1">
                        <a:lnSpc>
                          <a:spcPct val="100000"/>
                        </a:lnSpc>
                        <a:spcBef>
                          <a:spcPts val="0"/>
                        </a:spcBef>
                        <a:spcAft>
                          <a:spcPts val="0"/>
                        </a:spcAft>
                        <a:buClr>
                          <a:srgbClr val="002060"/>
                        </a:buClr>
                        <a:buSzPts val="900"/>
                        <a:buFont typeface="+mj-lt"/>
                        <a:buNone/>
                        <a:tabLst/>
                        <a:defRPr/>
                      </a:pPr>
                      <a:r>
                        <a:rPr lang="en-US" sz="800" b="1" u="none" strike="noStrike" cap="none" dirty="0">
                          <a:solidFill>
                            <a:schemeClr val="tx1"/>
                          </a:solidFill>
                          <a:latin typeface="Open Sans"/>
                          <a:ea typeface="Open Sans"/>
                          <a:cs typeface="Open Sans"/>
                          <a:sym typeface="Open Sans"/>
                        </a:rPr>
                        <a:t>5. Reducing farmer risk for adopting conservation scorecard</a:t>
                      </a:r>
                      <a:r>
                        <a:rPr lang="en-US" sz="800" b="0" u="none" strike="noStrike" cap="none" dirty="0">
                          <a:solidFill>
                            <a:schemeClr val="tx1"/>
                          </a:solidFill>
                          <a:latin typeface="Open Sans"/>
                          <a:ea typeface="Open Sans"/>
                          <a:cs typeface="Open Sans"/>
                          <a:sym typeface="Open Sans"/>
                        </a:rPr>
                        <a:t> (WFF 304)</a:t>
                      </a:r>
                    </a:p>
                  </a:txBody>
                  <a:tcPr marL="91450" marR="91450" marT="45725" marB="457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rtl="0">
                        <a:lnSpc>
                          <a:spcPct val="100000"/>
                        </a:lnSpc>
                        <a:spcBef>
                          <a:spcPts val="0"/>
                        </a:spcBef>
                        <a:spcAft>
                          <a:spcPts val="0"/>
                        </a:spcAft>
                        <a:buClr>
                          <a:srgbClr val="002060"/>
                        </a:buClr>
                        <a:buSzPts val="800"/>
                        <a:buFont typeface="Arial" panose="020B0604020202020204" pitchFamily="34" charset="0"/>
                        <a:buNone/>
                      </a:pPr>
                      <a:endParaRPr sz="800"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endParaRPr lang="en-US" sz="800"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41271378"/>
                  </a:ext>
                </a:extLst>
              </a:tr>
              <a:tr h="350352">
                <a:tc>
                  <a:txBody>
                    <a:bodyPr/>
                    <a:lstStyle/>
                    <a:p>
                      <a:pPr marL="0" marR="0" lvl="1" indent="0" algn="l" defTabSz="914400" rtl="0" eaLnBrk="1" fontAlgn="auto" latinLnBrk="0" hangingPunct="1">
                        <a:lnSpc>
                          <a:spcPct val="100000"/>
                        </a:lnSpc>
                        <a:spcBef>
                          <a:spcPts val="0"/>
                        </a:spcBef>
                        <a:spcAft>
                          <a:spcPts val="0"/>
                        </a:spcAft>
                        <a:buClr>
                          <a:srgbClr val="002060"/>
                        </a:buClr>
                        <a:buSzPts val="900"/>
                        <a:buFont typeface="+mj-lt"/>
                        <a:buNone/>
                        <a:tabLst/>
                        <a:defRPr/>
                      </a:pPr>
                      <a:r>
                        <a:rPr lang="en-US" sz="800" b="1" u="none" strike="noStrike" cap="none" dirty="0">
                          <a:solidFill>
                            <a:schemeClr val="tx1"/>
                          </a:solidFill>
                          <a:latin typeface="Open Sans"/>
                          <a:ea typeface="Open Sans"/>
                          <a:cs typeface="Open Sans"/>
                          <a:sym typeface="Open Sans"/>
                        </a:rPr>
                        <a:t>6. Number of </a:t>
                      </a:r>
                      <a:r>
                        <a:rPr lang="en-US" sz="800" b="1" u="none" strike="noStrike" cap="none" dirty="0">
                          <a:solidFill>
                            <a:schemeClr val="tx1"/>
                          </a:solidFill>
                          <a:latin typeface="Open Sans"/>
                          <a:ea typeface="Open Sans"/>
                          <a:cs typeface="Open Sans"/>
                        </a:rPr>
                        <a:t>technical assistance providers, including cover</a:t>
                      </a:r>
                      <a:r>
                        <a:rPr lang="en-US" sz="800" b="1" u="none" strike="noStrike" cap="none" dirty="0">
                          <a:solidFill>
                            <a:schemeClr val="tx1"/>
                          </a:solidFill>
                          <a:latin typeface="Open Sans"/>
                          <a:ea typeface="Open Sans"/>
                          <a:cs typeface="Open Sans"/>
                          <a:sym typeface="Open Sans"/>
                        </a:rPr>
                        <a:t> crop businesses</a:t>
                      </a:r>
                      <a:r>
                        <a:rPr lang="en-US" sz="800" b="0" u="none" strike="noStrike" cap="none" dirty="0">
                          <a:solidFill>
                            <a:schemeClr val="tx1"/>
                          </a:solidFill>
                          <a:latin typeface="Open Sans"/>
                          <a:ea typeface="Open Sans"/>
                          <a:cs typeface="Open Sans"/>
                          <a:sym typeface="Open Sans"/>
                        </a:rPr>
                        <a:t>; ag retailers offering conservation</a:t>
                      </a:r>
                      <a:r>
                        <a:rPr lang="en-US" sz="800" b="0" u="none" strike="noStrike" cap="none" dirty="0">
                          <a:solidFill>
                            <a:schemeClr val="tx1"/>
                          </a:solidFill>
                          <a:latin typeface="Open Sans"/>
                          <a:ea typeface="Open Sans"/>
                          <a:cs typeface="Open Sans"/>
                        </a:rPr>
                        <a:t>; certified crop advisers in I-States</a:t>
                      </a:r>
                      <a:endParaRPr lang="en-US" sz="800" b="0" u="none" strike="noStrike" cap="none" dirty="0">
                        <a:solidFill>
                          <a:schemeClr val="tx1"/>
                        </a:solidFill>
                        <a:latin typeface="Open Sans"/>
                        <a:ea typeface="Open Sans"/>
                        <a:cs typeface="Open Sans"/>
                        <a:sym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rtl="0">
                        <a:lnSpc>
                          <a:spcPct val="100000"/>
                        </a:lnSpc>
                        <a:spcBef>
                          <a:spcPts val="0"/>
                        </a:spcBef>
                        <a:spcAft>
                          <a:spcPts val="0"/>
                        </a:spcAft>
                        <a:buClr>
                          <a:srgbClr val="002060"/>
                        </a:buClr>
                        <a:buSzPts val="800"/>
                        <a:buFont typeface="Arial" panose="020B0604020202020204" pitchFamily="34" charset="0"/>
                        <a:buNone/>
                      </a:pPr>
                      <a:r>
                        <a:rPr lang="en-US" sz="800" b="1" dirty="0">
                          <a:solidFill>
                            <a:schemeClr val="accent4">
                              <a:lumMod val="75000"/>
                            </a:schemeClr>
                          </a:solidFill>
                          <a:latin typeface="Open Sans"/>
                          <a:ea typeface="Open Sans"/>
                          <a:cs typeface="Open Sans"/>
                        </a:rPr>
                        <a:t>700 farmers are engaged with providers </a:t>
                      </a:r>
                      <a:r>
                        <a:rPr lang="en-US" sz="800" dirty="0">
                          <a:solidFill>
                            <a:schemeClr val="accent4">
                              <a:lumMod val="75000"/>
                            </a:schemeClr>
                          </a:solidFill>
                          <a:latin typeface="Open Sans"/>
                          <a:ea typeface="Open Sans"/>
                          <a:cs typeface="Open Sans"/>
                        </a:rPr>
                        <a:t>offering assistance with cover crop cost-sharing programs.</a:t>
                      </a:r>
                      <a:endParaRPr sz="800"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endParaRPr lang="en-US" sz="800"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870133413"/>
                  </a:ext>
                </a:extLst>
              </a:tr>
              <a:tr h="0">
                <a:tc>
                  <a:txBody>
                    <a:bodyPr/>
                    <a:lstStyle/>
                    <a:p>
                      <a:pPr marL="0" marR="0" lvl="1" indent="0" algn="l" defTabSz="914400" rtl="0" eaLnBrk="1" fontAlgn="auto" latinLnBrk="0" hangingPunct="1">
                        <a:lnSpc>
                          <a:spcPct val="100000"/>
                        </a:lnSpc>
                        <a:spcBef>
                          <a:spcPts val="0"/>
                        </a:spcBef>
                        <a:spcAft>
                          <a:spcPts val="0"/>
                        </a:spcAft>
                        <a:buClr>
                          <a:srgbClr val="002060"/>
                        </a:buClr>
                        <a:buSzPts val="900"/>
                        <a:buFont typeface="+mj-lt"/>
                        <a:buNone/>
                        <a:tabLst/>
                        <a:defRPr/>
                      </a:pPr>
                      <a:r>
                        <a:rPr lang="en-US" sz="800" b="1" u="none" strike="noStrike" cap="none" dirty="0">
                          <a:solidFill>
                            <a:schemeClr val="tx1"/>
                          </a:solidFill>
                          <a:latin typeface="Open Sans"/>
                          <a:ea typeface="Open Sans"/>
                          <a:cs typeface="Open Sans"/>
                          <a:sym typeface="Open Sans"/>
                        </a:rPr>
                        <a:t>7. </a:t>
                      </a:r>
                      <a:r>
                        <a:rPr lang="en-US" sz="800" b="0" u="none" strike="noStrike" cap="none" dirty="0">
                          <a:solidFill>
                            <a:schemeClr val="tx1"/>
                          </a:solidFill>
                          <a:latin typeface="Open Sans"/>
                          <a:ea typeface="Open Sans"/>
                          <a:cs typeface="Open Sans"/>
                          <a:sym typeface="Open Sans"/>
                        </a:rPr>
                        <a:t>Annual survey of grantees on </a:t>
                      </a:r>
                      <a:r>
                        <a:rPr lang="en-US" sz="800" b="1" u="none" strike="noStrike" cap="none" dirty="0">
                          <a:solidFill>
                            <a:schemeClr val="tx1"/>
                          </a:solidFill>
                          <a:latin typeface="Open Sans"/>
                          <a:ea typeface="Open Sans"/>
                          <a:cs typeface="Open Sans"/>
                          <a:sym typeface="Open Sans"/>
                        </a:rPr>
                        <a:t>local and state policy successes</a:t>
                      </a:r>
                    </a:p>
                  </a:txBody>
                  <a:tcPr marL="91450" marR="91450" marT="45725" marB="457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rtl="0">
                        <a:lnSpc>
                          <a:spcPct val="100000"/>
                        </a:lnSpc>
                        <a:spcBef>
                          <a:spcPts val="0"/>
                        </a:spcBef>
                        <a:spcAft>
                          <a:spcPts val="0"/>
                        </a:spcAft>
                        <a:buClr>
                          <a:srgbClr val="002060"/>
                        </a:buClr>
                        <a:buSzPts val="800"/>
                        <a:buFont typeface="Arial" panose="020B0604020202020204" pitchFamily="34" charset="0"/>
                        <a:buNone/>
                      </a:pPr>
                      <a:r>
                        <a:rPr lang="en-US" sz="800" b="1" dirty="0">
                          <a:solidFill>
                            <a:schemeClr val="accent4">
                              <a:lumMod val="75000"/>
                            </a:schemeClr>
                          </a:solidFill>
                          <a:latin typeface="Open Sans"/>
                          <a:ea typeface="Open Sans"/>
                          <a:cs typeface="Open Sans"/>
                        </a:rPr>
                        <a:t>Illinois doubled its investment in funding </a:t>
                      </a:r>
                      <a:r>
                        <a:rPr lang="en-US" sz="800" dirty="0">
                          <a:solidFill>
                            <a:schemeClr val="accent4">
                              <a:lumMod val="75000"/>
                            </a:schemeClr>
                          </a:solidFill>
                          <a:latin typeface="Open Sans"/>
                          <a:ea typeface="Open Sans"/>
                          <a:cs typeface="Open Sans"/>
                        </a:rPr>
                        <a:t>for the crop insurance incentive program from $300k to $600k. </a:t>
                      </a:r>
                      <a:endParaRPr sz="800"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r>
                        <a:rPr lang="en-US" sz="800" dirty="0">
                          <a:solidFill>
                            <a:schemeClr val="accent4">
                              <a:lumMod val="75000"/>
                            </a:schemeClr>
                          </a:solidFill>
                          <a:latin typeface="Open Sans"/>
                          <a:ea typeface="Open Sans"/>
                          <a:cs typeface="Open Sans"/>
                        </a:rPr>
                        <a:t>Success at the State level was evident among several partners, as they secured commitments in Minnesota, Wisconsin, and Illinois on several initiatives related to cover crops insurance and incentives. Progress in Iowa and Indiana was not as obvious at the State level. There has been significant engagement with Federal Officials from IL on creating permanent crop insurance for cover crops and working with the office to secure bipartisan support.  </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86783479"/>
                  </a:ext>
                </a:extLst>
              </a:tr>
              <a:tr h="348040">
                <a:tc>
                  <a:txBody>
                    <a:bodyPr/>
                    <a:lstStyle/>
                    <a:p>
                      <a:pPr marL="0" marR="0" lvl="0" indent="0" algn="l" rtl="0">
                        <a:lnSpc>
                          <a:spcPct val="100000"/>
                        </a:lnSpc>
                        <a:spcBef>
                          <a:spcPts val="0"/>
                        </a:spcBef>
                        <a:spcAft>
                          <a:spcPts val="0"/>
                        </a:spcAft>
                        <a:buClr>
                          <a:srgbClr val="002060"/>
                        </a:buClr>
                        <a:buSzPts val="900"/>
                        <a:buFont typeface="+mj-lt"/>
                        <a:buNone/>
                      </a:pPr>
                      <a:r>
                        <a:rPr lang="en-US" sz="800" b="1" dirty="0">
                          <a:solidFill>
                            <a:schemeClr val="tx1"/>
                          </a:solidFill>
                          <a:latin typeface="Open Sans"/>
                          <a:ea typeface="Open Sans"/>
                          <a:cs typeface="Open Sans"/>
                          <a:sym typeface="Open Sans"/>
                        </a:rPr>
                        <a:t>Shifts in Mental Models</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endParaRPr lang="en-US" sz="800" b="1"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r>
                        <a:rPr lang="en-US" sz="800" b="1" dirty="0">
                          <a:solidFill>
                            <a:schemeClr val="accent4">
                              <a:lumMod val="75000"/>
                            </a:schemeClr>
                          </a:solidFill>
                          <a:latin typeface="Open Sans"/>
                          <a:ea typeface="Open Sans"/>
                          <a:cs typeface="Open Sans"/>
                        </a:rPr>
                        <a:t>General: </a:t>
                      </a:r>
                      <a:r>
                        <a:rPr lang="en-US" sz="800" dirty="0">
                          <a:solidFill>
                            <a:schemeClr val="accent4">
                              <a:lumMod val="75000"/>
                            </a:schemeClr>
                          </a:solidFill>
                          <a:latin typeface="Open Sans"/>
                          <a:ea typeface="Open Sans"/>
                          <a:cs typeface="Open Sans"/>
                        </a:rPr>
                        <a:t>This outcome had the lightest reporting, as much of the data aligned to it does not lend itself to progress reports since the outputs aligned are very process oriented.</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366999822"/>
                  </a:ext>
                </a:extLst>
              </a:tr>
              <a:tr h="413283">
                <a:tc>
                  <a:txBody>
                    <a:bodyPr/>
                    <a:lstStyle/>
                    <a:p>
                      <a:pPr marL="0" marR="0" lvl="0" indent="0" algn="l" rtl="0">
                        <a:lnSpc>
                          <a:spcPct val="100000"/>
                        </a:lnSpc>
                        <a:spcBef>
                          <a:spcPts val="0"/>
                        </a:spcBef>
                        <a:spcAft>
                          <a:spcPts val="0"/>
                        </a:spcAft>
                        <a:buClr>
                          <a:srgbClr val="002060"/>
                        </a:buClr>
                        <a:buSzPts val="900"/>
                        <a:buFont typeface="+mj-lt"/>
                        <a:buNone/>
                      </a:pPr>
                      <a:r>
                        <a:rPr lang="en-US" sz="800" b="1" dirty="0">
                          <a:solidFill>
                            <a:schemeClr val="tx1"/>
                          </a:solidFill>
                          <a:latin typeface="Open Sans"/>
                          <a:ea typeface="Open Sans"/>
                          <a:cs typeface="Open Sans"/>
                          <a:sym typeface="Open Sans"/>
                        </a:rPr>
                        <a:t>8. Number of acres of arable land in I-States with cover crops </a:t>
                      </a:r>
                      <a:r>
                        <a:rPr lang="en-US" sz="800" b="0" dirty="0">
                          <a:solidFill>
                            <a:schemeClr val="tx1"/>
                          </a:solidFill>
                          <a:latin typeface="Open Sans"/>
                          <a:ea typeface="Open Sans"/>
                          <a:cs typeface="Open Sans"/>
                          <a:sym typeface="Open Sans"/>
                        </a:rPr>
                        <a:t>(subset of WFF 301)</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r>
                        <a:rPr lang="en-US" sz="800" dirty="0">
                          <a:solidFill>
                            <a:schemeClr val="accent4">
                              <a:lumMod val="75000"/>
                            </a:schemeClr>
                          </a:solidFill>
                          <a:latin typeface="Open Sans"/>
                          <a:ea typeface="Open Sans"/>
                          <a:cs typeface="Open Sans"/>
                        </a:rPr>
                        <a:t>5.36M Acres of arable land with cover crops in 2021. </a:t>
                      </a:r>
                      <a:r>
                        <a:rPr lang="en-US" sz="800" b="1" dirty="0">
                          <a:solidFill>
                            <a:schemeClr val="accent4">
                              <a:lumMod val="75000"/>
                            </a:schemeClr>
                          </a:solidFill>
                          <a:latin typeface="Open Sans"/>
                          <a:ea typeface="Open Sans"/>
                          <a:cs typeface="Open Sans"/>
                        </a:rPr>
                        <a:t>The 3-I states account for 3.3M (61%) of those acres as currently reported. </a:t>
                      </a:r>
                      <a:r>
                        <a:rPr lang="en-US" sz="800" dirty="0">
                          <a:solidFill>
                            <a:schemeClr val="accent4">
                              <a:lumMod val="75000"/>
                            </a:schemeClr>
                          </a:solidFill>
                          <a:latin typeface="Open Sans"/>
                          <a:ea typeface="Open Sans"/>
                          <a:cs typeface="Open Sans"/>
                        </a:rPr>
                        <a:t>(</a:t>
                      </a:r>
                      <a:r>
                        <a:rPr lang="en-US" sz="800" u="sng" dirty="0">
                          <a:solidFill>
                            <a:schemeClr val="accent4">
                              <a:lumMod val="75000"/>
                            </a:schemeClr>
                          </a:solidFill>
                          <a:latin typeface="Open Sans"/>
                          <a:ea typeface="Open Sans"/>
                          <a:cs typeface="Open Sans"/>
                        </a:rPr>
                        <a:t>Source: </a:t>
                      </a:r>
                      <a:r>
                        <a:rPr lang="en-US" sz="800" dirty="0">
                          <a:solidFill>
                            <a:schemeClr val="accent4">
                              <a:lumMod val="75000"/>
                            </a:schemeClr>
                          </a:solidFill>
                          <a:latin typeface="Open Sans"/>
                          <a:ea typeface="Open Sans"/>
                          <a:cs typeface="Open Sans"/>
                        </a:rPr>
                        <a:t>WFF Tableau)</a:t>
                      </a:r>
                      <a:endParaRPr lang="en-US" sz="800" b="1"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rtl="0">
                        <a:lnSpc>
                          <a:spcPct val="100000"/>
                        </a:lnSpc>
                        <a:spcBef>
                          <a:spcPts val="0"/>
                        </a:spcBef>
                        <a:spcAft>
                          <a:spcPts val="0"/>
                        </a:spcAft>
                        <a:buClr>
                          <a:srgbClr val="002060"/>
                        </a:buClr>
                        <a:buSzPts val="800"/>
                        <a:buFont typeface="Arial" panose="020B0604020202020204" pitchFamily="34" charset="0"/>
                        <a:buNone/>
                      </a:pPr>
                      <a:endParaRPr lang="en-US" sz="800"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14786983"/>
                  </a:ext>
                </a:extLst>
              </a:tr>
              <a:tr h="182105">
                <a:tc>
                  <a:txBody>
                    <a:bodyPr/>
                    <a:lstStyle/>
                    <a:p>
                      <a:pPr marL="0" marR="0" lvl="0" indent="0" algn="l" defTabSz="914400" rtl="0" eaLnBrk="1" fontAlgn="auto" latinLnBrk="0" hangingPunct="1">
                        <a:lnSpc>
                          <a:spcPct val="100000"/>
                        </a:lnSpc>
                        <a:spcBef>
                          <a:spcPts val="0"/>
                        </a:spcBef>
                        <a:spcAft>
                          <a:spcPts val="0"/>
                        </a:spcAft>
                        <a:buClr>
                          <a:srgbClr val="002060"/>
                        </a:buClr>
                        <a:buSzPts val="900"/>
                        <a:buFont typeface="+mj-lt"/>
                        <a:buNone/>
                        <a:tabLst/>
                        <a:defRPr/>
                      </a:pPr>
                      <a:r>
                        <a:rPr lang="en-US" sz="800" b="1" dirty="0">
                          <a:solidFill>
                            <a:schemeClr val="tx1"/>
                          </a:solidFill>
                          <a:latin typeface="Open Sans"/>
                          <a:ea typeface="Open Sans"/>
                          <a:cs typeface="Open Sans"/>
                          <a:sym typeface="Open Sans"/>
                        </a:rPr>
                        <a:t>9. Number of farmers adopting cover crops in the I-states </a:t>
                      </a:r>
                      <a:r>
                        <a:rPr lang="en-US" sz="800" b="0" dirty="0">
                          <a:solidFill>
                            <a:schemeClr val="tx1"/>
                          </a:solidFill>
                          <a:latin typeface="Open Sans"/>
                          <a:ea typeface="Open Sans"/>
                          <a:cs typeface="Open Sans"/>
                          <a:sym typeface="Open Sans"/>
                        </a:rPr>
                        <a:t>(subset of WFF 302)</a:t>
                      </a:r>
                    </a:p>
                  </a:txBody>
                  <a:tcPr marL="91450" marR="91450" marT="45725" marB="457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71450" marR="0" lvl="0" indent="-171450" algn="l" rtl="0">
                        <a:lnSpc>
                          <a:spcPct val="100000"/>
                        </a:lnSpc>
                        <a:spcBef>
                          <a:spcPts val="0"/>
                        </a:spcBef>
                        <a:spcAft>
                          <a:spcPts val="0"/>
                        </a:spcAft>
                        <a:buClr>
                          <a:srgbClr val="002060"/>
                        </a:buClr>
                        <a:buSzPts val="800"/>
                        <a:buFont typeface="Arial" panose="020B0604020202020204" pitchFamily="34" charset="0"/>
                        <a:buChar char="•"/>
                      </a:pPr>
                      <a:endParaRPr sz="800"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endParaRPr lang="en-US" sz="800"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136056042"/>
                  </a:ext>
                </a:extLst>
              </a:tr>
              <a:tr h="221484">
                <a:tc>
                  <a:txBody>
                    <a:bodyPr/>
                    <a:lstStyle/>
                    <a:p>
                      <a:pPr marL="0" marR="0" lvl="0" indent="0" algn="l" defTabSz="914400" rtl="0" eaLnBrk="1" fontAlgn="auto" latinLnBrk="0" hangingPunct="1">
                        <a:lnSpc>
                          <a:spcPct val="100000"/>
                        </a:lnSpc>
                        <a:spcBef>
                          <a:spcPts val="0"/>
                        </a:spcBef>
                        <a:spcAft>
                          <a:spcPts val="0"/>
                        </a:spcAft>
                        <a:buClr>
                          <a:srgbClr val="002060"/>
                        </a:buClr>
                        <a:buSzPts val="900"/>
                        <a:buFont typeface="+mj-lt"/>
                        <a:buNone/>
                        <a:tabLst/>
                        <a:defRPr/>
                      </a:pPr>
                      <a:r>
                        <a:rPr lang="en-US" sz="800" b="1" dirty="0">
                          <a:solidFill>
                            <a:schemeClr val="tx1"/>
                          </a:solidFill>
                          <a:latin typeface="Open Sans"/>
                          <a:ea typeface="Open Sans"/>
                          <a:cs typeface="Open Sans"/>
                          <a:sym typeface="Open Sans"/>
                        </a:rPr>
                        <a:t>10. Percent of agricultural land affected by soil erosion</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71450" marR="0" lvl="0" indent="-171450" algn="l" rtl="0">
                        <a:lnSpc>
                          <a:spcPct val="100000"/>
                        </a:lnSpc>
                        <a:spcBef>
                          <a:spcPts val="0"/>
                        </a:spcBef>
                        <a:spcAft>
                          <a:spcPts val="0"/>
                        </a:spcAft>
                        <a:buClr>
                          <a:srgbClr val="002060"/>
                        </a:buClr>
                        <a:buSzPts val="800"/>
                        <a:buFont typeface="Arial" panose="020B0604020202020204" pitchFamily="34" charset="0"/>
                        <a:buChar char="•"/>
                      </a:pPr>
                      <a:endParaRPr sz="800"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rtl="0">
                        <a:lnSpc>
                          <a:spcPct val="100000"/>
                        </a:lnSpc>
                        <a:spcBef>
                          <a:spcPts val="0"/>
                        </a:spcBef>
                        <a:spcAft>
                          <a:spcPts val="0"/>
                        </a:spcAft>
                        <a:buClr>
                          <a:srgbClr val="002060"/>
                        </a:buClr>
                        <a:buSzPts val="800"/>
                        <a:buFont typeface="Arial" panose="020B0604020202020204" pitchFamily="34" charset="0"/>
                        <a:buNone/>
                      </a:pPr>
                      <a:r>
                        <a:rPr lang="en-US" sz="800" dirty="0">
                          <a:solidFill>
                            <a:schemeClr val="accent4">
                              <a:lumMod val="75000"/>
                            </a:schemeClr>
                          </a:solidFill>
                          <a:latin typeface="Open Sans"/>
                          <a:ea typeface="Open Sans"/>
                          <a:cs typeface="Open Sans"/>
                        </a:rPr>
                        <a:t>Friends of the Mississippi River conducted a Continuous Living Cover Wedge Analysis to understand the reduction of environmental impacts of several perennial crops. Through this analysis it was discovered that winter annual oilseeds &amp; permanent pasture crop had the most promise as it relates to environmental and economic impacts. </a:t>
                      </a:r>
                      <a:endParaRPr sz="800"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488045796"/>
                  </a:ext>
                </a:extLst>
              </a:tr>
              <a:tr h="348040">
                <a:tc>
                  <a:txBody>
                    <a:bodyPr/>
                    <a:lstStyle/>
                    <a:p>
                      <a:pPr marL="0" marR="0" lvl="0" indent="0" algn="l" defTabSz="914400" rtl="0" eaLnBrk="1" fontAlgn="auto" latinLnBrk="0" hangingPunct="1">
                        <a:lnSpc>
                          <a:spcPct val="100000"/>
                        </a:lnSpc>
                        <a:spcBef>
                          <a:spcPts val="0"/>
                        </a:spcBef>
                        <a:spcAft>
                          <a:spcPts val="0"/>
                        </a:spcAft>
                        <a:buClr>
                          <a:srgbClr val="002060"/>
                        </a:buClr>
                        <a:buSzPts val="900"/>
                        <a:buFont typeface="+mj-lt"/>
                        <a:buNone/>
                        <a:tabLst/>
                        <a:defRPr/>
                      </a:pPr>
                      <a:r>
                        <a:rPr lang="en-US" sz="800" b="1" dirty="0">
                          <a:solidFill>
                            <a:schemeClr val="tx1"/>
                          </a:solidFill>
                          <a:latin typeface="Open Sans"/>
                          <a:ea typeface="Open Sans"/>
                          <a:cs typeface="Open Sans"/>
                        </a:rPr>
                        <a:t>11. Number of investors and companies active in conservation affinity groups </a:t>
                      </a:r>
                      <a:r>
                        <a:rPr lang="en-US" sz="800" b="0" dirty="0">
                          <a:solidFill>
                            <a:schemeClr val="tx1"/>
                          </a:solidFill>
                          <a:latin typeface="Open Sans"/>
                          <a:ea typeface="Open Sans"/>
                          <a:cs typeface="Open Sans"/>
                        </a:rPr>
                        <a:t>(Ceres, Sustainable Food Lab, Field to Market) </a:t>
                      </a:r>
                      <a:endParaRPr lang="en-US" sz="800" b="0" dirty="0">
                        <a:solidFill>
                          <a:schemeClr val="tx1"/>
                        </a:solidFill>
                        <a:latin typeface="Open Sans"/>
                        <a:ea typeface="Open Sans"/>
                        <a:cs typeface="Open Sans"/>
                        <a:sym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71450" marR="0" lvl="0" indent="-171450" algn="l" rtl="0">
                        <a:lnSpc>
                          <a:spcPct val="100000"/>
                        </a:lnSpc>
                        <a:spcBef>
                          <a:spcPts val="0"/>
                        </a:spcBef>
                        <a:spcAft>
                          <a:spcPts val="0"/>
                        </a:spcAft>
                        <a:buClr>
                          <a:srgbClr val="002060"/>
                        </a:buClr>
                        <a:buSzPts val="800"/>
                        <a:buFont typeface="Arial" panose="020B0604020202020204" pitchFamily="34" charset="0"/>
                        <a:buChar char="•"/>
                      </a:pPr>
                      <a:endParaRPr sz="800"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r>
                        <a:rPr lang="en-US" sz="800" dirty="0">
                          <a:solidFill>
                            <a:schemeClr val="accent4">
                              <a:lumMod val="75000"/>
                            </a:schemeClr>
                          </a:solidFill>
                          <a:latin typeface="Open Sans"/>
                          <a:ea typeface="Open Sans"/>
                          <a:cs typeface="Open Sans"/>
                        </a:rPr>
                        <a:t>There were reports noting alignment with cohort conservation efforts, but again, much of that was focused on recruitment, engagement, and retention.  </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204971041"/>
                  </a:ext>
                </a:extLst>
              </a:tr>
            </a:tbl>
          </a:graphicData>
        </a:graphic>
      </p:graphicFrame>
      <p:sp>
        <p:nvSpPr>
          <p:cNvPr id="5" name="Google Shape;1304;p26">
            <a:extLst>
              <a:ext uri="{FF2B5EF4-FFF2-40B4-BE49-F238E27FC236}">
                <a16:creationId xmlns:a16="http://schemas.microsoft.com/office/drawing/2014/main" id="{90D47A91-129E-6E10-5CF4-8CB9474C937A}"/>
              </a:ext>
            </a:extLst>
          </p:cNvPr>
          <p:cNvSpPr txBox="1">
            <a:spLocks noGrp="1"/>
          </p:cNvSpPr>
          <p:nvPr>
            <p:ph type="title"/>
          </p:nvPr>
        </p:nvSpPr>
        <p:spPr>
          <a:xfrm>
            <a:off x="183502" y="79920"/>
            <a:ext cx="10885414" cy="402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BB4430"/>
              </a:buClr>
              <a:buSzPts val="3200"/>
              <a:buFont typeface="Ovo"/>
              <a:buNone/>
            </a:pPr>
            <a:r>
              <a:rPr lang="en-US" sz="2800" b="1" dirty="0">
                <a:solidFill>
                  <a:srgbClr val="BB4430"/>
                </a:solidFill>
                <a:latin typeface="Open Sans" panose="020B0606030504020204" pitchFamily="34" charset="0"/>
                <a:ea typeface="Open Sans" panose="020B0606030504020204" pitchFamily="34" charset="0"/>
                <a:cs typeface="Open Sans" panose="020B0606030504020204" pitchFamily="34" charset="0"/>
              </a:rPr>
              <a:t>Summary of Grant Report Data </a:t>
            </a:r>
            <a:endParaRPr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4209A001-A5E0-1DD0-FBC8-D4625408F125}"/>
              </a:ext>
            </a:extLst>
          </p:cNvPr>
          <p:cNvSpPr txBox="1"/>
          <p:nvPr/>
        </p:nvSpPr>
        <p:spPr>
          <a:xfrm>
            <a:off x="0" y="6265235"/>
            <a:ext cx="9524144" cy="461665"/>
          </a:xfrm>
          <a:prstGeom prst="rect">
            <a:avLst/>
          </a:prstGeom>
          <a:noFill/>
        </p:spPr>
        <p:txBody>
          <a:bodyPr wrap="square">
            <a:spAutoFit/>
          </a:bodyPr>
          <a:lstStyle/>
          <a:p>
            <a:r>
              <a:rPr lang="en-US" sz="1200" b="1" u="sng" dirty="0">
                <a:latin typeface="Open Sans" panose="020B0606030504020204" pitchFamily="34" charset="0"/>
                <a:ea typeface="Open Sans" panose="020B0606030504020204" pitchFamily="34" charset="0"/>
                <a:cs typeface="Open Sans" panose="020B0606030504020204" pitchFamily="34" charset="0"/>
              </a:rPr>
              <a:t>Follow-Up Task to Increase Understanding of Contribution by Grantee: </a:t>
            </a:r>
            <a:r>
              <a:rPr lang="en-US" sz="1200" dirty="0">
                <a:latin typeface="Open Sans" panose="020B0606030504020204" pitchFamily="34" charset="0"/>
                <a:ea typeface="Open Sans" panose="020B0606030504020204" pitchFamily="34" charset="0"/>
                <a:cs typeface="Open Sans" panose="020B0606030504020204" pitchFamily="34" charset="0"/>
              </a:rPr>
              <a:t>Once BI has access to back-end data used to populate quantitative data in Tableau, BI will note the exact contribution of each grantee to each programmatic level outcome indicator. </a:t>
            </a:r>
            <a:endParaRPr lang="en-US" sz="1200" dirty="0"/>
          </a:p>
        </p:txBody>
      </p:sp>
    </p:spTree>
    <p:extLst>
      <p:ext uri="{BB962C8B-B14F-4D97-AF65-F5344CB8AC3E}">
        <p14:creationId xmlns:p14="http://schemas.microsoft.com/office/powerpoint/2010/main" val="2653789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6FC6EB2-0FF2-64B7-43BE-A95E83C0948D}"/>
              </a:ext>
            </a:extLst>
          </p:cNvPr>
          <p:cNvSpPr>
            <a:spLocks noGrp="1"/>
          </p:cNvSpPr>
          <p:nvPr>
            <p:ph type="title"/>
          </p:nvPr>
        </p:nvSpPr>
        <p:spPr>
          <a:xfrm>
            <a:off x="354330" y="1"/>
            <a:ext cx="10515600" cy="1009649"/>
          </a:xfrm>
        </p:spPr>
        <p:txBody>
          <a:bodyPr>
            <a:noAutofit/>
          </a:bodyPr>
          <a:lstStyle/>
          <a:p>
            <a:r>
              <a:rPr lang="en-US" sz="2800" b="1" dirty="0">
                <a:solidFill>
                  <a:srgbClr val="BB4430"/>
                </a:solidFill>
                <a:latin typeface="Open Sans" panose="020B0606030504020204" pitchFamily="34" charset="0"/>
                <a:ea typeface="Open Sans" panose="020B0606030504020204" pitchFamily="34" charset="0"/>
                <a:cs typeface="Open Sans" panose="020B0606030504020204" pitchFamily="34" charset="0"/>
              </a:rPr>
              <a:t>Key Take-Aways &amp; Recommendations from IMM Team</a:t>
            </a:r>
            <a:endParaRPr lang="en-US" sz="2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2">
            <a:extLst>
              <a:ext uri="{FF2B5EF4-FFF2-40B4-BE49-F238E27FC236}">
                <a16:creationId xmlns:a16="http://schemas.microsoft.com/office/drawing/2014/main" id="{987F725E-ED00-CC5A-DC6F-A93016C19B91}"/>
              </a:ext>
            </a:extLst>
          </p:cNvPr>
          <p:cNvSpPr txBox="1">
            <a:spLocks/>
          </p:cNvSpPr>
          <p:nvPr/>
        </p:nvSpPr>
        <p:spPr>
          <a:xfrm>
            <a:off x="415363" y="1200149"/>
            <a:ext cx="5652062" cy="4905375"/>
          </a:xfrm>
          <a:prstGeom prst="rect">
            <a:avLst/>
          </a:prstGeom>
          <a:solidFill>
            <a:schemeClr val="bg1"/>
          </a:solidFill>
        </p:spPr>
        <p:txBody>
          <a:bodyPr lIns="45720" tIns="91440" rIns="457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spcAft>
                <a:spcPts val="300"/>
              </a:spcAft>
              <a:buFont typeface="Arial" panose="020B0604020202020204" pitchFamily="34" charset="0"/>
              <a:buChar cha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There was strong reporting on indicators aligned to:</a:t>
            </a:r>
          </a:p>
          <a:p>
            <a:pPr marL="742950" lvl="2" indent="-285750">
              <a:spcAft>
                <a:spcPts val="300"/>
              </a:spcAft>
              <a:buFont typeface="Courier New" panose="02070309020205020404" pitchFamily="49" charset="0"/>
              <a:buChar char="o"/>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Advancement of Policy and Advocacy Efforts</a:t>
            </a:r>
          </a:p>
          <a:p>
            <a:pPr marL="742950" lvl="2" indent="-285750">
              <a:spcAft>
                <a:spcPts val="300"/>
              </a:spcAft>
              <a:buFont typeface="Courier New" panose="02070309020205020404" pitchFamily="49" charset="0"/>
              <a:buChar char="o"/>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Launched Pilot Projects</a:t>
            </a:r>
          </a:p>
          <a:p>
            <a:pPr marL="742950" lvl="2" indent="-285750">
              <a:spcAft>
                <a:spcPts val="300"/>
              </a:spcAft>
              <a:buFont typeface="Courier New" panose="02070309020205020404" pitchFamily="49" charset="0"/>
              <a:buChar char="o"/>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Technical Assistance</a:t>
            </a:r>
          </a:p>
          <a:p>
            <a:pPr marL="228600" indent="-228600">
              <a:spcAft>
                <a:spcPts val="1200"/>
              </a:spcAft>
              <a:buFont typeface="Arial" panose="020B0604020202020204" pitchFamily="34" charset="0"/>
              <a:buChar cha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One of the limitations of the analysis including so many progress reports that lack quantifiable data. Many of the grants noted the initial months of the grant were devoted to establishing the infrastructure to execute the overall intentions of the grant. </a:t>
            </a:r>
          </a:p>
          <a:p>
            <a:pPr marL="228600" indent="-228600">
              <a:spcAft>
                <a:spcPts val="1200"/>
              </a:spcAft>
              <a:buFont typeface="Arial" panose="020B0604020202020204" pitchFamily="34" charset="0"/>
              <a:buChar cha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Once the final reports are submitted, many of the grants with indicators aligned to the indicators above will have quantifiable indicators. </a:t>
            </a:r>
            <a:r>
              <a:rPr lang="en-US" sz="1500" dirty="0">
                <a:latin typeface="Open Sans" panose="020B0606030504020204" pitchFamily="34" charset="0"/>
                <a:ea typeface="Open Sans" panose="020B0606030504020204" pitchFamily="34" charset="0"/>
                <a:cs typeface="Open Sans" panose="020B0606030504020204" pitchFamily="34" charset="0"/>
              </a:rPr>
              <a:t>H</a:t>
            </a: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owever, primary or third-party data collection will be required for several program-level outcome indicators</a:t>
            </a:r>
            <a:r>
              <a:rPr lang="en-US" sz="1500" dirty="0">
                <a:latin typeface="Open Sans" panose="020B0606030504020204" pitchFamily="34" charset="0"/>
                <a:ea typeface="Open Sans" panose="020B0606030504020204" pitchFamily="34" charset="0"/>
                <a:cs typeface="Open Sans" panose="020B0606030504020204" pitchFamily="34" charset="0"/>
              </a:rPr>
              <a:t>, as well as to establish baselines.</a:t>
            </a:r>
          </a:p>
          <a:p>
            <a:pPr>
              <a:spcAft>
                <a:spcPts val="1200"/>
              </a:spcAft>
            </a:pPr>
            <a:r>
              <a:rPr kumimoji="0" lang="en-US" sz="15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Several areas of focus reported by grantees are not part of the current program level indicators. Without raising the profile of these indicators to the programmatic level, a lot of the work grantees are doing will not show up.</a:t>
            </a:r>
            <a:r>
              <a:rPr kumimoji="0" lang="en-US" sz="1500" b="0" i="0" u="none" strike="noStrike" kern="1200" cap="none" spc="0" normalizeH="0" baseline="0" noProof="0" dirty="0">
                <a:ln>
                  <a:noFill/>
                </a:ln>
                <a:solidFill>
                  <a:srgbClr val="4E5464"/>
                </a:solidFill>
                <a:effectLst/>
                <a:highlight>
                  <a:srgbClr val="FFFF00"/>
                </a:highlight>
                <a:uLnTx/>
                <a:uFillTx/>
                <a:latin typeface="Open Sans" panose="020B0606030504020204" pitchFamily="34" charset="0"/>
                <a:ea typeface="Open Sans" panose="020B0606030504020204" pitchFamily="34" charset="0"/>
                <a:cs typeface="Open Sans" panose="020B0606030504020204" pitchFamily="34" charset="0"/>
              </a:rPr>
              <a:t> </a:t>
            </a:r>
            <a:endParaRPr lang="en-US" sz="1500" dirty="0">
              <a:solidFill>
                <a:srgbClr val="4E5464"/>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pPr marL="228600" indent="-228600">
              <a:spcAft>
                <a:spcPts val="1200"/>
              </a:spcAft>
              <a:buFont typeface="Arial" panose="020B0604020202020204" pitchFamily="34" charset="0"/>
              <a:buChar char="•"/>
            </a:pPr>
            <a:endPar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2DA02C42-AE2E-FEEA-1E05-6DBB6C7CE443}"/>
              </a:ext>
            </a:extLst>
          </p:cNvPr>
          <p:cNvSpPr txBox="1"/>
          <p:nvPr/>
        </p:nvSpPr>
        <p:spPr>
          <a:xfrm>
            <a:off x="415361" y="800100"/>
            <a:ext cx="5652062" cy="369332"/>
          </a:xfrm>
          <a:prstGeom prst="rect">
            <a:avLst/>
          </a:prstGeom>
          <a:solidFill>
            <a:schemeClr val="tx1"/>
          </a:solidFill>
        </p:spPr>
        <p:txBody>
          <a:bodyPr wrap="squar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Key Take-Aways</a:t>
            </a:r>
          </a:p>
        </p:txBody>
      </p:sp>
      <p:sp>
        <p:nvSpPr>
          <p:cNvPr id="11" name="Text Placeholder 2">
            <a:extLst>
              <a:ext uri="{FF2B5EF4-FFF2-40B4-BE49-F238E27FC236}">
                <a16:creationId xmlns:a16="http://schemas.microsoft.com/office/drawing/2014/main" id="{6B42241B-4399-B451-426D-AE93E716D1DD}"/>
              </a:ext>
            </a:extLst>
          </p:cNvPr>
          <p:cNvSpPr txBox="1">
            <a:spLocks/>
          </p:cNvSpPr>
          <p:nvPr/>
        </p:nvSpPr>
        <p:spPr>
          <a:xfrm>
            <a:off x="6157035" y="1200149"/>
            <a:ext cx="5652062" cy="4905375"/>
          </a:xfrm>
          <a:prstGeom prst="rect">
            <a:avLst/>
          </a:prstGeom>
          <a:solidFill>
            <a:schemeClr val="bg1"/>
          </a:solidFill>
        </p:spPr>
        <p:txBody>
          <a:bodyPr lIns="45720" tIns="91440" rIns="457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600"/>
              </a:spcAft>
              <a:defRPr/>
            </a:pPr>
            <a:r>
              <a:rPr kumimoji="0" lang="en-US" sz="15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Consider adjusting the current list of indicators to capture the aim of grantmaking and what is being reported (see next slide). There were significant efforts by grantees on outcomes related to:</a:t>
            </a:r>
          </a:p>
          <a:p>
            <a:pPr marL="742950" lvl="1" indent="-285750">
              <a:lnSpc>
                <a:spcPct val="100000"/>
              </a:lnSpc>
              <a:spcBef>
                <a:spcPts val="0"/>
              </a:spcBef>
              <a:spcAft>
                <a:spcPts val="600"/>
              </a:spcAft>
              <a:defRPr/>
            </a:pPr>
            <a:r>
              <a:rPr kumimoji="0" lang="en-US" sz="13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JEDI/DEI</a:t>
            </a:r>
          </a:p>
          <a:p>
            <a:pPr marL="742950" lvl="1" indent="-285750">
              <a:lnSpc>
                <a:spcPct val="100000"/>
              </a:lnSpc>
              <a:spcBef>
                <a:spcPts val="0"/>
              </a:spcBef>
              <a:spcAft>
                <a:spcPts val="600"/>
              </a:spcAft>
              <a:defRPr/>
            </a:pPr>
            <a:r>
              <a:rPr kumimoji="0" lang="en-US" sz="13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Community and Media Engagement</a:t>
            </a:r>
          </a:p>
          <a:p>
            <a:pPr marL="742950" lvl="1" indent="-285750">
              <a:lnSpc>
                <a:spcPct val="100000"/>
              </a:lnSpc>
              <a:spcBef>
                <a:spcPts val="0"/>
              </a:spcBef>
              <a:spcAft>
                <a:spcPts val="600"/>
              </a:spcAft>
              <a:defRPr/>
            </a:pPr>
            <a:r>
              <a:rPr kumimoji="0" lang="en-US" sz="13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Coalition &amp; Capacity Building</a:t>
            </a:r>
          </a:p>
          <a:p>
            <a:pPr marL="742950" lvl="1" indent="-285750">
              <a:lnSpc>
                <a:spcPct val="100000"/>
              </a:lnSpc>
              <a:spcBef>
                <a:spcPts val="0"/>
              </a:spcBef>
              <a:spcAft>
                <a:spcPts val="600"/>
              </a:spcAft>
              <a:defRPr/>
            </a:pPr>
            <a:r>
              <a:rPr lang="en-US" sz="1300" dirty="0">
                <a:solidFill>
                  <a:srgbClr val="4E5464"/>
                </a:solidFill>
                <a:latin typeface="Open Sans" panose="020B0606030504020204" pitchFamily="34" charset="0"/>
                <a:ea typeface="Open Sans" panose="020B0606030504020204" pitchFamily="34" charset="0"/>
                <a:cs typeface="Open Sans" panose="020B0606030504020204" pitchFamily="34" charset="0"/>
              </a:rPr>
              <a:t>Knowledge Development &amp; Research</a:t>
            </a:r>
            <a:r>
              <a:rPr kumimoji="0" lang="en-US" sz="13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85750" lvl="1" indent="-285750">
              <a:lnSpc>
                <a:spcPct val="100000"/>
              </a:lnSpc>
              <a:spcBef>
                <a:spcPts val="0"/>
              </a:spcBef>
              <a:spcAft>
                <a:spcPts val="600"/>
              </a:spcAft>
              <a:defRPr/>
            </a:pPr>
            <a:r>
              <a:rPr lang="en-US" sz="1500" dirty="0">
                <a:solidFill>
                  <a:srgbClr val="4E5464"/>
                </a:solidFill>
                <a:latin typeface="Open Sans" panose="020B0606030504020204" pitchFamily="34" charset="0"/>
                <a:ea typeface="Open Sans" panose="020B0606030504020204" pitchFamily="34" charset="0"/>
                <a:cs typeface="Open Sans" panose="020B0606030504020204" pitchFamily="34" charset="0"/>
              </a:rPr>
              <a:t>Share BI’s list of program-level outcome indicators with grantees as part of the application process to provide transparency around our program-level IMM efforts. </a:t>
            </a:r>
            <a:endParaRPr kumimoji="0" lang="en-US" sz="15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lvl="1" indent="-285750">
              <a:lnSpc>
                <a:spcPct val="100000"/>
              </a:lnSpc>
              <a:spcBef>
                <a:spcPts val="0"/>
              </a:spcBef>
              <a:spcAft>
                <a:spcPts val="600"/>
              </a:spcAft>
              <a:defRPr/>
            </a:pPr>
            <a:r>
              <a:rPr kumimoji="0" lang="en-US" sz="15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Develop a process</a:t>
            </a:r>
            <a:r>
              <a:rPr lang="en-US" sz="1500" dirty="0">
                <a:solidFill>
                  <a:srgbClr val="4E5464"/>
                </a:solidFill>
                <a:latin typeface="Open Sans" panose="020B0606030504020204" pitchFamily="34" charset="0"/>
                <a:ea typeface="Open Sans" panose="020B0606030504020204" pitchFamily="34" charset="0"/>
                <a:cs typeface="Open Sans" panose="020B0606030504020204" pitchFamily="34" charset="0"/>
              </a:rPr>
              <a:t> or approach that allows BI’s IMM staff access to WFF tableau grantee specific data used to populate the dashboard. This will allow for BI to focus on the grantees providing services in the 3-I states during any analysis. </a:t>
            </a:r>
            <a:endParaRPr kumimoji="0" lang="en-US" sz="15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C6BB7A9E-C0C0-60BC-3D7F-B38DBABFEC5E}"/>
              </a:ext>
            </a:extLst>
          </p:cNvPr>
          <p:cNvSpPr txBox="1"/>
          <p:nvPr/>
        </p:nvSpPr>
        <p:spPr>
          <a:xfrm>
            <a:off x="6157033" y="800100"/>
            <a:ext cx="5652062" cy="369332"/>
          </a:xfrm>
          <a:prstGeom prst="rect">
            <a:avLst/>
          </a:prstGeom>
          <a:solidFill>
            <a:schemeClr val="tx1"/>
          </a:solidFill>
        </p:spPr>
        <p:txBody>
          <a:bodyPr wrap="squar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Recommendations</a:t>
            </a:r>
          </a:p>
        </p:txBody>
      </p:sp>
    </p:spTree>
    <p:extLst>
      <p:ext uri="{BB962C8B-B14F-4D97-AF65-F5344CB8AC3E}">
        <p14:creationId xmlns:p14="http://schemas.microsoft.com/office/powerpoint/2010/main" val="998425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1314;p26">
            <a:extLst>
              <a:ext uri="{FF2B5EF4-FFF2-40B4-BE49-F238E27FC236}">
                <a16:creationId xmlns:a16="http://schemas.microsoft.com/office/drawing/2014/main" id="{5135951D-AA09-95CB-3BA2-483334C15958}"/>
              </a:ext>
            </a:extLst>
          </p:cNvPr>
          <p:cNvGraphicFramePr/>
          <p:nvPr>
            <p:extLst>
              <p:ext uri="{D42A27DB-BD31-4B8C-83A1-F6EECF244321}">
                <p14:modId xmlns:p14="http://schemas.microsoft.com/office/powerpoint/2010/main" val="2066401075"/>
              </p:ext>
            </p:extLst>
          </p:nvPr>
        </p:nvGraphicFramePr>
        <p:xfrm>
          <a:off x="607850" y="802576"/>
          <a:ext cx="10976300" cy="4082987"/>
        </p:xfrm>
        <a:graphic>
          <a:graphicData uri="http://schemas.openxmlformats.org/drawingml/2006/table">
            <a:tbl>
              <a:tblPr firstRow="1" bandRow="1">
                <a:noFill/>
              </a:tblPr>
              <a:tblGrid>
                <a:gridCol w="5509171">
                  <a:extLst>
                    <a:ext uri="{9D8B030D-6E8A-4147-A177-3AD203B41FA5}">
                      <a16:colId xmlns:a16="http://schemas.microsoft.com/office/drawing/2014/main" val="20000"/>
                    </a:ext>
                  </a:extLst>
                </a:gridCol>
                <a:gridCol w="5467129">
                  <a:extLst>
                    <a:ext uri="{9D8B030D-6E8A-4147-A177-3AD203B41FA5}">
                      <a16:colId xmlns:a16="http://schemas.microsoft.com/office/drawing/2014/main" val="2020552379"/>
                    </a:ext>
                  </a:extLst>
                </a:gridCol>
              </a:tblGrid>
              <a:tr h="236357">
                <a:tc>
                  <a:txBody>
                    <a:bodyPr/>
                    <a:lstStyle/>
                    <a:p>
                      <a:pPr marL="0" marR="0" lvl="0" indent="0" algn="ctr" rtl="0">
                        <a:lnSpc>
                          <a:spcPct val="100000"/>
                        </a:lnSpc>
                        <a:spcBef>
                          <a:spcPts val="0"/>
                        </a:spcBef>
                        <a:spcAft>
                          <a:spcPts val="0"/>
                        </a:spcAft>
                        <a:buClr>
                          <a:srgbClr val="002060"/>
                        </a:buClr>
                        <a:buSzPts val="800"/>
                        <a:buFont typeface="Arial"/>
                        <a:buNone/>
                      </a:pPr>
                      <a:r>
                        <a:rPr lang="en-US" sz="850" b="1" u="none" dirty="0">
                          <a:solidFill>
                            <a:schemeClr val="bg1"/>
                          </a:solidFill>
                          <a:latin typeface="Open Sans"/>
                          <a:ea typeface="Open Sans"/>
                          <a:cs typeface="Open Sans"/>
                          <a:sym typeface="Open Sans"/>
                        </a:rPr>
                        <a:t>Short-term Outcome indicators</a:t>
                      </a:r>
                      <a:endParaRPr sz="850" b="1" u="none" dirty="0">
                        <a:solidFill>
                          <a:schemeClr val="bg1"/>
                        </a:solidFill>
                        <a:latin typeface="Open Sans"/>
                        <a:ea typeface="Open Sans"/>
                        <a:cs typeface="Open Sans"/>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rtl="0">
                        <a:lnSpc>
                          <a:spcPct val="100000"/>
                        </a:lnSpc>
                        <a:spcBef>
                          <a:spcPts val="0"/>
                        </a:spcBef>
                        <a:spcAft>
                          <a:spcPts val="0"/>
                        </a:spcAft>
                        <a:buClr>
                          <a:srgbClr val="002060"/>
                        </a:buClr>
                        <a:buSzPts val="800"/>
                        <a:buFont typeface="Arial"/>
                        <a:buNone/>
                      </a:pPr>
                      <a:r>
                        <a:rPr lang="en-US" sz="850" b="1" u="none" dirty="0">
                          <a:solidFill>
                            <a:schemeClr val="bg1"/>
                          </a:solidFill>
                          <a:latin typeface="Open Sans"/>
                          <a:ea typeface="Open Sans"/>
                          <a:cs typeface="Open Sans"/>
                          <a:sym typeface="Open Sans"/>
                        </a:rPr>
                        <a:t>IMM Team Recommendations</a:t>
                      </a:r>
                      <a:endParaRPr sz="850" b="1" u="none" dirty="0">
                        <a:solidFill>
                          <a:schemeClr val="bg1"/>
                        </a:solidFill>
                        <a:latin typeface="Open Sans"/>
                        <a:ea typeface="Open Sans"/>
                        <a:cs typeface="Open Sans"/>
                        <a:sym typeface="Open Sans"/>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236357">
                <a:tc gridSpan="2">
                  <a:txBody>
                    <a:bodyPr/>
                    <a:lstStyle/>
                    <a:p>
                      <a:pPr marL="0" marR="0" lvl="0" indent="0" algn="ctr" rtl="0">
                        <a:lnSpc>
                          <a:spcPct val="100000"/>
                        </a:lnSpc>
                        <a:spcBef>
                          <a:spcPts val="0"/>
                        </a:spcBef>
                        <a:spcAft>
                          <a:spcPts val="0"/>
                        </a:spcAft>
                        <a:buClr>
                          <a:srgbClr val="002060"/>
                        </a:buClr>
                        <a:buSzPts val="900"/>
                        <a:buFont typeface="+mj-lt"/>
                        <a:buNone/>
                      </a:pPr>
                      <a:r>
                        <a:rPr lang="en-US" sz="1000" b="1" dirty="0">
                          <a:solidFill>
                            <a:schemeClr val="tx1"/>
                          </a:solidFill>
                          <a:latin typeface="Open Sans"/>
                          <a:ea typeface="Open Sans"/>
                          <a:cs typeface="Open Sans"/>
                          <a:sym typeface="Open Sans"/>
                        </a:rPr>
                        <a:t>Shifts in the Market</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endParaRPr lang="en-US" sz="850" dirty="0">
                        <a:solidFill>
                          <a:schemeClr val="tx1"/>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514096847"/>
                  </a:ext>
                </a:extLst>
              </a:tr>
              <a:tr h="207900">
                <a:tc>
                  <a:txBody>
                    <a:bodyPr/>
                    <a:lstStyle/>
                    <a:p>
                      <a:pPr marL="0" marR="0" lvl="0" indent="0" algn="l" rtl="0">
                        <a:lnSpc>
                          <a:spcPct val="100000"/>
                        </a:lnSpc>
                        <a:spcBef>
                          <a:spcPts val="0"/>
                        </a:spcBef>
                        <a:spcAft>
                          <a:spcPts val="0"/>
                        </a:spcAft>
                        <a:buClr>
                          <a:srgbClr val="002060"/>
                        </a:buClr>
                        <a:buSzPts val="900"/>
                        <a:buFont typeface="+mj-lt"/>
                        <a:buNone/>
                      </a:pPr>
                      <a:r>
                        <a:rPr lang="en-US" sz="850" b="1" dirty="0">
                          <a:solidFill>
                            <a:schemeClr val="tx1"/>
                          </a:solidFill>
                          <a:latin typeface="Open Sans"/>
                          <a:ea typeface="Open Sans"/>
                          <a:cs typeface="Open Sans"/>
                          <a:sym typeface="Open Sans"/>
                        </a:rPr>
                        <a:t>1. Percent of companies with a public commitment to sustainable agriculture </a:t>
                      </a:r>
                      <a:r>
                        <a:rPr lang="en-US" sz="850" b="0" dirty="0">
                          <a:solidFill>
                            <a:schemeClr val="tx1"/>
                          </a:solidFill>
                          <a:latin typeface="Open Sans"/>
                          <a:ea typeface="Open Sans"/>
                          <a:cs typeface="Open Sans"/>
                          <a:sym typeface="Open Sans"/>
                        </a:rPr>
                        <a:t>(</a:t>
                      </a:r>
                      <a:r>
                        <a:rPr lang="en-US" sz="850" b="0" dirty="0">
                          <a:solidFill>
                            <a:schemeClr val="tx1"/>
                          </a:solidFill>
                          <a:latin typeface="Open Sans"/>
                          <a:ea typeface="Open Sans"/>
                          <a:cs typeface="Open Sans"/>
                        </a:rPr>
                        <a:t>WFF</a:t>
                      </a:r>
                      <a:r>
                        <a:rPr lang="en-US" sz="850" b="0" dirty="0">
                          <a:solidFill>
                            <a:schemeClr val="tx1"/>
                          </a:solidFill>
                          <a:latin typeface="Open Sans"/>
                          <a:ea typeface="Open Sans"/>
                          <a:cs typeface="Open Sans"/>
                          <a:sym typeface="Open Sans"/>
                        </a:rPr>
                        <a:t> 309)</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r>
                        <a:rPr lang="en-US" sz="850" b="1" dirty="0">
                          <a:solidFill>
                            <a:schemeClr val="accent4">
                              <a:lumMod val="75000"/>
                            </a:schemeClr>
                          </a:solidFill>
                          <a:latin typeface="Open Sans"/>
                          <a:ea typeface="Open Sans"/>
                          <a:cs typeface="Open Sans"/>
                        </a:rPr>
                        <a:t>Expand the indicator language to include count of companies, as well as percent </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236357">
                <a:tc>
                  <a:txBody>
                    <a:bodyPr/>
                    <a:lstStyle/>
                    <a:p>
                      <a:pPr marL="0" marR="0" lvl="0" indent="0" algn="l" defTabSz="914400" rtl="0" eaLnBrk="1" fontAlgn="auto" latinLnBrk="0" hangingPunct="1">
                        <a:lnSpc>
                          <a:spcPct val="100000"/>
                        </a:lnSpc>
                        <a:spcBef>
                          <a:spcPts val="0"/>
                        </a:spcBef>
                        <a:spcAft>
                          <a:spcPts val="0"/>
                        </a:spcAft>
                        <a:buClr>
                          <a:srgbClr val="002060"/>
                        </a:buClr>
                        <a:buSzPts val="900"/>
                        <a:buFont typeface="+mj-lt"/>
                        <a:buNone/>
                        <a:tabLst/>
                        <a:defRPr/>
                      </a:pPr>
                      <a:r>
                        <a:rPr lang="en-US" sz="850" b="1" dirty="0">
                          <a:solidFill>
                            <a:schemeClr val="tx1"/>
                          </a:solidFill>
                          <a:latin typeface="Open Sans"/>
                          <a:ea typeface="Open Sans"/>
                          <a:cs typeface="Open Sans"/>
                          <a:sym typeface="Open Sans"/>
                        </a:rPr>
                        <a:t>2. Quality of commitment to sustainable sourcing </a:t>
                      </a:r>
                      <a:r>
                        <a:rPr lang="en-US" sz="850" b="0" dirty="0">
                          <a:solidFill>
                            <a:schemeClr val="tx1"/>
                          </a:solidFill>
                          <a:latin typeface="Open Sans"/>
                          <a:ea typeface="Open Sans"/>
                          <a:cs typeface="Open Sans"/>
                          <a:sym typeface="Open Sans"/>
                        </a:rPr>
                        <a:t>(WFF 310)</a:t>
                      </a:r>
                    </a:p>
                  </a:txBody>
                  <a:tcPr marL="91450" marR="91450" marT="45725" marB="457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r>
                        <a:rPr lang="en-US" sz="850" b="1" dirty="0">
                          <a:solidFill>
                            <a:schemeClr val="accent4">
                              <a:lumMod val="75000"/>
                            </a:schemeClr>
                          </a:solidFill>
                          <a:latin typeface="Open Sans"/>
                          <a:ea typeface="Open Sans"/>
                          <a:cs typeface="Open Sans"/>
                        </a:rPr>
                        <a:t>No Change</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30924982"/>
                  </a:ext>
                </a:extLst>
              </a:tr>
              <a:tr h="264263">
                <a:tc>
                  <a:txBody>
                    <a:bodyPr/>
                    <a:lstStyle/>
                    <a:p>
                      <a:pPr marL="0" marR="0" lvl="0" indent="0" algn="l" defTabSz="914400" rtl="0" eaLnBrk="1" fontAlgn="auto" latinLnBrk="0" hangingPunct="1">
                        <a:lnSpc>
                          <a:spcPct val="100000"/>
                        </a:lnSpc>
                        <a:spcBef>
                          <a:spcPts val="0"/>
                        </a:spcBef>
                        <a:spcAft>
                          <a:spcPts val="0"/>
                        </a:spcAft>
                        <a:buClr>
                          <a:srgbClr val="002060"/>
                        </a:buClr>
                        <a:buSzPts val="900"/>
                        <a:buFont typeface="+mj-lt"/>
                        <a:buNone/>
                        <a:tabLst/>
                        <a:defRPr/>
                      </a:pPr>
                      <a:r>
                        <a:rPr lang="en-US" sz="850" b="1" dirty="0">
                          <a:solidFill>
                            <a:schemeClr val="tx1"/>
                          </a:solidFill>
                          <a:latin typeface="Open Sans"/>
                          <a:ea typeface="Open Sans"/>
                          <a:cs typeface="Open Sans"/>
                        </a:rPr>
                        <a:t>3. Number of pilot</a:t>
                      </a:r>
                      <a:r>
                        <a:rPr lang="en-US" sz="850" b="1" dirty="0">
                          <a:solidFill>
                            <a:schemeClr val="tx1"/>
                          </a:solidFill>
                          <a:latin typeface="Open Sans"/>
                          <a:ea typeface="Open Sans"/>
                          <a:cs typeface="Open Sans"/>
                          <a:sym typeface="Open Sans"/>
                        </a:rPr>
                        <a:t> projects</a:t>
                      </a:r>
                      <a:r>
                        <a:rPr lang="en-US" sz="850" b="1" dirty="0">
                          <a:solidFill>
                            <a:schemeClr val="tx1"/>
                          </a:solidFill>
                          <a:latin typeface="Open Sans"/>
                          <a:ea typeface="Open Sans"/>
                          <a:cs typeface="Open Sans"/>
                        </a:rPr>
                        <a:t> for expanded rotations, new crops, &amp; ecosystem markets</a:t>
                      </a:r>
                      <a:endParaRPr lang="en-US" sz="850" b="1" dirty="0">
                        <a:solidFill>
                          <a:schemeClr val="tx1"/>
                        </a:solidFill>
                        <a:latin typeface="Open Sans"/>
                        <a:ea typeface="Open Sans"/>
                        <a:cs typeface="Open Sans"/>
                        <a:sym typeface="Open Sans"/>
                      </a:endParaRPr>
                    </a:p>
                  </a:txBody>
                  <a:tcPr marL="91450" marR="91450" marT="45725" marB="457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rtl="0">
                        <a:lnSpc>
                          <a:spcPct val="100000"/>
                        </a:lnSpc>
                        <a:spcBef>
                          <a:spcPts val="0"/>
                        </a:spcBef>
                        <a:spcAft>
                          <a:spcPts val="0"/>
                        </a:spcAft>
                        <a:buClr>
                          <a:srgbClr val="002060"/>
                        </a:buClr>
                        <a:buSzPts val="800"/>
                        <a:buFont typeface="Arial" panose="020B0604020202020204" pitchFamily="34" charset="0"/>
                        <a:buNone/>
                      </a:pPr>
                      <a:r>
                        <a:rPr lang="en-US" sz="850" b="1" dirty="0">
                          <a:solidFill>
                            <a:schemeClr val="accent4">
                              <a:lumMod val="75000"/>
                            </a:schemeClr>
                          </a:solidFill>
                          <a:latin typeface="Open Sans"/>
                          <a:ea typeface="Open Sans"/>
                          <a:cs typeface="Open Sans"/>
                        </a:rPr>
                        <a:t>No Change</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6886207"/>
                  </a:ext>
                </a:extLst>
              </a:tr>
              <a:tr h="236357">
                <a:tc gridSpan="2">
                  <a:txBody>
                    <a:bodyPr/>
                    <a:lstStyle/>
                    <a:p>
                      <a:pPr marL="0" marR="0" lvl="1" indent="0" algn="ctr" rtl="0">
                        <a:lnSpc>
                          <a:spcPct val="100000"/>
                        </a:lnSpc>
                        <a:spcBef>
                          <a:spcPts val="0"/>
                        </a:spcBef>
                        <a:spcAft>
                          <a:spcPts val="0"/>
                        </a:spcAft>
                        <a:buClr>
                          <a:srgbClr val="002060"/>
                        </a:buClr>
                        <a:buSzPts val="900"/>
                        <a:buFont typeface="+mj-lt"/>
                        <a:buNone/>
                      </a:pPr>
                      <a:r>
                        <a:rPr lang="en-US" sz="1000" b="1" u="none" strike="noStrike" cap="none" dirty="0">
                          <a:solidFill>
                            <a:schemeClr val="tx1"/>
                          </a:solidFill>
                          <a:latin typeface="Open Sans"/>
                          <a:ea typeface="Open Sans"/>
                          <a:cs typeface="Open Sans"/>
                          <a:sym typeface="Open Sans"/>
                        </a:rPr>
                        <a:t>Shifts in the System</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endParaRPr lang="en-US" sz="850" b="1"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62175260"/>
                  </a:ext>
                </a:extLst>
              </a:tr>
              <a:tr h="218520">
                <a:tc>
                  <a:txBody>
                    <a:bodyPr/>
                    <a:lstStyle/>
                    <a:p>
                      <a:pPr marL="0" marR="0" lvl="1" indent="0" algn="l" rtl="0">
                        <a:lnSpc>
                          <a:spcPct val="100000"/>
                        </a:lnSpc>
                        <a:spcBef>
                          <a:spcPts val="0"/>
                        </a:spcBef>
                        <a:spcAft>
                          <a:spcPts val="0"/>
                        </a:spcAft>
                        <a:buClr>
                          <a:srgbClr val="002060"/>
                        </a:buClr>
                        <a:buSzPts val="900"/>
                        <a:buFont typeface="+mj-lt"/>
                        <a:buNone/>
                      </a:pPr>
                      <a:r>
                        <a:rPr lang="en-US" sz="850" b="1" u="none" strike="noStrike" cap="none" dirty="0">
                          <a:solidFill>
                            <a:schemeClr val="tx1"/>
                          </a:solidFill>
                          <a:latin typeface="Open Sans"/>
                          <a:ea typeface="Open Sans"/>
                          <a:cs typeface="Open Sans"/>
                          <a:sym typeface="Open Sans"/>
                        </a:rPr>
                        <a:t>4. Increase in Farm Bill funding </a:t>
                      </a:r>
                      <a:r>
                        <a:rPr lang="en-US" sz="850" b="0" u="none" strike="noStrike" cap="none" dirty="0">
                          <a:solidFill>
                            <a:schemeClr val="tx1"/>
                          </a:solidFill>
                          <a:latin typeface="Open Sans"/>
                          <a:ea typeface="Open Sans"/>
                          <a:cs typeface="Open Sans"/>
                          <a:sym typeface="Open Sans"/>
                        </a:rPr>
                        <a:t>to incentivize conservation practices (WFF 307a)</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r>
                        <a:rPr lang="en-US" sz="850" b="1" dirty="0">
                          <a:solidFill>
                            <a:schemeClr val="accent4">
                              <a:lumMod val="75000"/>
                            </a:schemeClr>
                          </a:solidFill>
                          <a:latin typeface="Open Sans"/>
                          <a:ea typeface="Open Sans"/>
                          <a:cs typeface="Open Sans"/>
                        </a:rPr>
                        <a:t>Update the indicator to capture funding inclusive of but not limited to the Farm Bill</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244110">
                <a:tc>
                  <a:txBody>
                    <a:bodyPr/>
                    <a:lstStyle/>
                    <a:p>
                      <a:pPr marL="0" marR="0" lvl="1" indent="0" algn="l" defTabSz="914400" rtl="0" eaLnBrk="1" fontAlgn="auto" latinLnBrk="0" hangingPunct="1">
                        <a:lnSpc>
                          <a:spcPct val="100000"/>
                        </a:lnSpc>
                        <a:spcBef>
                          <a:spcPts val="0"/>
                        </a:spcBef>
                        <a:spcAft>
                          <a:spcPts val="0"/>
                        </a:spcAft>
                        <a:buClr>
                          <a:srgbClr val="002060"/>
                        </a:buClr>
                        <a:buSzPts val="900"/>
                        <a:buFont typeface="+mj-lt"/>
                        <a:buNone/>
                        <a:tabLst/>
                        <a:defRPr/>
                      </a:pPr>
                      <a:r>
                        <a:rPr lang="en-US" sz="850" b="1" u="none" strike="noStrike" cap="none" dirty="0">
                          <a:solidFill>
                            <a:schemeClr val="tx1"/>
                          </a:solidFill>
                          <a:latin typeface="Open Sans"/>
                          <a:ea typeface="Open Sans"/>
                          <a:cs typeface="Open Sans"/>
                          <a:sym typeface="Open Sans"/>
                        </a:rPr>
                        <a:t>5. Reducing farmer risk for adopting conservation scorecard</a:t>
                      </a:r>
                      <a:r>
                        <a:rPr lang="en-US" sz="850" b="0" u="none" strike="noStrike" cap="none" dirty="0">
                          <a:solidFill>
                            <a:schemeClr val="tx1"/>
                          </a:solidFill>
                          <a:latin typeface="Open Sans"/>
                          <a:ea typeface="Open Sans"/>
                          <a:cs typeface="Open Sans"/>
                          <a:sym typeface="Open Sans"/>
                        </a:rPr>
                        <a:t> (WFF 304)</a:t>
                      </a:r>
                    </a:p>
                  </a:txBody>
                  <a:tcPr marL="91450" marR="91450" marT="45725" marB="457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rtl="0">
                        <a:lnSpc>
                          <a:spcPct val="100000"/>
                        </a:lnSpc>
                        <a:spcBef>
                          <a:spcPts val="0"/>
                        </a:spcBef>
                        <a:spcAft>
                          <a:spcPts val="0"/>
                        </a:spcAft>
                        <a:buClr>
                          <a:srgbClr val="002060"/>
                        </a:buClr>
                        <a:buSzPts val="800"/>
                        <a:buFont typeface="Arial" panose="020B0604020202020204" pitchFamily="34" charset="0"/>
                        <a:buNone/>
                      </a:pPr>
                      <a:r>
                        <a:rPr lang="en-US" sz="850" b="1" dirty="0">
                          <a:solidFill>
                            <a:schemeClr val="accent4">
                              <a:lumMod val="75000"/>
                            </a:schemeClr>
                          </a:solidFill>
                          <a:latin typeface="Open Sans"/>
                          <a:ea typeface="Open Sans"/>
                          <a:cs typeface="Open Sans"/>
                        </a:rPr>
                        <a:t>Update the indicator to focus on broadening access to risk reducing products and programs for farmers adopting conservation methods</a:t>
                      </a:r>
                      <a:endParaRPr sz="850" b="1"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41271378"/>
                  </a:ext>
                </a:extLst>
              </a:tr>
              <a:tr h="374905">
                <a:tc>
                  <a:txBody>
                    <a:bodyPr/>
                    <a:lstStyle/>
                    <a:p>
                      <a:pPr marL="0" marR="0" lvl="1" indent="0" algn="l" defTabSz="914400" rtl="0" eaLnBrk="1" fontAlgn="auto" latinLnBrk="0" hangingPunct="1">
                        <a:lnSpc>
                          <a:spcPct val="100000"/>
                        </a:lnSpc>
                        <a:spcBef>
                          <a:spcPts val="0"/>
                        </a:spcBef>
                        <a:spcAft>
                          <a:spcPts val="0"/>
                        </a:spcAft>
                        <a:buClr>
                          <a:srgbClr val="002060"/>
                        </a:buClr>
                        <a:buSzPts val="900"/>
                        <a:buFont typeface="+mj-lt"/>
                        <a:buNone/>
                        <a:tabLst/>
                        <a:defRPr/>
                      </a:pPr>
                      <a:r>
                        <a:rPr lang="en-US" sz="850" b="1" u="none" strike="noStrike" cap="none" dirty="0">
                          <a:solidFill>
                            <a:schemeClr val="tx1"/>
                          </a:solidFill>
                          <a:latin typeface="Open Sans"/>
                          <a:ea typeface="Open Sans"/>
                          <a:cs typeface="Open Sans"/>
                          <a:sym typeface="Open Sans"/>
                        </a:rPr>
                        <a:t>6. Number of </a:t>
                      </a:r>
                      <a:r>
                        <a:rPr lang="en-US" sz="850" b="1" u="none" strike="noStrike" cap="none" dirty="0">
                          <a:solidFill>
                            <a:schemeClr val="tx1"/>
                          </a:solidFill>
                          <a:latin typeface="Open Sans"/>
                          <a:ea typeface="Open Sans"/>
                          <a:cs typeface="Open Sans"/>
                        </a:rPr>
                        <a:t>technical assistance providers, including cover</a:t>
                      </a:r>
                      <a:r>
                        <a:rPr lang="en-US" sz="850" b="1" u="none" strike="noStrike" cap="none" dirty="0">
                          <a:solidFill>
                            <a:schemeClr val="tx1"/>
                          </a:solidFill>
                          <a:latin typeface="Open Sans"/>
                          <a:ea typeface="Open Sans"/>
                          <a:cs typeface="Open Sans"/>
                          <a:sym typeface="Open Sans"/>
                        </a:rPr>
                        <a:t> crop businesses</a:t>
                      </a:r>
                      <a:r>
                        <a:rPr lang="en-US" sz="850" b="0" u="none" strike="noStrike" cap="none" dirty="0">
                          <a:solidFill>
                            <a:schemeClr val="tx1"/>
                          </a:solidFill>
                          <a:latin typeface="Open Sans"/>
                          <a:ea typeface="Open Sans"/>
                          <a:cs typeface="Open Sans"/>
                          <a:sym typeface="Open Sans"/>
                        </a:rPr>
                        <a:t>; ag retailers offering conservation</a:t>
                      </a:r>
                      <a:r>
                        <a:rPr lang="en-US" sz="850" b="0" u="none" strike="noStrike" cap="none" dirty="0">
                          <a:solidFill>
                            <a:schemeClr val="tx1"/>
                          </a:solidFill>
                          <a:latin typeface="Open Sans"/>
                          <a:ea typeface="Open Sans"/>
                          <a:cs typeface="Open Sans"/>
                        </a:rPr>
                        <a:t>; certified crop advisers in I-States</a:t>
                      </a:r>
                      <a:endParaRPr lang="en-US" sz="850" b="0" u="none" strike="noStrike" cap="none" dirty="0">
                        <a:solidFill>
                          <a:schemeClr val="tx1"/>
                        </a:solidFill>
                        <a:latin typeface="Open Sans"/>
                        <a:ea typeface="Open Sans"/>
                        <a:cs typeface="Open Sans"/>
                        <a:sym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rtl="0">
                        <a:lnSpc>
                          <a:spcPct val="100000"/>
                        </a:lnSpc>
                        <a:spcBef>
                          <a:spcPts val="0"/>
                        </a:spcBef>
                        <a:spcAft>
                          <a:spcPts val="0"/>
                        </a:spcAft>
                        <a:buClr>
                          <a:srgbClr val="002060"/>
                        </a:buClr>
                        <a:buSzPts val="800"/>
                        <a:buFont typeface="Arial" panose="020B0604020202020204" pitchFamily="34" charset="0"/>
                        <a:buNone/>
                      </a:pPr>
                      <a:r>
                        <a:rPr lang="en-US" sz="850" b="1" dirty="0">
                          <a:solidFill>
                            <a:schemeClr val="accent4">
                              <a:lumMod val="75000"/>
                            </a:schemeClr>
                          </a:solidFill>
                          <a:latin typeface="Open Sans"/>
                          <a:ea typeface="Open Sans"/>
                          <a:cs typeface="Open Sans"/>
                        </a:rPr>
                        <a:t>No Change</a:t>
                      </a:r>
                      <a:endParaRPr sz="850" b="1"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870133413"/>
                  </a:ext>
                </a:extLst>
              </a:tr>
              <a:tr h="236357">
                <a:tc>
                  <a:txBody>
                    <a:bodyPr/>
                    <a:lstStyle/>
                    <a:p>
                      <a:pPr marL="0" marR="0" lvl="1" indent="0" algn="l" defTabSz="914400" rtl="0" eaLnBrk="1" fontAlgn="auto" latinLnBrk="0" hangingPunct="1">
                        <a:lnSpc>
                          <a:spcPct val="100000"/>
                        </a:lnSpc>
                        <a:spcBef>
                          <a:spcPts val="0"/>
                        </a:spcBef>
                        <a:spcAft>
                          <a:spcPts val="0"/>
                        </a:spcAft>
                        <a:buClr>
                          <a:srgbClr val="002060"/>
                        </a:buClr>
                        <a:buSzPts val="900"/>
                        <a:buFont typeface="+mj-lt"/>
                        <a:buNone/>
                        <a:tabLst/>
                        <a:defRPr/>
                      </a:pPr>
                      <a:r>
                        <a:rPr lang="en-US" sz="850" b="1" u="none" strike="noStrike" cap="none" dirty="0">
                          <a:solidFill>
                            <a:schemeClr val="tx1"/>
                          </a:solidFill>
                          <a:latin typeface="Open Sans"/>
                          <a:ea typeface="Open Sans"/>
                          <a:cs typeface="Open Sans"/>
                          <a:sym typeface="Open Sans"/>
                        </a:rPr>
                        <a:t>7. </a:t>
                      </a:r>
                      <a:r>
                        <a:rPr lang="en-US" sz="850" b="0" u="none" strike="noStrike" cap="none" dirty="0">
                          <a:solidFill>
                            <a:schemeClr val="tx1"/>
                          </a:solidFill>
                          <a:latin typeface="Open Sans"/>
                          <a:ea typeface="Open Sans"/>
                          <a:cs typeface="Open Sans"/>
                          <a:sym typeface="Open Sans"/>
                        </a:rPr>
                        <a:t>Annual survey of grantees on </a:t>
                      </a:r>
                      <a:r>
                        <a:rPr lang="en-US" sz="850" b="1" u="none" strike="noStrike" cap="none" dirty="0">
                          <a:solidFill>
                            <a:schemeClr val="tx1"/>
                          </a:solidFill>
                          <a:latin typeface="Open Sans"/>
                          <a:ea typeface="Open Sans"/>
                          <a:cs typeface="Open Sans"/>
                          <a:sym typeface="Open Sans"/>
                        </a:rPr>
                        <a:t>local and state policy successes</a:t>
                      </a:r>
                    </a:p>
                  </a:txBody>
                  <a:tcPr marL="91450" marR="91450" marT="45725" marB="457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rtl="0">
                        <a:lnSpc>
                          <a:spcPct val="100000"/>
                        </a:lnSpc>
                        <a:spcBef>
                          <a:spcPts val="0"/>
                        </a:spcBef>
                        <a:spcAft>
                          <a:spcPts val="0"/>
                        </a:spcAft>
                        <a:buClr>
                          <a:srgbClr val="002060"/>
                        </a:buClr>
                        <a:buSzPts val="800"/>
                        <a:buFont typeface="Arial" panose="020B0604020202020204" pitchFamily="34" charset="0"/>
                        <a:buNone/>
                      </a:pPr>
                      <a:r>
                        <a:rPr lang="en-US" sz="850" b="1" dirty="0">
                          <a:solidFill>
                            <a:schemeClr val="accent4">
                              <a:lumMod val="75000"/>
                            </a:schemeClr>
                          </a:solidFill>
                          <a:latin typeface="Open Sans"/>
                          <a:ea typeface="Open Sans"/>
                          <a:cs typeface="Open Sans"/>
                        </a:rPr>
                        <a:t>Update the indicator “Increase policy advancement, adoption, and implementation on state and local policy measures”</a:t>
                      </a:r>
                      <a:endParaRPr sz="850" b="1"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86783479"/>
                  </a:ext>
                </a:extLst>
              </a:tr>
              <a:tr h="208721">
                <a:tc gridSpan="2">
                  <a:txBody>
                    <a:bodyPr/>
                    <a:lstStyle/>
                    <a:p>
                      <a:pPr marL="0" marR="0" lvl="0" indent="0" algn="ctr" rtl="0">
                        <a:lnSpc>
                          <a:spcPct val="100000"/>
                        </a:lnSpc>
                        <a:spcBef>
                          <a:spcPts val="0"/>
                        </a:spcBef>
                        <a:spcAft>
                          <a:spcPts val="0"/>
                        </a:spcAft>
                        <a:buClr>
                          <a:srgbClr val="002060"/>
                        </a:buClr>
                        <a:buSzPts val="900"/>
                        <a:buFont typeface="+mj-lt"/>
                        <a:buNone/>
                      </a:pPr>
                      <a:r>
                        <a:rPr lang="en-US" sz="1000" b="1" dirty="0">
                          <a:solidFill>
                            <a:schemeClr val="tx1"/>
                          </a:solidFill>
                          <a:latin typeface="Open Sans"/>
                          <a:ea typeface="Open Sans"/>
                          <a:cs typeface="Open Sans"/>
                          <a:sym typeface="Open Sans"/>
                        </a:rPr>
                        <a:t>Shifts in Mental Models</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endParaRPr lang="en-US" sz="850" b="1"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366999822"/>
                  </a:ext>
                </a:extLst>
              </a:tr>
              <a:tr h="184889">
                <a:tc>
                  <a:txBody>
                    <a:bodyPr/>
                    <a:lstStyle/>
                    <a:p>
                      <a:pPr marL="0" marR="0" lvl="0" indent="0" algn="l" rtl="0">
                        <a:lnSpc>
                          <a:spcPct val="100000"/>
                        </a:lnSpc>
                        <a:spcBef>
                          <a:spcPts val="0"/>
                        </a:spcBef>
                        <a:spcAft>
                          <a:spcPts val="0"/>
                        </a:spcAft>
                        <a:buClr>
                          <a:srgbClr val="002060"/>
                        </a:buClr>
                        <a:buSzPts val="900"/>
                        <a:buFont typeface="+mj-lt"/>
                        <a:buNone/>
                      </a:pPr>
                      <a:r>
                        <a:rPr lang="en-US" sz="850" b="1" dirty="0">
                          <a:solidFill>
                            <a:schemeClr val="tx1"/>
                          </a:solidFill>
                          <a:latin typeface="Open Sans"/>
                          <a:ea typeface="Open Sans"/>
                          <a:cs typeface="Open Sans"/>
                          <a:sym typeface="Open Sans"/>
                        </a:rPr>
                        <a:t>8. Number of acres of arable land in I-States with cover crops </a:t>
                      </a:r>
                      <a:r>
                        <a:rPr lang="en-US" sz="850" b="0" dirty="0">
                          <a:solidFill>
                            <a:schemeClr val="tx1"/>
                          </a:solidFill>
                          <a:latin typeface="Open Sans"/>
                          <a:ea typeface="Open Sans"/>
                          <a:cs typeface="Open Sans"/>
                          <a:sym typeface="Open Sans"/>
                        </a:rPr>
                        <a:t>(subset of WFF 301)</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r>
                        <a:rPr kumimoji="0" lang="en-US" sz="850" b="1" i="0" u="none" strike="noStrike" kern="1200" cap="none" spc="0" normalizeH="0" baseline="0" noProof="0" dirty="0">
                          <a:ln>
                            <a:noFill/>
                          </a:ln>
                          <a:solidFill>
                            <a:srgbClr val="275477">
                              <a:lumMod val="75000"/>
                            </a:srgbClr>
                          </a:solidFill>
                          <a:effectLst/>
                          <a:uLnTx/>
                          <a:uFillTx/>
                          <a:latin typeface="Open Sans"/>
                          <a:ea typeface="Open Sans"/>
                          <a:cs typeface="Open Sans"/>
                        </a:rPr>
                        <a:t>No change</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14786983"/>
                  </a:ext>
                </a:extLst>
              </a:tr>
              <a:tr h="264263">
                <a:tc>
                  <a:txBody>
                    <a:bodyPr/>
                    <a:lstStyle/>
                    <a:p>
                      <a:pPr marL="0" marR="0" lvl="0" indent="0" algn="l" defTabSz="914400" rtl="0" eaLnBrk="1" fontAlgn="auto" latinLnBrk="0" hangingPunct="1">
                        <a:lnSpc>
                          <a:spcPct val="100000"/>
                        </a:lnSpc>
                        <a:spcBef>
                          <a:spcPts val="0"/>
                        </a:spcBef>
                        <a:spcAft>
                          <a:spcPts val="0"/>
                        </a:spcAft>
                        <a:buClr>
                          <a:srgbClr val="002060"/>
                        </a:buClr>
                        <a:buSzPts val="900"/>
                        <a:buFont typeface="+mj-lt"/>
                        <a:buNone/>
                        <a:tabLst/>
                        <a:defRPr/>
                      </a:pPr>
                      <a:r>
                        <a:rPr lang="en-US" sz="850" b="1" dirty="0">
                          <a:solidFill>
                            <a:schemeClr val="tx1"/>
                          </a:solidFill>
                          <a:latin typeface="Open Sans"/>
                          <a:ea typeface="Open Sans"/>
                          <a:cs typeface="Open Sans"/>
                          <a:sym typeface="Open Sans"/>
                        </a:rPr>
                        <a:t>9. Number of farmers adopting cover crops in the I-state</a:t>
                      </a:r>
                      <a:r>
                        <a:rPr lang="en-US" sz="850" b="0" dirty="0">
                          <a:solidFill>
                            <a:schemeClr val="tx1"/>
                          </a:solidFill>
                          <a:latin typeface="Open Sans"/>
                          <a:ea typeface="Open Sans"/>
                          <a:cs typeface="Open Sans"/>
                          <a:sym typeface="Open Sans"/>
                        </a:rPr>
                        <a:t>s (subset of WFF 302)</a:t>
                      </a:r>
                    </a:p>
                  </a:txBody>
                  <a:tcPr marL="91450" marR="91450" marT="45725" marB="457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r>
                        <a:rPr kumimoji="0" lang="en-US" sz="850" b="1" i="0" u="none" strike="noStrike" kern="1200" cap="none" spc="0" normalizeH="0" baseline="0" noProof="0" dirty="0">
                          <a:ln>
                            <a:noFill/>
                          </a:ln>
                          <a:solidFill>
                            <a:srgbClr val="275477">
                              <a:lumMod val="75000"/>
                            </a:srgbClr>
                          </a:solidFill>
                          <a:effectLst/>
                          <a:uLnTx/>
                          <a:uFillTx/>
                          <a:latin typeface="Open Sans"/>
                          <a:ea typeface="Open Sans"/>
                          <a:cs typeface="Open Sans"/>
                        </a:rPr>
                        <a:t>No change</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136056042"/>
                  </a:ext>
                </a:extLst>
              </a:tr>
              <a:tr h="236357">
                <a:tc>
                  <a:txBody>
                    <a:bodyPr/>
                    <a:lstStyle/>
                    <a:p>
                      <a:pPr marL="0" marR="0" lvl="0" indent="0" algn="l" defTabSz="914400" rtl="0" eaLnBrk="1" fontAlgn="auto" latinLnBrk="0" hangingPunct="1">
                        <a:lnSpc>
                          <a:spcPct val="100000"/>
                        </a:lnSpc>
                        <a:spcBef>
                          <a:spcPts val="0"/>
                        </a:spcBef>
                        <a:spcAft>
                          <a:spcPts val="0"/>
                        </a:spcAft>
                        <a:buClr>
                          <a:srgbClr val="002060"/>
                        </a:buClr>
                        <a:buSzPts val="900"/>
                        <a:buFont typeface="+mj-lt"/>
                        <a:buNone/>
                        <a:tabLst/>
                        <a:defRPr/>
                      </a:pPr>
                      <a:r>
                        <a:rPr lang="en-US" sz="850" b="1" dirty="0">
                          <a:solidFill>
                            <a:schemeClr val="tx1"/>
                          </a:solidFill>
                          <a:latin typeface="Open Sans"/>
                          <a:ea typeface="Open Sans"/>
                          <a:cs typeface="Open Sans"/>
                          <a:sym typeface="Open Sans"/>
                        </a:rPr>
                        <a:t>10. Percent of agricultural land affected by soil erosion</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rtl="0">
                        <a:lnSpc>
                          <a:spcPct val="100000"/>
                        </a:lnSpc>
                        <a:spcBef>
                          <a:spcPts val="0"/>
                        </a:spcBef>
                        <a:spcAft>
                          <a:spcPts val="0"/>
                        </a:spcAft>
                        <a:buClr>
                          <a:srgbClr val="002060"/>
                        </a:buClr>
                        <a:buSzPts val="800"/>
                        <a:buFont typeface="Arial" panose="020B0604020202020204" pitchFamily="34" charset="0"/>
                        <a:buNone/>
                      </a:pPr>
                      <a:r>
                        <a:rPr lang="en-US" sz="850" b="1" dirty="0">
                          <a:solidFill>
                            <a:schemeClr val="accent4">
                              <a:lumMod val="75000"/>
                            </a:schemeClr>
                          </a:solidFill>
                          <a:latin typeface="Open Sans"/>
                          <a:ea typeface="Open Sans"/>
                          <a:cs typeface="Open Sans"/>
                        </a:rPr>
                        <a:t>Expand the indicator language to include total acres impacted by soil erosion </a:t>
                      </a:r>
                      <a:endParaRPr sz="850" b="1"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488045796"/>
                  </a:ext>
                </a:extLst>
              </a:tr>
              <a:tr h="374905">
                <a:tc>
                  <a:txBody>
                    <a:bodyPr/>
                    <a:lstStyle/>
                    <a:p>
                      <a:pPr marL="0" marR="0" lvl="0" indent="0" algn="l" defTabSz="914400" rtl="0" eaLnBrk="1" fontAlgn="auto" latinLnBrk="0" hangingPunct="1">
                        <a:lnSpc>
                          <a:spcPct val="100000"/>
                        </a:lnSpc>
                        <a:spcBef>
                          <a:spcPts val="0"/>
                        </a:spcBef>
                        <a:spcAft>
                          <a:spcPts val="0"/>
                        </a:spcAft>
                        <a:buClr>
                          <a:srgbClr val="002060"/>
                        </a:buClr>
                        <a:buSzPts val="900"/>
                        <a:buFont typeface="+mj-lt"/>
                        <a:buNone/>
                        <a:tabLst/>
                        <a:defRPr/>
                      </a:pPr>
                      <a:r>
                        <a:rPr lang="en-US" sz="850" b="1" dirty="0">
                          <a:solidFill>
                            <a:schemeClr val="tx1"/>
                          </a:solidFill>
                          <a:latin typeface="Open Sans"/>
                          <a:ea typeface="Open Sans"/>
                          <a:cs typeface="Open Sans"/>
                        </a:rPr>
                        <a:t>11. Number of investors and companies active in conservation affinity groups </a:t>
                      </a:r>
                      <a:r>
                        <a:rPr lang="en-US" sz="850" b="0" dirty="0">
                          <a:solidFill>
                            <a:schemeClr val="tx1"/>
                          </a:solidFill>
                          <a:latin typeface="Open Sans"/>
                          <a:ea typeface="Open Sans"/>
                          <a:cs typeface="Open Sans"/>
                        </a:rPr>
                        <a:t>(Ceres, Sustainable Food Lab, Field to Market) </a:t>
                      </a:r>
                      <a:endParaRPr lang="en-US" sz="850" b="0" dirty="0">
                        <a:solidFill>
                          <a:schemeClr val="tx1"/>
                        </a:solidFill>
                        <a:latin typeface="Open Sans"/>
                        <a:ea typeface="Open Sans"/>
                        <a:cs typeface="Open Sans"/>
                        <a:sym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rtl="0">
                        <a:lnSpc>
                          <a:spcPct val="100000"/>
                        </a:lnSpc>
                        <a:spcBef>
                          <a:spcPts val="0"/>
                        </a:spcBef>
                        <a:spcAft>
                          <a:spcPts val="0"/>
                        </a:spcAft>
                        <a:buClr>
                          <a:srgbClr val="002060"/>
                        </a:buClr>
                        <a:buSzPts val="800"/>
                        <a:buFont typeface="Arial" panose="020B0604020202020204" pitchFamily="34" charset="0"/>
                        <a:buNone/>
                      </a:pPr>
                      <a:r>
                        <a:rPr lang="en-US" sz="850" b="1" dirty="0">
                          <a:solidFill>
                            <a:schemeClr val="accent4">
                              <a:lumMod val="75000"/>
                            </a:schemeClr>
                          </a:solidFill>
                          <a:latin typeface="Open Sans"/>
                          <a:ea typeface="Open Sans"/>
                          <a:cs typeface="Open Sans"/>
                        </a:rPr>
                        <a:t>Expand the indicator language to “Number of investors and companies actively engaged with conservation efforts and affinity groups”</a:t>
                      </a:r>
                      <a:endParaRPr sz="850" b="1" dirty="0">
                        <a:solidFill>
                          <a:schemeClr val="accent4">
                            <a:lumMod val="75000"/>
                          </a:schemeClr>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204971041"/>
                  </a:ext>
                </a:extLst>
              </a:tr>
            </a:tbl>
          </a:graphicData>
        </a:graphic>
      </p:graphicFrame>
      <p:sp>
        <p:nvSpPr>
          <p:cNvPr id="5" name="Google Shape;1304;p26">
            <a:extLst>
              <a:ext uri="{FF2B5EF4-FFF2-40B4-BE49-F238E27FC236}">
                <a16:creationId xmlns:a16="http://schemas.microsoft.com/office/drawing/2014/main" id="{90D47A91-129E-6E10-5CF4-8CB9474C937A}"/>
              </a:ext>
            </a:extLst>
          </p:cNvPr>
          <p:cNvSpPr txBox="1">
            <a:spLocks noGrp="1"/>
          </p:cNvSpPr>
          <p:nvPr>
            <p:ph type="title"/>
          </p:nvPr>
        </p:nvSpPr>
        <p:spPr>
          <a:xfrm>
            <a:off x="607850" y="401370"/>
            <a:ext cx="10885414" cy="402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BB4430"/>
              </a:buClr>
              <a:buSzPts val="3200"/>
              <a:buFont typeface="Ovo"/>
              <a:buNone/>
            </a:pPr>
            <a:r>
              <a:rPr lang="en-US" sz="2800" b="1" dirty="0">
                <a:solidFill>
                  <a:srgbClr val="BB4430"/>
                </a:solidFill>
                <a:latin typeface="Open Sans" panose="020B0606030504020204" pitchFamily="34" charset="0"/>
                <a:ea typeface="Open Sans" panose="020B0606030504020204" pitchFamily="34" charset="0"/>
                <a:cs typeface="Open Sans" panose="020B0606030504020204" pitchFamily="34" charset="0"/>
              </a:rPr>
              <a:t>Recommended Updates to Short-term Outcome indicators</a:t>
            </a:r>
            <a:endParaRPr sz="36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Table 1">
            <a:extLst>
              <a:ext uri="{FF2B5EF4-FFF2-40B4-BE49-F238E27FC236}">
                <a16:creationId xmlns:a16="http://schemas.microsoft.com/office/drawing/2014/main" id="{86CD13DC-4D11-B8F6-43A0-1A26D973DC49}"/>
              </a:ext>
            </a:extLst>
          </p:cNvPr>
          <p:cNvGraphicFramePr>
            <a:graphicFrameLocks noGrp="1"/>
          </p:cNvGraphicFramePr>
          <p:nvPr>
            <p:extLst>
              <p:ext uri="{D42A27DB-BD31-4B8C-83A1-F6EECF244321}">
                <p14:modId xmlns:p14="http://schemas.microsoft.com/office/powerpoint/2010/main" val="4188327450"/>
              </p:ext>
            </p:extLst>
          </p:nvPr>
        </p:nvGraphicFramePr>
        <p:xfrm>
          <a:off x="604447" y="4909547"/>
          <a:ext cx="10976300" cy="1319388"/>
        </p:xfrm>
        <a:graphic>
          <a:graphicData uri="http://schemas.openxmlformats.org/drawingml/2006/table">
            <a:tbl>
              <a:tblPr firstRow="1" bandRow="1">
                <a:noFill/>
              </a:tblPr>
              <a:tblGrid>
                <a:gridCol w="5512573">
                  <a:extLst>
                    <a:ext uri="{9D8B030D-6E8A-4147-A177-3AD203B41FA5}">
                      <a16:colId xmlns:a16="http://schemas.microsoft.com/office/drawing/2014/main" val="2209258764"/>
                    </a:ext>
                  </a:extLst>
                </a:gridCol>
                <a:gridCol w="5463727">
                  <a:extLst>
                    <a:ext uri="{9D8B030D-6E8A-4147-A177-3AD203B41FA5}">
                      <a16:colId xmlns:a16="http://schemas.microsoft.com/office/drawing/2014/main" val="2620667020"/>
                    </a:ext>
                  </a:extLst>
                </a:gridCol>
              </a:tblGrid>
              <a:tr h="267798">
                <a:tc gridSpan="2">
                  <a:txBody>
                    <a:bodyPr/>
                    <a:lstStyle/>
                    <a:p>
                      <a:pPr marL="0" marR="0" lvl="0" indent="0" algn="ctr" rtl="0">
                        <a:lnSpc>
                          <a:spcPct val="100000"/>
                        </a:lnSpc>
                        <a:spcBef>
                          <a:spcPts val="0"/>
                        </a:spcBef>
                        <a:spcAft>
                          <a:spcPts val="0"/>
                        </a:spcAft>
                        <a:buClr>
                          <a:srgbClr val="002060"/>
                        </a:buClr>
                        <a:buSzPts val="900"/>
                        <a:buFont typeface="+mj-lt"/>
                        <a:buNone/>
                      </a:pPr>
                      <a:r>
                        <a:rPr lang="en-US" sz="1000" b="1" dirty="0">
                          <a:solidFill>
                            <a:srgbClr val="FFFFFF"/>
                          </a:solidFill>
                          <a:latin typeface="Open Sans"/>
                          <a:ea typeface="Open Sans"/>
                          <a:cs typeface="Open Sans"/>
                          <a:sym typeface="Open Sans"/>
                        </a:rPr>
                        <a:t>IMM Proposed New Outcome indicators for Consideration</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endParaRPr lang="en-US" sz="850" dirty="0">
                        <a:solidFill>
                          <a:schemeClr val="tx1"/>
                        </a:solidFill>
                        <a:latin typeface="Open Sans"/>
                        <a:ea typeface="Open Sans"/>
                        <a:cs typeface="Open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59583450"/>
                  </a:ext>
                </a:extLst>
              </a:tr>
              <a:tr h="207900">
                <a:tc>
                  <a:txBody>
                    <a:bodyPr/>
                    <a:lstStyle/>
                    <a:p>
                      <a:pPr marL="0" marR="0" lvl="0" indent="0" algn="l" rtl="0">
                        <a:lnSpc>
                          <a:spcPct val="100000"/>
                        </a:lnSpc>
                        <a:spcBef>
                          <a:spcPts val="0"/>
                        </a:spcBef>
                        <a:spcAft>
                          <a:spcPts val="0"/>
                        </a:spcAft>
                        <a:buClr>
                          <a:srgbClr val="002060"/>
                        </a:buClr>
                        <a:buSzPts val="900"/>
                        <a:buFont typeface="+mj-lt"/>
                        <a:buNone/>
                      </a:pPr>
                      <a:r>
                        <a:rPr lang="en-US" sz="850" b="1" dirty="0">
                          <a:solidFill>
                            <a:schemeClr val="tx1"/>
                          </a:solidFill>
                          <a:latin typeface="Open Sans"/>
                          <a:ea typeface="Open Sans"/>
                          <a:cs typeface="Open Sans"/>
                          <a:sym typeface="Open Sans"/>
                        </a:rPr>
                        <a:t>Shifts in Mind</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r>
                        <a:rPr lang="en-US" sz="850" b="1" dirty="0">
                          <a:solidFill>
                            <a:schemeClr val="accent4">
                              <a:lumMod val="75000"/>
                            </a:schemeClr>
                          </a:solidFill>
                          <a:latin typeface="Open Sans"/>
                          <a:ea typeface="Open Sans"/>
                          <a:cs typeface="Open Sans"/>
                        </a:rPr>
                        <a:t>Number of farmers or legislators engaged regarding sustainable agriculture methods and approaches</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60420130"/>
                  </a:ext>
                </a:extLst>
              </a:tr>
              <a:tr h="236357">
                <a:tc>
                  <a:txBody>
                    <a:bodyPr/>
                    <a:lstStyle/>
                    <a:p>
                      <a:pPr marL="0" marR="0" lvl="0" indent="0" algn="l" defTabSz="914400" rtl="0" eaLnBrk="1" fontAlgn="auto" latinLnBrk="0" hangingPunct="1">
                        <a:lnSpc>
                          <a:spcPct val="100000"/>
                        </a:lnSpc>
                        <a:spcBef>
                          <a:spcPts val="0"/>
                        </a:spcBef>
                        <a:spcAft>
                          <a:spcPts val="0"/>
                        </a:spcAft>
                        <a:buClr>
                          <a:srgbClr val="002060"/>
                        </a:buClr>
                        <a:buSzPts val="900"/>
                        <a:buFont typeface="+mj-lt"/>
                        <a:buNone/>
                        <a:tabLst/>
                        <a:defRPr/>
                      </a:pPr>
                      <a:r>
                        <a:rPr lang="en-US" sz="850" b="1" dirty="0">
                          <a:solidFill>
                            <a:schemeClr val="tx1"/>
                          </a:solidFill>
                          <a:latin typeface="Open Sans"/>
                          <a:ea typeface="Open Sans"/>
                          <a:cs typeface="Open Sans"/>
                          <a:sym typeface="Open Sans"/>
                        </a:rPr>
                        <a:t>Shifts in System</a:t>
                      </a:r>
                    </a:p>
                  </a:txBody>
                  <a:tcPr marL="91450" marR="91450" marT="45725" marB="457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r>
                        <a:rPr lang="en-US" sz="850" b="1" dirty="0">
                          <a:solidFill>
                            <a:schemeClr val="accent4">
                              <a:lumMod val="75000"/>
                            </a:schemeClr>
                          </a:solidFill>
                          <a:latin typeface="Open Sans"/>
                          <a:ea typeface="Open Sans"/>
                          <a:cs typeface="Open Sans"/>
                        </a:rPr>
                        <a:t>Number of farmers and/or organizations able to adopt and implement sustainable agriculture approaches</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68654949"/>
                  </a:ext>
                </a:extLst>
              </a:tr>
              <a:tr h="264263">
                <a:tc>
                  <a:txBody>
                    <a:bodyPr/>
                    <a:lstStyle/>
                    <a:p>
                      <a:pPr marL="0" marR="0" lvl="0" indent="0" algn="l" defTabSz="914400" rtl="0" eaLnBrk="1" fontAlgn="auto" latinLnBrk="0" hangingPunct="1">
                        <a:lnSpc>
                          <a:spcPct val="100000"/>
                        </a:lnSpc>
                        <a:spcBef>
                          <a:spcPts val="0"/>
                        </a:spcBef>
                        <a:spcAft>
                          <a:spcPts val="0"/>
                        </a:spcAft>
                        <a:buClr>
                          <a:srgbClr val="002060"/>
                        </a:buClr>
                        <a:buSzPts val="900"/>
                        <a:buFont typeface="+mj-lt"/>
                        <a:buNone/>
                        <a:tabLst/>
                        <a:defRPr/>
                      </a:pPr>
                      <a:r>
                        <a:rPr lang="en-US" sz="850" b="1" dirty="0">
                          <a:solidFill>
                            <a:schemeClr val="tx1"/>
                          </a:solidFill>
                          <a:latin typeface="Open Sans"/>
                          <a:ea typeface="Open Sans"/>
                          <a:cs typeface="Open Sans"/>
                          <a:sym typeface="Open Sans"/>
                        </a:rPr>
                        <a:t>Shifts in System</a:t>
                      </a:r>
                    </a:p>
                  </a:txBody>
                  <a:tcPr marL="91450" marR="91450" marT="45725" marB="457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rtl="0">
                        <a:lnSpc>
                          <a:spcPct val="100000"/>
                        </a:lnSpc>
                        <a:spcBef>
                          <a:spcPts val="0"/>
                        </a:spcBef>
                        <a:spcAft>
                          <a:spcPts val="0"/>
                        </a:spcAft>
                        <a:buClr>
                          <a:srgbClr val="002060"/>
                        </a:buClr>
                        <a:buSzPts val="800"/>
                        <a:buFont typeface="Arial" panose="020B0604020202020204" pitchFamily="34" charset="0"/>
                        <a:buNone/>
                      </a:pPr>
                      <a:r>
                        <a:rPr lang="en-US" sz="850" b="1" dirty="0">
                          <a:solidFill>
                            <a:schemeClr val="accent4">
                              <a:lumMod val="75000"/>
                            </a:schemeClr>
                          </a:solidFill>
                          <a:latin typeface="Open Sans"/>
                          <a:ea typeface="Open Sans"/>
                          <a:cs typeface="Open Sans"/>
                        </a:rPr>
                        <a:t>Number of underrepresented farmers employed in sustainable agriculture    </a:t>
                      </a:r>
                    </a:p>
                    <a:p>
                      <a:pPr marL="0" marR="0" lvl="0" indent="0" algn="l" defTabSz="914400" rtl="0" eaLnBrk="1" fontAlgn="auto" latinLnBrk="0" hangingPunct="1">
                        <a:lnSpc>
                          <a:spcPct val="100000"/>
                        </a:lnSpc>
                        <a:spcBef>
                          <a:spcPts val="0"/>
                        </a:spcBef>
                        <a:spcAft>
                          <a:spcPts val="0"/>
                        </a:spcAft>
                        <a:buClr>
                          <a:srgbClr val="002060"/>
                        </a:buClr>
                        <a:buSzPts val="800"/>
                        <a:buFont typeface="Arial" panose="020B0604020202020204" pitchFamily="34" charset="0"/>
                        <a:buNone/>
                        <a:tabLst/>
                        <a:defRPr/>
                      </a:pPr>
                      <a:r>
                        <a:rPr lang="en-US" sz="850" b="1" dirty="0">
                          <a:solidFill>
                            <a:schemeClr val="accent4">
                              <a:lumMod val="75000"/>
                            </a:schemeClr>
                          </a:solidFill>
                          <a:latin typeface="Open Sans"/>
                          <a:ea typeface="Open Sans"/>
                          <a:cs typeface="Open Sans"/>
                        </a:rPr>
                        <a:t>Number of underrepresented farmers trained in sustainable agriculture</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59165844"/>
                  </a:ext>
                </a:extLst>
              </a:tr>
            </a:tbl>
          </a:graphicData>
        </a:graphic>
      </p:graphicFrame>
    </p:spTree>
    <p:extLst>
      <p:ext uri="{BB962C8B-B14F-4D97-AF65-F5344CB8AC3E}">
        <p14:creationId xmlns:p14="http://schemas.microsoft.com/office/powerpoint/2010/main" val="1588092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6FC6EB2-0FF2-64B7-43BE-A95E83C0948D}"/>
              </a:ext>
            </a:extLst>
          </p:cNvPr>
          <p:cNvSpPr>
            <a:spLocks noGrp="1"/>
          </p:cNvSpPr>
          <p:nvPr>
            <p:ph type="title"/>
          </p:nvPr>
        </p:nvSpPr>
        <p:spPr>
          <a:xfrm>
            <a:off x="354330" y="1"/>
            <a:ext cx="10515600" cy="1009649"/>
          </a:xfrm>
        </p:spPr>
        <p:txBody>
          <a:bodyPr>
            <a:noAutofit/>
          </a:bodyPr>
          <a:lstStyle/>
          <a:p>
            <a:r>
              <a:rPr lang="en-US" sz="2800" b="1" dirty="0">
                <a:solidFill>
                  <a:srgbClr val="BB4430"/>
                </a:solidFill>
                <a:latin typeface="Open Sans" panose="020B0606030504020204" pitchFamily="34" charset="0"/>
                <a:ea typeface="Open Sans" panose="020B0606030504020204" pitchFamily="34" charset="0"/>
                <a:cs typeface="Open Sans" panose="020B0606030504020204" pitchFamily="34" charset="0"/>
              </a:rPr>
              <a:t>Reflection Questions for Ag Team</a:t>
            </a:r>
            <a:endParaRPr lang="en-US" sz="2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 Placeholder 2">
            <a:extLst>
              <a:ext uri="{FF2B5EF4-FFF2-40B4-BE49-F238E27FC236}">
                <a16:creationId xmlns:a16="http://schemas.microsoft.com/office/drawing/2014/main" id="{8E95B81D-28BA-F043-5777-76BB72DB5E25}"/>
              </a:ext>
            </a:extLst>
          </p:cNvPr>
          <p:cNvSpPr txBox="1">
            <a:spLocks/>
          </p:cNvSpPr>
          <p:nvPr/>
        </p:nvSpPr>
        <p:spPr>
          <a:xfrm>
            <a:off x="443938" y="1009650"/>
            <a:ext cx="11393732" cy="4751070"/>
          </a:xfrm>
          <a:prstGeom prst="rect">
            <a:avLst/>
          </a:prstGeom>
          <a:solidFill>
            <a:schemeClr val="bg1"/>
          </a:solidFill>
        </p:spPr>
        <p:txBody>
          <a:bodyPr lIns="45720" tIns="91440" rIns="457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Is the grantmaking as it is presented here representative of your thinking of the implementation of the program?</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a:solidFill>
                  <a:srgbClr val="4E5464"/>
                </a:solidFill>
                <a:latin typeface="Open Sans" panose="020B0606030504020204" pitchFamily="34" charset="0"/>
                <a:ea typeface="Open Sans" panose="020B0606030504020204" pitchFamily="34" charset="0"/>
                <a:cs typeface="Open Sans" panose="020B0606030504020204" pitchFamily="34" charset="0"/>
              </a:rPr>
              <a:t>Is there a way to distinguish the primary pillar for the grants assigned to multiple pillars to allow for more intentional analyses?</a:t>
            </a:r>
            <a:endParaRPr kumimoji="0" lang="en-US" sz="20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Outside of a deeper geographic disaggregation, is there another way to cut the grantmaking data to help you understand implementation better?</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Do the indicators captured align to your thinking of the grants made? If not, what surprised you?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a:solidFill>
                  <a:srgbClr val="4E5464"/>
                </a:solidFill>
                <a:latin typeface="Open Sans" panose="020B0606030504020204" pitchFamily="34" charset="0"/>
                <a:ea typeface="Open Sans" panose="020B0606030504020204" pitchFamily="34" charset="0"/>
                <a:cs typeface="Open Sans" panose="020B0606030504020204" pitchFamily="34" charset="0"/>
              </a:rPr>
              <a:t>Do you have thoughts on the proposed amendments and additions to your programmatic indicators?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a:solidFill>
                  <a:srgbClr val="4E5464"/>
                </a:solidFill>
                <a:latin typeface="Open Sans" panose="020B0606030504020204" pitchFamily="34" charset="0"/>
                <a:ea typeface="Open Sans" panose="020B0606030504020204" pitchFamily="34" charset="0"/>
                <a:cs typeface="Open Sans" panose="020B0606030504020204" pitchFamily="34" charset="0"/>
              </a:rPr>
              <a:t>Are there additional indicators that are not represented that have come up in recent conversations with grantees or sector experts that we should consider?</a:t>
            </a:r>
          </a:p>
        </p:txBody>
      </p:sp>
    </p:spTree>
    <p:extLst>
      <p:ext uri="{BB962C8B-B14F-4D97-AF65-F5344CB8AC3E}">
        <p14:creationId xmlns:p14="http://schemas.microsoft.com/office/powerpoint/2010/main" val="2184400807"/>
      </p:ext>
    </p:extLst>
  </p:cSld>
  <p:clrMapOvr>
    <a:masterClrMapping/>
  </p:clrMapOvr>
</p:sld>
</file>

<file path=ppt/theme/theme1.xml><?xml version="1.0" encoding="utf-8"?>
<a:theme xmlns:a="http://schemas.openxmlformats.org/drawingml/2006/main" name="Theme1">
  <a:themeElements>
    <a:clrScheme name="Custom 4">
      <a:dk1>
        <a:srgbClr val="4E5464"/>
      </a:dk1>
      <a:lt1>
        <a:srgbClr val="F1F0E2"/>
      </a:lt1>
      <a:dk2>
        <a:srgbClr val="BA4430"/>
      </a:dk2>
      <a:lt2>
        <a:srgbClr val="A2AB89"/>
      </a:lt2>
      <a:accent1>
        <a:srgbClr val="D6D849"/>
      </a:accent1>
      <a:accent2>
        <a:srgbClr val="4E5464"/>
      </a:accent2>
      <a:accent3>
        <a:srgbClr val="F1F0E2"/>
      </a:accent3>
      <a:accent4>
        <a:srgbClr val="275477"/>
      </a:accent4>
      <a:accent5>
        <a:srgbClr val="65898C"/>
      </a:accent5>
      <a:accent6>
        <a:srgbClr val="BCB312"/>
      </a:accent6>
      <a:hlink>
        <a:srgbClr val="4E5464"/>
      </a:hlink>
      <a:folHlink>
        <a:srgbClr val="BA443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V Presentation Template - Lighter Graphics (reduced).potx" id="{1A8B6990-F4A3-4271-A39A-3D213097C8B0}" vid="{7EE8E633-1FE4-4688-856E-1A32862323A3}"/>
    </a:ext>
  </a:extLst>
</a:theme>
</file>

<file path=ppt/theme/theme2.xml><?xml version="1.0" encoding="utf-8"?>
<a:theme xmlns:a="http://schemas.openxmlformats.org/drawingml/2006/main" name="3_Theme1">
  <a:themeElements>
    <a:clrScheme name="Custom 4">
      <a:dk1>
        <a:srgbClr val="4E5464"/>
      </a:dk1>
      <a:lt1>
        <a:srgbClr val="F1F0E2"/>
      </a:lt1>
      <a:dk2>
        <a:srgbClr val="BA4430"/>
      </a:dk2>
      <a:lt2>
        <a:srgbClr val="A2AB89"/>
      </a:lt2>
      <a:accent1>
        <a:srgbClr val="D6D849"/>
      </a:accent1>
      <a:accent2>
        <a:srgbClr val="4E5464"/>
      </a:accent2>
      <a:accent3>
        <a:srgbClr val="F1F0E2"/>
      </a:accent3>
      <a:accent4>
        <a:srgbClr val="275477"/>
      </a:accent4>
      <a:accent5>
        <a:srgbClr val="65898C"/>
      </a:accent5>
      <a:accent6>
        <a:srgbClr val="BCB312"/>
      </a:accent6>
      <a:hlink>
        <a:srgbClr val="4E5464"/>
      </a:hlink>
      <a:folHlink>
        <a:srgbClr val="BA443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V Presentation Template - Heavier Graphics.pptx" id="{BFEE96C0-9CF3-49C9-A7D4-43BFFCCA7DFA}" vid="{628DC803-3FED-47D3-BC0E-B1685F98F6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28C943B3BB9241BE82644B59ADD050" ma:contentTypeVersion="10" ma:contentTypeDescription="Create a new document." ma:contentTypeScope="" ma:versionID="b8ef5f0cc1dcfb53dcef76afad583889">
  <xsd:schema xmlns:xsd="http://www.w3.org/2001/XMLSchema" xmlns:xs="http://www.w3.org/2001/XMLSchema" xmlns:p="http://schemas.microsoft.com/office/2006/metadata/properties" xmlns:ns3="4201b122-8401-4eae-9641-e017e230f513" targetNamespace="http://schemas.microsoft.com/office/2006/metadata/properties" ma:root="true" ma:fieldsID="e98d384b2813fbc0cae5ce9643215f43" ns3:_="">
    <xsd:import namespace="4201b122-8401-4eae-9641-e017e230f51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01b122-8401-4eae-9641-e017e230f5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576918-041B-497A-B34C-047815C435FC}">
  <ds:schemaRefs>
    <ds:schemaRef ds:uri="http://schemas.microsoft.com/sharepoint/v3/contenttype/forms"/>
  </ds:schemaRefs>
</ds:datastoreItem>
</file>

<file path=customXml/itemProps2.xml><?xml version="1.0" encoding="utf-8"?>
<ds:datastoreItem xmlns:ds="http://schemas.openxmlformats.org/officeDocument/2006/customXml" ds:itemID="{090675A6-EB56-4A3C-AEC4-B100D1D6031C}">
  <ds:schemaRefs>
    <ds:schemaRef ds:uri="http://purl.org/dc/term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4201b122-8401-4eae-9641-e017e230f513"/>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658BEA34-DFFD-4743-9DF1-5724E80055CB}">
  <ds:schemaRefs>
    <ds:schemaRef ds:uri="4201b122-8401-4eae-9641-e017e230f5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Theme1</Template>
  <TotalTime>16236</TotalTime>
  <Words>3446</Words>
  <Application>Microsoft Office PowerPoint</Application>
  <PresentationFormat>Widescreen</PresentationFormat>
  <Paragraphs>770</Paragraphs>
  <Slides>10</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Courier New</vt:lpstr>
      <vt:lpstr>Gill Sans MT</vt:lpstr>
      <vt:lpstr>Open Sans</vt:lpstr>
      <vt:lpstr>Open Sans Light</vt:lpstr>
      <vt:lpstr>Ovo</vt:lpstr>
      <vt:lpstr>Theme1</vt:lpstr>
      <vt:lpstr>3_Theme1</vt:lpstr>
      <vt:lpstr>IMM Framework Review:  BI Agriculture Program</vt:lpstr>
      <vt:lpstr>About this Review</vt:lpstr>
      <vt:lpstr>Theory of Change – Visual</vt:lpstr>
      <vt:lpstr>Grant Alignment by Pillar</vt:lpstr>
      <vt:lpstr>Grantees by Program-level Short-term Outcome Indicators</vt:lpstr>
      <vt:lpstr>Summary of Grant Report Data </vt:lpstr>
      <vt:lpstr>Key Take-Aways &amp; Recommendations from IMM Team</vt:lpstr>
      <vt:lpstr>Recommended Updates to Short-term Outcome indicators</vt:lpstr>
      <vt:lpstr>Reflection Questions for Ag Team</vt:lpstr>
      <vt:lpstr>EXAMPLE – TO BE UPDATED FOR 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Alexander Kroemer</dc:creator>
  <cp:lastModifiedBy>Shawn Kendrick</cp:lastModifiedBy>
  <cp:revision>133</cp:revision>
  <cp:lastPrinted>2022-09-12T21:56:14Z</cp:lastPrinted>
  <dcterms:created xsi:type="dcterms:W3CDTF">2021-02-01T12:12:31Z</dcterms:created>
  <dcterms:modified xsi:type="dcterms:W3CDTF">2023-02-16T20:18:12Z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0x0101007428C943B3BB9241BE82644B59ADD050</vt:lpwstr>
  </property>
</Properties>
</file>