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7" r:id="rId5"/>
    <p:sldMasterId id="2147483762" r:id="rId6"/>
  </p:sldMasterIdLst>
  <p:notesMasterIdLst>
    <p:notesMasterId r:id="rId49"/>
  </p:notesMasterIdLst>
  <p:sldIdLst>
    <p:sldId id="313" r:id="rId7"/>
    <p:sldId id="1490" r:id="rId8"/>
    <p:sldId id="371" r:id="rId9"/>
    <p:sldId id="370" r:id="rId10"/>
    <p:sldId id="601" r:id="rId11"/>
    <p:sldId id="1481" r:id="rId12"/>
    <p:sldId id="1526" r:id="rId13"/>
    <p:sldId id="314" r:id="rId14"/>
    <p:sldId id="1540" r:id="rId15"/>
    <p:sldId id="1510" r:id="rId16"/>
    <p:sldId id="315" r:id="rId17"/>
    <p:sldId id="319" r:id="rId18"/>
    <p:sldId id="320" r:id="rId19"/>
    <p:sldId id="1541" r:id="rId20"/>
    <p:sldId id="1534" r:id="rId21"/>
    <p:sldId id="1487" r:id="rId22"/>
    <p:sldId id="1525" r:id="rId23"/>
    <p:sldId id="1516" r:id="rId24"/>
    <p:sldId id="1542" r:id="rId25"/>
    <p:sldId id="1533" r:id="rId26"/>
    <p:sldId id="1503" r:id="rId27"/>
    <p:sldId id="1521" r:id="rId28"/>
    <p:sldId id="1506" r:id="rId29"/>
    <p:sldId id="1522" r:id="rId30"/>
    <p:sldId id="1504" r:id="rId31"/>
    <p:sldId id="1523" r:id="rId32"/>
    <p:sldId id="1505" r:id="rId33"/>
    <p:sldId id="1524" r:id="rId34"/>
    <p:sldId id="1536" r:id="rId35"/>
    <p:sldId id="1543" r:id="rId36"/>
    <p:sldId id="1537" r:id="rId37"/>
    <p:sldId id="1538" r:id="rId38"/>
    <p:sldId id="1539" r:id="rId39"/>
    <p:sldId id="1544" r:id="rId40"/>
    <p:sldId id="1511" r:id="rId41"/>
    <p:sldId id="1471" r:id="rId42"/>
    <p:sldId id="364" r:id="rId43"/>
    <p:sldId id="1495" r:id="rId44"/>
    <p:sldId id="1497" r:id="rId45"/>
    <p:sldId id="1499" r:id="rId46"/>
    <p:sldId id="1501" r:id="rId47"/>
    <p:sldId id="153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Cohen" initials="JC" lastIdx="51" clrIdx="0">
    <p:extLst>
      <p:ext uri="{19B8F6BF-5375-455C-9EA6-DF929625EA0E}">
        <p15:presenceInfo xmlns:p15="http://schemas.microsoft.com/office/powerpoint/2012/main" userId="S::jcohen@buildersvision.com::8eb6cd8f-ce0c-4dc7-9ccc-5436cc8881ee" providerId="AD"/>
      </p:ext>
    </p:extLst>
  </p:cmAuthor>
  <p:cmAuthor id="2" name="Brett" initials="B" lastIdx="6" clrIdx="1">
    <p:extLst>
      <p:ext uri="{19B8F6BF-5375-455C-9EA6-DF929625EA0E}">
        <p15:presenceInfo xmlns:p15="http://schemas.microsoft.com/office/powerpoint/2012/main" userId="S::bhembree@wffmail.com::d174726d-97db-45ec-ba2b-3fffbd364a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6EF"/>
    <a:srgbClr val="4E5464"/>
    <a:srgbClr val="65898C"/>
    <a:srgbClr val="285477"/>
    <a:srgbClr val="E5E6EB"/>
    <a:srgbClr val="CFD4C2"/>
    <a:srgbClr val="A2AB89"/>
    <a:srgbClr val="4F5565"/>
    <a:srgbClr val="BB4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3F567-9576-4A2B-91D5-CA8486A995A5}" v="256" dt="2022-01-25T19:20:01.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96"/>
  </p:normalViewPr>
  <p:slideViewPr>
    <p:cSldViewPr snapToGrid="0" snapToObjects="1">
      <p:cViewPr varScale="1">
        <p:scale>
          <a:sx n="110" d="100"/>
          <a:sy n="110" d="100"/>
        </p:scale>
        <p:origin x="744"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Hembree" userId="d174726d-97db-45ec-ba2b-3fffbd364a87" providerId="ADAL" clId="{3CE3F567-9576-4A2B-91D5-CA8486A995A5}"/>
    <pc:docChg chg="undo custSel addSld delSld modSld sldOrd">
      <pc:chgData name="Brett Hembree" userId="d174726d-97db-45ec-ba2b-3fffbd364a87" providerId="ADAL" clId="{3CE3F567-9576-4A2B-91D5-CA8486A995A5}" dt="2022-01-25T19:19:56.049" v="7241" actId="478"/>
      <pc:docMkLst>
        <pc:docMk/>
      </pc:docMkLst>
      <pc:sldChg chg="modSp mod">
        <pc:chgData name="Brett Hembree" userId="d174726d-97db-45ec-ba2b-3fffbd364a87" providerId="ADAL" clId="{3CE3F567-9576-4A2B-91D5-CA8486A995A5}" dt="2022-01-14T15:29:35.001" v="6395" actId="20577"/>
        <pc:sldMkLst>
          <pc:docMk/>
          <pc:sldMk cId="1230429979" sldId="1490"/>
        </pc:sldMkLst>
        <pc:spChg chg="mod">
          <ac:chgData name="Brett Hembree" userId="d174726d-97db-45ec-ba2b-3fffbd364a87" providerId="ADAL" clId="{3CE3F567-9576-4A2B-91D5-CA8486A995A5}" dt="2022-01-14T15:29:35.001" v="6395" actId="20577"/>
          <ac:spMkLst>
            <pc:docMk/>
            <pc:sldMk cId="1230429979" sldId="1490"/>
            <ac:spMk id="3" creationId="{421FEDAE-EAE4-334E-B844-D564A9EC32EA}"/>
          </ac:spMkLst>
        </pc:spChg>
      </pc:sldChg>
      <pc:sldChg chg="modSp mod">
        <pc:chgData name="Brett Hembree" userId="d174726d-97db-45ec-ba2b-3fffbd364a87" providerId="ADAL" clId="{3CE3F567-9576-4A2B-91D5-CA8486A995A5}" dt="2022-01-14T15:33:14.386" v="6431" actId="20577"/>
        <pc:sldMkLst>
          <pc:docMk/>
          <pc:sldMk cId="2424012709" sldId="1501"/>
        </pc:sldMkLst>
        <pc:graphicFrameChg chg="modGraphic">
          <ac:chgData name="Brett Hembree" userId="d174726d-97db-45ec-ba2b-3fffbd364a87" providerId="ADAL" clId="{3CE3F567-9576-4A2B-91D5-CA8486A995A5}" dt="2022-01-14T15:33:14.386" v="6431" actId="20577"/>
          <ac:graphicFrameMkLst>
            <pc:docMk/>
            <pc:sldMk cId="2424012709" sldId="1501"/>
            <ac:graphicFrameMk id="15" creationId="{192F1DD1-CFAF-4068-9432-2A3E22345ABE}"/>
          </ac:graphicFrameMkLst>
        </pc:graphicFrameChg>
      </pc:sldChg>
      <pc:sldChg chg="ord">
        <pc:chgData name="Brett Hembree" userId="d174726d-97db-45ec-ba2b-3fffbd364a87" providerId="ADAL" clId="{3CE3F567-9576-4A2B-91D5-CA8486A995A5}" dt="2022-01-14T15:32:29.385" v="6426"/>
        <pc:sldMkLst>
          <pc:docMk/>
          <pc:sldMk cId="2358205347" sldId="1511"/>
        </pc:sldMkLst>
      </pc:sldChg>
      <pc:sldChg chg="modSp mod">
        <pc:chgData name="Brett Hembree" userId="d174726d-97db-45ec-ba2b-3fffbd364a87" providerId="ADAL" clId="{3CE3F567-9576-4A2B-91D5-CA8486A995A5}" dt="2022-01-14T14:23:50.417" v="77" actId="20577"/>
        <pc:sldMkLst>
          <pc:docMk/>
          <pc:sldMk cId="1032836560" sldId="1524"/>
        </pc:sldMkLst>
        <pc:graphicFrameChg chg="modGraphic">
          <ac:chgData name="Brett Hembree" userId="d174726d-97db-45ec-ba2b-3fffbd364a87" providerId="ADAL" clId="{3CE3F567-9576-4A2B-91D5-CA8486A995A5}" dt="2022-01-14T14:23:50.417" v="77" actId="20577"/>
          <ac:graphicFrameMkLst>
            <pc:docMk/>
            <pc:sldMk cId="1032836560" sldId="1524"/>
            <ac:graphicFrameMk id="14" creationId="{0186F52C-A928-428A-92E2-F02DF071CC53}"/>
          </ac:graphicFrameMkLst>
        </pc:graphicFrameChg>
      </pc:sldChg>
      <pc:sldChg chg="add del">
        <pc:chgData name="Brett Hembree" userId="d174726d-97db-45ec-ba2b-3fffbd364a87" providerId="ADAL" clId="{3CE3F567-9576-4A2B-91D5-CA8486A995A5}" dt="2022-01-14T15:30:09.521" v="6405" actId="47"/>
        <pc:sldMkLst>
          <pc:docMk/>
          <pc:sldMk cId="942085652" sldId="1527"/>
        </pc:sldMkLst>
      </pc:sldChg>
      <pc:sldChg chg="del">
        <pc:chgData name="Brett Hembree" userId="d174726d-97db-45ec-ba2b-3fffbd364a87" providerId="ADAL" clId="{3CE3F567-9576-4A2B-91D5-CA8486A995A5}" dt="2022-01-14T15:30:16.047" v="6406" actId="47"/>
        <pc:sldMkLst>
          <pc:docMk/>
          <pc:sldMk cId="3129716355" sldId="1528"/>
        </pc:sldMkLst>
      </pc:sldChg>
      <pc:sldChg chg="del">
        <pc:chgData name="Brett Hembree" userId="d174726d-97db-45ec-ba2b-3fffbd364a87" providerId="ADAL" clId="{3CE3F567-9576-4A2B-91D5-CA8486A995A5}" dt="2022-01-14T15:30:33.248" v="6408" actId="47"/>
        <pc:sldMkLst>
          <pc:docMk/>
          <pc:sldMk cId="1985732721" sldId="1529"/>
        </pc:sldMkLst>
      </pc:sldChg>
      <pc:sldChg chg="del ord">
        <pc:chgData name="Brett Hembree" userId="d174726d-97db-45ec-ba2b-3fffbd364a87" providerId="ADAL" clId="{3CE3F567-9576-4A2B-91D5-CA8486A995A5}" dt="2022-01-14T15:30:54.580" v="6413" actId="47"/>
        <pc:sldMkLst>
          <pc:docMk/>
          <pc:sldMk cId="1210474300" sldId="1532"/>
        </pc:sldMkLst>
      </pc:sldChg>
      <pc:sldChg chg="addSp delSp modSp">
        <pc:chgData name="Brett Hembree" userId="d174726d-97db-45ec-ba2b-3fffbd364a87" providerId="ADAL" clId="{3CE3F567-9576-4A2B-91D5-CA8486A995A5}" dt="2022-01-25T19:19:56.049" v="7241" actId="478"/>
        <pc:sldMkLst>
          <pc:docMk/>
          <pc:sldMk cId="2615361170" sldId="1533"/>
        </pc:sldMkLst>
        <pc:picChg chg="add del mod">
          <ac:chgData name="Brett Hembree" userId="d174726d-97db-45ec-ba2b-3fffbd364a87" providerId="ADAL" clId="{3CE3F567-9576-4A2B-91D5-CA8486A995A5}" dt="2022-01-25T19:19:40.709" v="7239"/>
          <ac:picMkLst>
            <pc:docMk/>
            <pc:sldMk cId="2615361170" sldId="1533"/>
            <ac:picMk id="21" creationId="{C7612AB6-8A48-490B-9EC9-E3FB591F69D7}"/>
          </ac:picMkLst>
        </pc:picChg>
        <pc:picChg chg="add del mod">
          <ac:chgData name="Brett Hembree" userId="d174726d-97db-45ec-ba2b-3fffbd364a87" providerId="ADAL" clId="{3CE3F567-9576-4A2B-91D5-CA8486A995A5}" dt="2022-01-25T19:19:56.049" v="7241" actId="478"/>
          <ac:picMkLst>
            <pc:docMk/>
            <pc:sldMk cId="2615361170" sldId="1533"/>
            <ac:picMk id="22" creationId="{D65501DD-EA2B-4E34-AA72-24352811286C}"/>
          </ac:picMkLst>
        </pc:picChg>
      </pc:sldChg>
      <pc:sldChg chg="modSp mod">
        <pc:chgData name="Brett Hembree" userId="d174726d-97db-45ec-ba2b-3fffbd364a87" providerId="ADAL" clId="{3CE3F567-9576-4A2B-91D5-CA8486A995A5}" dt="2022-01-14T14:24:40.593" v="91" actId="20577"/>
        <pc:sldMkLst>
          <pc:docMk/>
          <pc:sldMk cId="4102366803" sldId="1536"/>
        </pc:sldMkLst>
        <pc:graphicFrameChg chg="mod modGraphic">
          <ac:chgData name="Brett Hembree" userId="d174726d-97db-45ec-ba2b-3fffbd364a87" providerId="ADAL" clId="{3CE3F567-9576-4A2B-91D5-CA8486A995A5}" dt="2022-01-14T14:24:40.593" v="91" actId="20577"/>
          <ac:graphicFrameMkLst>
            <pc:docMk/>
            <pc:sldMk cId="4102366803" sldId="1536"/>
            <ac:graphicFrameMk id="3" creationId="{DF96B059-0CE5-4C88-8386-DFF4B674A64A}"/>
          </ac:graphicFrameMkLst>
        </pc:graphicFrameChg>
      </pc:sldChg>
      <pc:sldChg chg="addSp delSp modSp add mod">
        <pc:chgData name="Brett Hembree" userId="d174726d-97db-45ec-ba2b-3fffbd364a87" providerId="ADAL" clId="{3CE3F567-9576-4A2B-91D5-CA8486A995A5}" dt="2022-01-24T17:53:51.795" v="6484" actId="20577"/>
        <pc:sldMkLst>
          <pc:docMk/>
          <pc:sldMk cId="3144726547" sldId="1537"/>
        </pc:sldMkLst>
        <pc:spChg chg="add mod">
          <ac:chgData name="Brett Hembree" userId="d174726d-97db-45ec-ba2b-3fffbd364a87" providerId="ADAL" clId="{3CE3F567-9576-4A2B-91D5-CA8486A995A5}" dt="2022-01-14T14:29:03.793" v="133" actId="20577"/>
          <ac:spMkLst>
            <pc:docMk/>
            <pc:sldMk cId="3144726547" sldId="1537"/>
            <ac:spMk id="2" creationId="{2C2AFBA2-B012-4FE0-A5E2-52FFF3ACECF3}"/>
          </ac:spMkLst>
        </pc:spChg>
        <pc:spChg chg="add mod">
          <ac:chgData name="Brett Hembree" userId="d174726d-97db-45ec-ba2b-3fffbd364a87" providerId="ADAL" clId="{3CE3F567-9576-4A2B-91D5-CA8486A995A5}" dt="2022-01-14T14:29:00.971" v="119" actId="1076"/>
          <ac:spMkLst>
            <pc:docMk/>
            <pc:sldMk cId="3144726547" sldId="1537"/>
            <ac:spMk id="7" creationId="{21F90BFB-FEB9-4C0C-8D62-D9A02259B0FD}"/>
          </ac:spMkLst>
        </pc:spChg>
        <pc:spChg chg="add mod">
          <ac:chgData name="Brett Hembree" userId="d174726d-97db-45ec-ba2b-3fffbd364a87" providerId="ADAL" clId="{3CE3F567-9576-4A2B-91D5-CA8486A995A5}" dt="2022-01-14T14:49:19.879" v="2682" actId="1076"/>
          <ac:spMkLst>
            <pc:docMk/>
            <pc:sldMk cId="3144726547" sldId="1537"/>
            <ac:spMk id="8" creationId="{A5BD2630-E17E-4550-8DD4-528A37434C9D}"/>
          </ac:spMkLst>
        </pc:spChg>
        <pc:spChg chg="del">
          <ac:chgData name="Brett Hembree" userId="d174726d-97db-45ec-ba2b-3fffbd364a87" providerId="ADAL" clId="{3CE3F567-9576-4A2B-91D5-CA8486A995A5}" dt="2022-01-14T14:26:51.716" v="103" actId="478"/>
          <ac:spMkLst>
            <pc:docMk/>
            <pc:sldMk cId="3144726547" sldId="1537"/>
            <ac:spMk id="13" creationId="{8FC34550-19B6-4436-9808-4A5BBDD70390}"/>
          </ac:spMkLst>
        </pc:spChg>
        <pc:spChg chg="del">
          <ac:chgData name="Brett Hembree" userId="d174726d-97db-45ec-ba2b-3fffbd364a87" providerId="ADAL" clId="{3CE3F567-9576-4A2B-91D5-CA8486A995A5}" dt="2022-01-14T14:26:48.907" v="101" actId="478"/>
          <ac:spMkLst>
            <pc:docMk/>
            <pc:sldMk cId="3144726547" sldId="1537"/>
            <ac:spMk id="15" creationId="{0CA5ACDB-BE61-41FA-80DA-E824B5138B03}"/>
          </ac:spMkLst>
        </pc:spChg>
        <pc:spChg chg="add del mod">
          <ac:chgData name="Brett Hembree" userId="d174726d-97db-45ec-ba2b-3fffbd364a87" providerId="ADAL" clId="{3CE3F567-9576-4A2B-91D5-CA8486A995A5}" dt="2022-01-14T14:32:49.790" v="263" actId="478"/>
          <ac:spMkLst>
            <pc:docMk/>
            <pc:sldMk cId="3144726547" sldId="1537"/>
            <ac:spMk id="16" creationId="{D0EB92CC-7C01-409B-B751-01042C93B7A8}"/>
          </ac:spMkLst>
        </pc:spChg>
        <pc:spChg chg="mod">
          <ac:chgData name="Brett Hembree" userId="d174726d-97db-45ec-ba2b-3fffbd364a87" providerId="ADAL" clId="{3CE3F567-9576-4A2B-91D5-CA8486A995A5}" dt="2022-01-24T17:53:51.795" v="6484" actId="20577"/>
          <ac:spMkLst>
            <pc:docMk/>
            <pc:sldMk cId="3144726547" sldId="1537"/>
            <ac:spMk id="17" creationId="{64951666-36F2-4AF5-846B-552EEDD26198}"/>
          </ac:spMkLst>
        </pc:spChg>
        <pc:spChg chg="add del mod">
          <ac:chgData name="Brett Hembree" userId="d174726d-97db-45ec-ba2b-3fffbd364a87" providerId="ADAL" clId="{3CE3F567-9576-4A2B-91D5-CA8486A995A5}" dt="2022-01-14T14:32:42.985" v="261"/>
          <ac:spMkLst>
            <pc:docMk/>
            <pc:sldMk cId="3144726547" sldId="1537"/>
            <ac:spMk id="18" creationId="{486E626E-3685-4F8B-B003-DC205F70F511}"/>
          </ac:spMkLst>
        </pc:spChg>
        <pc:spChg chg="add del mod">
          <ac:chgData name="Brett Hembree" userId="d174726d-97db-45ec-ba2b-3fffbd364a87" providerId="ADAL" clId="{3CE3F567-9576-4A2B-91D5-CA8486A995A5}" dt="2022-01-14T14:32:36.627" v="256"/>
          <ac:spMkLst>
            <pc:docMk/>
            <pc:sldMk cId="3144726547" sldId="1537"/>
            <ac:spMk id="19" creationId="{7A0C0D4E-D2D7-4AE4-88F7-B9372F143014}"/>
          </ac:spMkLst>
        </pc:spChg>
        <pc:spChg chg="add del mod">
          <ac:chgData name="Brett Hembree" userId="d174726d-97db-45ec-ba2b-3fffbd364a87" providerId="ADAL" clId="{3CE3F567-9576-4A2B-91D5-CA8486A995A5}" dt="2022-01-14T14:52:53.346" v="2751" actId="478"/>
          <ac:spMkLst>
            <pc:docMk/>
            <pc:sldMk cId="3144726547" sldId="1537"/>
            <ac:spMk id="20" creationId="{65AEF0E6-8104-48F1-B07E-ECBD3C8153AB}"/>
          </ac:spMkLst>
        </pc:spChg>
        <pc:spChg chg="add del mod">
          <ac:chgData name="Brett Hembree" userId="d174726d-97db-45ec-ba2b-3fffbd364a87" providerId="ADAL" clId="{3CE3F567-9576-4A2B-91D5-CA8486A995A5}" dt="2022-01-14T14:56:15.006" v="2820" actId="478"/>
          <ac:spMkLst>
            <pc:docMk/>
            <pc:sldMk cId="3144726547" sldId="1537"/>
            <ac:spMk id="21" creationId="{7F2EA1E6-0EF7-4D33-B75C-76C6A3D42337}"/>
          </ac:spMkLst>
        </pc:spChg>
        <pc:spChg chg="add del mod">
          <ac:chgData name="Brett Hembree" userId="d174726d-97db-45ec-ba2b-3fffbd364a87" providerId="ADAL" clId="{3CE3F567-9576-4A2B-91D5-CA8486A995A5}" dt="2022-01-14T14:58:17.806" v="2848" actId="478"/>
          <ac:spMkLst>
            <pc:docMk/>
            <pc:sldMk cId="3144726547" sldId="1537"/>
            <ac:spMk id="22" creationId="{90E6DE24-491D-47E3-96C4-A4435C4A2FEC}"/>
          </ac:spMkLst>
        </pc:spChg>
        <pc:spChg chg="add mod">
          <ac:chgData name="Brett Hembree" userId="d174726d-97db-45ec-ba2b-3fffbd364a87" providerId="ADAL" clId="{3CE3F567-9576-4A2B-91D5-CA8486A995A5}" dt="2022-01-14T15:00:53.739" v="2876" actId="113"/>
          <ac:spMkLst>
            <pc:docMk/>
            <pc:sldMk cId="3144726547" sldId="1537"/>
            <ac:spMk id="24" creationId="{37915202-DD80-4E3E-ABFA-3517C5921024}"/>
          </ac:spMkLst>
        </pc:spChg>
        <pc:spChg chg="add del mod">
          <ac:chgData name="Brett Hembree" userId="d174726d-97db-45ec-ba2b-3fffbd364a87" providerId="ADAL" clId="{3CE3F567-9576-4A2B-91D5-CA8486A995A5}" dt="2022-01-14T14:50:35.787" v="2700" actId="478"/>
          <ac:spMkLst>
            <pc:docMk/>
            <pc:sldMk cId="3144726547" sldId="1537"/>
            <ac:spMk id="25" creationId="{63D2B1D8-01B3-4DF2-B44F-4C196D333281}"/>
          </ac:spMkLst>
        </pc:spChg>
        <pc:spChg chg="add del mod">
          <ac:chgData name="Brett Hembree" userId="d174726d-97db-45ec-ba2b-3fffbd364a87" providerId="ADAL" clId="{3CE3F567-9576-4A2B-91D5-CA8486A995A5}" dt="2022-01-14T14:50:36.796" v="2701" actId="478"/>
          <ac:spMkLst>
            <pc:docMk/>
            <pc:sldMk cId="3144726547" sldId="1537"/>
            <ac:spMk id="26" creationId="{CF3DF4D1-9400-4C4D-B730-632D164BB34A}"/>
          </ac:spMkLst>
        </pc:spChg>
        <pc:spChg chg="add del mod">
          <ac:chgData name="Brett Hembree" userId="d174726d-97db-45ec-ba2b-3fffbd364a87" providerId="ADAL" clId="{3CE3F567-9576-4A2B-91D5-CA8486A995A5}" dt="2022-01-14T14:50:53.514" v="2709" actId="478"/>
          <ac:spMkLst>
            <pc:docMk/>
            <pc:sldMk cId="3144726547" sldId="1537"/>
            <ac:spMk id="27" creationId="{C54DCEF0-484C-4C1A-BDE3-AB244010CEA7}"/>
          </ac:spMkLst>
        </pc:spChg>
        <pc:spChg chg="add del mod">
          <ac:chgData name="Brett Hembree" userId="d174726d-97db-45ec-ba2b-3fffbd364a87" providerId="ADAL" clId="{3CE3F567-9576-4A2B-91D5-CA8486A995A5}" dt="2022-01-14T14:50:54.744" v="2710" actId="478"/>
          <ac:spMkLst>
            <pc:docMk/>
            <pc:sldMk cId="3144726547" sldId="1537"/>
            <ac:spMk id="28" creationId="{7556B83A-C1A2-4074-99D2-B5555072A2CA}"/>
          </ac:spMkLst>
        </pc:spChg>
        <pc:spChg chg="add del mod">
          <ac:chgData name="Brett Hembree" userId="d174726d-97db-45ec-ba2b-3fffbd364a87" providerId="ADAL" clId="{3CE3F567-9576-4A2B-91D5-CA8486A995A5}" dt="2022-01-14T14:50:56.016" v="2711" actId="478"/>
          <ac:spMkLst>
            <pc:docMk/>
            <pc:sldMk cId="3144726547" sldId="1537"/>
            <ac:spMk id="29" creationId="{AF581CDF-1904-4D29-ACE7-7FCC89E99CD8}"/>
          </ac:spMkLst>
        </pc:spChg>
        <pc:spChg chg="add del mod">
          <ac:chgData name="Brett Hembree" userId="d174726d-97db-45ec-ba2b-3fffbd364a87" providerId="ADAL" clId="{3CE3F567-9576-4A2B-91D5-CA8486A995A5}" dt="2022-01-14T14:51:20.349" v="2720" actId="478"/>
          <ac:spMkLst>
            <pc:docMk/>
            <pc:sldMk cId="3144726547" sldId="1537"/>
            <ac:spMk id="30" creationId="{915C2BC2-31A5-4377-B7BA-2404DF33D53D}"/>
          </ac:spMkLst>
        </pc:spChg>
        <pc:spChg chg="add del mod">
          <ac:chgData name="Brett Hembree" userId="d174726d-97db-45ec-ba2b-3fffbd364a87" providerId="ADAL" clId="{3CE3F567-9576-4A2B-91D5-CA8486A995A5}" dt="2022-01-14T14:51:22.262" v="2722" actId="478"/>
          <ac:spMkLst>
            <pc:docMk/>
            <pc:sldMk cId="3144726547" sldId="1537"/>
            <ac:spMk id="31" creationId="{B2836347-573A-4774-BCCA-3D4655869F5C}"/>
          </ac:spMkLst>
        </pc:spChg>
        <pc:spChg chg="add del mod">
          <ac:chgData name="Brett Hembree" userId="d174726d-97db-45ec-ba2b-3fffbd364a87" providerId="ADAL" clId="{3CE3F567-9576-4A2B-91D5-CA8486A995A5}" dt="2022-01-14T14:51:23.161" v="2723" actId="478"/>
          <ac:spMkLst>
            <pc:docMk/>
            <pc:sldMk cId="3144726547" sldId="1537"/>
            <ac:spMk id="32" creationId="{B0278C0D-B8B5-4609-BE3B-814C774F40E7}"/>
          </ac:spMkLst>
        </pc:spChg>
        <pc:spChg chg="add mod">
          <ac:chgData name="Brett Hembree" userId="d174726d-97db-45ec-ba2b-3fffbd364a87" providerId="ADAL" clId="{3CE3F567-9576-4A2B-91D5-CA8486A995A5}" dt="2022-01-14T15:01:29.746" v="2887" actId="113"/>
          <ac:spMkLst>
            <pc:docMk/>
            <pc:sldMk cId="3144726547" sldId="1537"/>
            <ac:spMk id="33" creationId="{DEB4204E-E03C-4548-BD7E-1D815F60AB8E}"/>
          </ac:spMkLst>
        </pc:spChg>
        <pc:spChg chg="add mod">
          <ac:chgData name="Brett Hembree" userId="d174726d-97db-45ec-ba2b-3fffbd364a87" providerId="ADAL" clId="{3CE3F567-9576-4A2B-91D5-CA8486A995A5}" dt="2022-01-14T15:01:26.658" v="2886" actId="113"/>
          <ac:spMkLst>
            <pc:docMk/>
            <pc:sldMk cId="3144726547" sldId="1537"/>
            <ac:spMk id="34" creationId="{5683AB9B-26DE-4402-A302-DBF79F72E7A8}"/>
          </ac:spMkLst>
        </pc:spChg>
        <pc:spChg chg="add mod">
          <ac:chgData name="Brett Hembree" userId="d174726d-97db-45ec-ba2b-3fffbd364a87" providerId="ADAL" clId="{3CE3F567-9576-4A2B-91D5-CA8486A995A5}" dt="2022-01-14T15:01:21.264" v="2885" actId="113"/>
          <ac:spMkLst>
            <pc:docMk/>
            <pc:sldMk cId="3144726547" sldId="1537"/>
            <ac:spMk id="35" creationId="{AF127FE5-AD33-4A98-8F1A-08CADA8598E5}"/>
          </ac:spMkLst>
        </pc:spChg>
        <pc:spChg chg="add mod">
          <ac:chgData name="Brett Hembree" userId="d174726d-97db-45ec-ba2b-3fffbd364a87" providerId="ADAL" clId="{3CE3F567-9576-4A2B-91D5-CA8486A995A5}" dt="2022-01-14T15:01:36.678" v="2888" actId="113"/>
          <ac:spMkLst>
            <pc:docMk/>
            <pc:sldMk cId="3144726547" sldId="1537"/>
            <ac:spMk id="36" creationId="{3DD894D0-59F0-4230-9D8A-D2DC054F6752}"/>
          </ac:spMkLst>
        </pc:spChg>
        <pc:spChg chg="add mod">
          <ac:chgData name="Brett Hembree" userId="d174726d-97db-45ec-ba2b-3fffbd364a87" providerId="ADAL" clId="{3CE3F567-9576-4A2B-91D5-CA8486A995A5}" dt="2022-01-14T15:01:39.947" v="2889" actId="113"/>
          <ac:spMkLst>
            <pc:docMk/>
            <pc:sldMk cId="3144726547" sldId="1537"/>
            <ac:spMk id="37" creationId="{DDA7FDD1-90C8-4899-9C4C-6AAD095F9510}"/>
          </ac:spMkLst>
        </pc:spChg>
        <pc:spChg chg="add mod">
          <ac:chgData name="Brett Hembree" userId="d174726d-97db-45ec-ba2b-3fffbd364a87" providerId="ADAL" clId="{3CE3F567-9576-4A2B-91D5-CA8486A995A5}" dt="2022-01-14T15:01:45.085" v="2890" actId="113"/>
          <ac:spMkLst>
            <pc:docMk/>
            <pc:sldMk cId="3144726547" sldId="1537"/>
            <ac:spMk id="38" creationId="{3C64F6E8-A194-4170-B8A5-84F9A5C5020C}"/>
          </ac:spMkLst>
        </pc:spChg>
        <pc:spChg chg="add mod">
          <ac:chgData name="Brett Hembree" userId="d174726d-97db-45ec-ba2b-3fffbd364a87" providerId="ADAL" clId="{3CE3F567-9576-4A2B-91D5-CA8486A995A5}" dt="2022-01-14T15:01:49.799" v="2891" actId="113"/>
          <ac:spMkLst>
            <pc:docMk/>
            <pc:sldMk cId="3144726547" sldId="1537"/>
            <ac:spMk id="39" creationId="{BAB969A0-BC34-4941-86DD-8C5E49D56DD6}"/>
          </ac:spMkLst>
        </pc:spChg>
        <pc:spChg chg="add mod">
          <ac:chgData name="Brett Hembree" userId="d174726d-97db-45ec-ba2b-3fffbd364a87" providerId="ADAL" clId="{3CE3F567-9576-4A2B-91D5-CA8486A995A5}" dt="2022-01-14T15:01:54.349" v="2892" actId="113"/>
          <ac:spMkLst>
            <pc:docMk/>
            <pc:sldMk cId="3144726547" sldId="1537"/>
            <ac:spMk id="40" creationId="{E0E05507-33BC-4D80-8CB9-8DC21804B285}"/>
          </ac:spMkLst>
        </pc:spChg>
        <pc:spChg chg="add mod">
          <ac:chgData name="Brett Hembree" userId="d174726d-97db-45ec-ba2b-3fffbd364a87" providerId="ADAL" clId="{3CE3F567-9576-4A2B-91D5-CA8486A995A5}" dt="2022-01-14T15:01:58.882" v="2893" actId="113"/>
          <ac:spMkLst>
            <pc:docMk/>
            <pc:sldMk cId="3144726547" sldId="1537"/>
            <ac:spMk id="41" creationId="{F09B2541-99B3-4E49-AB41-570BB3FD9914}"/>
          </ac:spMkLst>
        </pc:spChg>
        <pc:spChg chg="add mod">
          <ac:chgData name="Brett Hembree" userId="d174726d-97db-45ec-ba2b-3fffbd364a87" providerId="ADAL" clId="{3CE3F567-9576-4A2B-91D5-CA8486A995A5}" dt="2022-01-14T15:02:08.471" v="2900" actId="20577"/>
          <ac:spMkLst>
            <pc:docMk/>
            <pc:sldMk cId="3144726547" sldId="1537"/>
            <ac:spMk id="42" creationId="{2AFC1646-0C8D-4712-91C5-E88D3D6F4D5A}"/>
          </ac:spMkLst>
        </pc:spChg>
        <pc:spChg chg="add mod">
          <ac:chgData name="Brett Hembree" userId="d174726d-97db-45ec-ba2b-3fffbd364a87" providerId="ADAL" clId="{3CE3F567-9576-4A2B-91D5-CA8486A995A5}" dt="2022-01-14T15:02:16.434" v="2901" actId="113"/>
          <ac:spMkLst>
            <pc:docMk/>
            <pc:sldMk cId="3144726547" sldId="1537"/>
            <ac:spMk id="43" creationId="{C3BEDDEA-E52C-4994-A9F4-25EFF71168EE}"/>
          </ac:spMkLst>
        </pc:spChg>
        <pc:spChg chg="add mod">
          <ac:chgData name="Brett Hembree" userId="d174726d-97db-45ec-ba2b-3fffbd364a87" providerId="ADAL" clId="{3CE3F567-9576-4A2B-91D5-CA8486A995A5}" dt="2022-01-24T17:52:47.456" v="6468" actId="20577"/>
          <ac:spMkLst>
            <pc:docMk/>
            <pc:sldMk cId="3144726547" sldId="1537"/>
            <ac:spMk id="44" creationId="{4D77B011-2431-421B-8DA2-4F1F4BDE2A92}"/>
          </ac:spMkLst>
        </pc:spChg>
        <pc:graphicFrameChg chg="del">
          <ac:chgData name="Brett Hembree" userId="d174726d-97db-45ec-ba2b-3fffbd364a87" providerId="ADAL" clId="{3CE3F567-9576-4A2B-91D5-CA8486A995A5}" dt="2022-01-14T14:26:50.004" v="102" actId="478"/>
          <ac:graphicFrameMkLst>
            <pc:docMk/>
            <pc:sldMk cId="3144726547" sldId="1537"/>
            <ac:graphicFrameMk id="14" creationId="{0186F52C-A928-428A-92E2-F02DF071CC53}"/>
          </ac:graphicFrameMkLst>
        </pc:graphicFrameChg>
        <pc:cxnChg chg="add del mod">
          <ac:chgData name="Brett Hembree" userId="d174726d-97db-45ec-ba2b-3fffbd364a87" providerId="ADAL" clId="{3CE3F567-9576-4A2B-91D5-CA8486A995A5}" dt="2022-01-14T14:56:25.783" v="2822" actId="478"/>
          <ac:cxnSpMkLst>
            <pc:docMk/>
            <pc:sldMk cId="3144726547" sldId="1537"/>
            <ac:cxnSpMk id="4" creationId="{BC6C37FE-E6CC-49CF-8F2C-4062D0435F59}"/>
          </ac:cxnSpMkLst>
        </pc:cxnChg>
        <pc:cxnChg chg="add del mod">
          <ac:chgData name="Brett Hembree" userId="d174726d-97db-45ec-ba2b-3fffbd364a87" providerId="ADAL" clId="{3CE3F567-9576-4A2B-91D5-CA8486A995A5}" dt="2022-01-14T14:56:26.799" v="2823" actId="478"/>
          <ac:cxnSpMkLst>
            <pc:docMk/>
            <pc:sldMk cId="3144726547" sldId="1537"/>
            <ac:cxnSpMk id="11" creationId="{B157CDAA-686D-4676-81FE-642AFA8FF0A8}"/>
          </ac:cxnSpMkLst>
        </pc:cxnChg>
      </pc:sldChg>
      <pc:sldChg chg="addSp delSp modSp add mod">
        <pc:chgData name="Brett Hembree" userId="d174726d-97db-45ec-ba2b-3fffbd364a87" providerId="ADAL" clId="{3CE3F567-9576-4A2B-91D5-CA8486A995A5}" dt="2022-01-25T18:22:26.255" v="7237" actId="20577"/>
        <pc:sldMkLst>
          <pc:docMk/>
          <pc:sldMk cId="4209354250" sldId="1538"/>
        </pc:sldMkLst>
        <pc:spChg chg="add del mod">
          <ac:chgData name="Brett Hembree" userId="d174726d-97db-45ec-ba2b-3fffbd364a87" providerId="ADAL" clId="{3CE3F567-9576-4A2B-91D5-CA8486A995A5}" dt="2022-01-24T18:03:43.074" v="6989" actId="478"/>
          <ac:spMkLst>
            <pc:docMk/>
            <pc:sldMk cId="4209354250" sldId="1538"/>
            <ac:spMk id="3" creationId="{9F831012-F47F-4538-B551-C212486C521F}"/>
          </ac:spMkLst>
        </pc:spChg>
        <pc:spChg chg="mod">
          <ac:chgData name="Brett Hembree" userId="d174726d-97db-45ec-ba2b-3fffbd364a87" providerId="ADAL" clId="{3CE3F567-9576-4A2B-91D5-CA8486A995A5}" dt="2022-01-24T18:13:57.023" v="7232" actId="1036"/>
          <ac:spMkLst>
            <pc:docMk/>
            <pc:sldMk cId="4209354250" sldId="1538"/>
            <ac:spMk id="7" creationId="{21F90BFB-FEB9-4C0C-8D62-D9A02259B0FD}"/>
          </ac:spMkLst>
        </pc:spChg>
        <pc:spChg chg="mod">
          <ac:chgData name="Brett Hembree" userId="d174726d-97db-45ec-ba2b-3fffbd364a87" providerId="ADAL" clId="{3CE3F567-9576-4A2B-91D5-CA8486A995A5}" dt="2022-01-24T17:54:20.924" v="6530" actId="20577"/>
          <ac:spMkLst>
            <pc:docMk/>
            <pc:sldMk cId="4209354250" sldId="1538"/>
            <ac:spMk id="17" creationId="{64951666-36F2-4AF5-846B-552EEDD26198}"/>
          </ac:spMkLst>
        </pc:spChg>
        <pc:spChg chg="add del mod">
          <ac:chgData name="Brett Hembree" userId="d174726d-97db-45ec-ba2b-3fffbd364a87" providerId="ADAL" clId="{3CE3F567-9576-4A2B-91D5-CA8486A995A5}" dt="2022-01-24T18:05:43.299" v="7007" actId="478"/>
          <ac:spMkLst>
            <pc:docMk/>
            <pc:sldMk cId="4209354250" sldId="1538"/>
            <ac:spMk id="18" creationId="{2E6E417F-996D-4A38-84B3-68FA137DC584}"/>
          </ac:spMkLst>
        </pc:spChg>
        <pc:spChg chg="add del mod">
          <ac:chgData name="Brett Hembree" userId="d174726d-97db-45ec-ba2b-3fffbd364a87" providerId="ADAL" clId="{3CE3F567-9576-4A2B-91D5-CA8486A995A5}" dt="2022-01-24T18:12:37.162" v="7210" actId="478"/>
          <ac:spMkLst>
            <pc:docMk/>
            <pc:sldMk cId="4209354250" sldId="1538"/>
            <ac:spMk id="19" creationId="{029DF270-5A40-4B92-8301-02C9651AD116}"/>
          </ac:spMkLst>
        </pc:spChg>
        <pc:spChg chg="add del mod">
          <ac:chgData name="Brett Hembree" userId="d174726d-97db-45ec-ba2b-3fffbd364a87" providerId="ADAL" clId="{3CE3F567-9576-4A2B-91D5-CA8486A995A5}" dt="2022-01-24T18:12:28.364" v="7207" actId="478"/>
          <ac:spMkLst>
            <pc:docMk/>
            <pc:sldMk cId="4209354250" sldId="1538"/>
            <ac:spMk id="20" creationId="{D4A6581F-D10F-419E-9EA5-F01C072C59E0}"/>
          </ac:spMkLst>
        </pc:spChg>
        <pc:spChg chg="add del mod">
          <ac:chgData name="Brett Hembree" userId="d174726d-97db-45ec-ba2b-3fffbd364a87" providerId="ADAL" clId="{3CE3F567-9576-4A2B-91D5-CA8486A995A5}" dt="2022-01-24T18:12:27.574" v="7206" actId="478"/>
          <ac:spMkLst>
            <pc:docMk/>
            <pc:sldMk cId="4209354250" sldId="1538"/>
            <ac:spMk id="21" creationId="{AFC9A5E2-B864-4BDB-828C-C4FA45F21644}"/>
          </ac:spMkLst>
        </pc:spChg>
        <pc:spChg chg="add del mod">
          <ac:chgData name="Brett Hembree" userId="d174726d-97db-45ec-ba2b-3fffbd364a87" providerId="ADAL" clId="{3CE3F567-9576-4A2B-91D5-CA8486A995A5}" dt="2022-01-24T18:12:21.745" v="7204" actId="478"/>
          <ac:spMkLst>
            <pc:docMk/>
            <pc:sldMk cId="4209354250" sldId="1538"/>
            <ac:spMk id="22" creationId="{4E94B0D1-07F6-4B9A-B3D7-A088691BE704}"/>
          </ac:spMkLst>
        </pc:spChg>
        <pc:spChg chg="add mod">
          <ac:chgData name="Brett Hembree" userId="d174726d-97db-45ec-ba2b-3fffbd364a87" providerId="ADAL" clId="{3CE3F567-9576-4A2B-91D5-CA8486A995A5}" dt="2022-01-24T18:09:08.807" v="7010" actId="179"/>
          <ac:spMkLst>
            <pc:docMk/>
            <pc:sldMk cId="4209354250" sldId="1538"/>
            <ac:spMk id="23" creationId="{8FCC7070-A81B-4348-9CD9-8A56BF61CA4A}"/>
          </ac:spMkLst>
        </pc:spChg>
        <pc:spChg chg="del mod">
          <ac:chgData name="Brett Hembree" userId="d174726d-97db-45ec-ba2b-3fffbd364a87" providerId="ADAL" clId="{3CE3F567-9576-4A2B-91D5-CA8486A995A5}" dt="2022-01-24T18:00:18.263" v="6938" actId="478"/>
          <ac:spMkLst>
            <pc:docMk/>
            <pc:sldMk cId="4209354250" sldId="1538"/>
            <ac:spMk id="24" creationId="{37915202-DD80-4E3E-ABFA-3517C5921024}"/>
          </ac:spMkLst>
        </pc:spChg>
        <pc:spChg chg="add del mod">
          <ac:chgData name="Brett Hembree" userId="d174726d-97db-45ec-ba2b-3fffbd364a87" providerId="ADAL" clId="{3CE3F567-9576-4A2B-91D5-CA8486A995A5}" dt="2022-01-24T18:05:28.374" v="7003" actId="478"/>
          <ac:spMkLst>
            <pc:docMk/>
            <pc:sldMk cId="4209354250" sldId="1538"/>
            <ac:spMk id="25" creationId="{265AFC68-559E-4AB2-8994-C8DE9B7394A4}"/>
          </ac:spMkLst>
        </pc:spChg>
        <pc:spChg chg="add mod">
          <ac:chgData name="Brett Hembree" userId="d174726d-97db-45ec-ba2b-3fffbd364a87" providerId="ADAL" clId="{3CE3F567-9576-4A2B-91D5-CA8486A995A5}" dt="2022-01-24T18:13:57.023" v="7232" actId="1036"/>
          <ac:spMkLst>
            <pc:docMk/>
            <pc:sldMk cId="4209354250" sldId="1538"/>
            <ac:spMk id="26" creationId="{60DFEF12-0857-4C58-94E7-33D2BDEBB59F}"/>
          </ac:spMkLst>
        </pc:spChg>
        <pc:spChg chg="add mod">
          <ac:chgData name="Brett Hembree" userId="d174726d-97db-45ec-ba2b-3fffbd364a87" providerId="ADAL" clId="{3CE3F567-9576-4A2B-91D5-CA8486A995A5}" dt="2022-01-24T18:14:01.850" v="7233" actId="14100"/>
          <ac:spMkLst>
            <pc:docMk/>
            <pc:sldMk cId="4209354250" sldId="1538"/>
            <ac:spMk id="27" creationId="{9A22F2D9-6962-43D3-988A-E45689231578}"/>
          </ac:spMkLst>
        </pc:spChg>
        <pc:spChg chg="add mod">
          <ac:chgData name="Brett Hembree" userId="d174726d-97db-45ec-ba2b-3fffbd364a87" providerId="ADAL" clId="{3CE3F567-9576-4A2B-91D5-CA8486A995A5}" dt="2022-01-24T18:17:17.813" v="7234" actId="1076"/>
          <ac:spMkLst>
            <pc:docMk/>
            <pc:sldMk cId="4209354250" sldId="1538"/>
            <ac:spMk id="28" creationId="{DD424C3E-69CB-4856-9F88-8D9DD62B2955}"/>
          </ac:spMkLst>
        </pc:spChg>
        <pc:spChg chg="add mod">
          <ac:chgData name="Brett Hembree" userId="d174726d-97db-45ec-ba2b-3fffbd364a87" providerId="ADAL" clId="{3CE3F567-9576-4A2B-91D5-CA8486A995A5}" dt="2022-01-24T18:13:34.830" v="7223" actId="1076"/>
          <ac:spMkLst>
            <pc:docMk/>
            <pc:sldMk cId="4209354250" sldId="1538"/>
            <ac:spMk id="29" creationId="{CC747F34-A3A6-44C0-A933-6C1A692AC1D3}"/>
          </ac:spMkLst>
        </pc:spChg>
        <pc:spChg chg="del mod">
          <ac:chgData name="Brett Hembree" userId="d174726d-97db-45ec-ba2b-3fffbd364a87" providerId="ADAL" clId="{3CE3F567-9576-4A2B-91D5-CA8486A995A5}" dt="2022-01-24T18:00:14.828" v="6936" actId="478"/>
          <ac:spMkLst>
            <pc:docMk/>
            <pc:sldMk cId="4209354250" sldId="1538"/>
            <ac:spMk id="33" creationId="{DEB4204E-E03C-4548-BD7E-1D815F60AB8E}"/>
          </ac:spMkLst>
        </pc:spChg>
        <pc:spChg chg="del mod">
          <ac:chgData name="Brett Hembree" userId="d174726d-97db-45ec-ba2b-3fffbd364a87" providerId="ADAL" clId="{3CE3F567-9576-4A2B-91D5-CA8486A995A5}" dt="2022-01-24T18:11:31.844" v="7194" actId="478"/>
          <ac:spMkLst>
            <pc:docMk/>
            <pc:sldMk cId="4209354250" sldId="1538"/>
            <ac:spMk id="34" creationId="{5683AB9B-26DE-4402-A302-DBF79F72E7A8}"/>
          </ac:spMkLst>
        </pc:spChg>
        <pc:spChg chg="del mod">
          <ac:chgData name="Brett Hembree" userId="d174726d-97db-45ec-ba2b-3fffbd364a87" providerId="ADAL" clId="{3CE3F567-9576-4A2B-91D5-CA8486A995A5}" dt="2022-01-24T18:00:18.799" v="6939" actId="478"/>
          <ac:spMkLst>
            <pc:docMk/>
            <pc:sldMk cId="4209354250" sldId="1538"/>
            <ac:spMk id="35" creationId="{AF127FE5-AD33-4A98-8F1A-08CADA8598E5}"/>
          </ac:spMkLst>
        </pc:spChg>
        <pc:spChg chg="mod">
          <ac:chgData name="Brett Hembree" userId="d174726d-97db-45ec-ba2b-3fffbd364a87" providerId="ADAL" clId="{3CE3F567-9576-4A2B-91D5-CA8486A995A5}" dt="2022-01-25T18:22:26.255" v="7237" actId="20577"/>
          <ac:spMkLst>
            <pc:docMk/>
            <pc:sldMk cId="4209354250" sldId="1538"/>
            <ac:spMk id="36" creationId="{3DD894D0-59F0-4230-9D8A-D2DC054F6752}"/>
          </ac:spMkLst>
        </pc:spChg>
        <pc:spChg chg="del mod">
          <ac:chgData name="Brett Hembree" userId="d174726d-97db-45ec-ba2b-3fffbd364a87" providerId="ADAL" clId="{3CE3F567-9576-4A2B-91D5-CA8486A995A5}" dt="2022-01-24T18:05:41.548" v="7006" actId="478"/>
          <ac:spMkLst>
            <pc:docMk/>
            <pc:sldMk cId="4209354250" sldId="1538"/>
            <ac:spMk id="37" creationId="{DDA7FDD1-90C8-4899-9C4C-6AAD095F9510}"/>
          </ac:spMkLst>
        </pc:spChg>
        <pc:spChg chg="del mod">
          <ac:chgData name="Brett Hembree" userId="d174726d-97db-45ec-ba2b-3fffbd364a87" providerId="ADAL" clId="{3CE3F567-9576-4A2B-91D5-CA8486A995A5}" dt="2022-01-24T18:01:56.596" v="6969" actId="478"/>
          <ac:spMkLst>
            <pc:docMk/>
            <pc:sldMk cId="4209354250" sldId="1538"/>
            <ac:spMk id="38" creationId="{3C64F6E8-A194-4170-B8A5-84F9A5C5020C}"/>
          </ac:spMkLst>
        </pc:spChg>
        <pc:spChg chg="del">
          <ac:chgData name="Brett Hembree" userId="d174726d-97db-45ec-ba2b-3fffbd364a87" providerId="ADAL" clId="{3CE3F567-9576-4A2B-91D5-CA8486A995A5}" dt="2022-01-14T15:08:59.092" v="3758" actId="478"/>
          <ac:spMkLst>
            <pc:docMk/>
            <pc:sldMk cId="4209354250" sldId="1538"/>
            <ac:spMk id="39" creationId="{BAB969A0-BC34-4941-86DD-8C5E49D56DD6}"/>
          </ac:spMkLst>
        </pc:spChg>
        <pc:spChg chg="del">
          <ac:chgData name="Brett Hembree" userId="d174726d-97db-45ec-ba2b-3fffbd364a87" providerId="ADAL" clId="{3CE3F567-9576-4A2B-91D5-CA8486A995A5}" dt="2022-01-24T18:12:38.539" v="7211" actId="478"/>
          <ac:spMkLst>
            <pc:docMk/>
            <pc:sldMk cId="4209354250" sldId="1538"/>
            <ac:spMk id="40" creationId="{E0E05507-33BC-4D80-8CB9-8DC21804B285}"/>
          </ac:spMkLst>
        </pc:spChg>
        <pc:spChg chg="del">
          <ac:chgData name="Brett Hembree" userId="d174726d-97db-45ec-ba2b-3fffbd364a87" providerId="ADAL" clId="{3CE3F567-9576-4A2B-91D5-CA8486A995A5}" dt="2022-01-24T18:12:35.410" v="7209" actId="478"/>
          <ac:spMkLst>
            <pc:docMk/>
            <pc:sldMk cId="4209354250" sldId="1538"/>
            <ac:spMk id="41" creationId="{F09B2541-99B3-4E49-AB41-570BB3FD9914}"/>
          </ac:spMkLst>
        </pc:spChg>
        <pc:spChg chg="del">
          <ac:chgData name="Brett Hembree" userId="d174726d-97db-45ec-ba2b-3fffbd364a87" providerId="ADAL" clId="{3CE3F567-9576-4A2B-91D5-CA8486A995A5}" dt="2022-01-24T18:12:34.043" v="7208" actId="478"/>
          <ac:spMkLst>
            <pc:docMk/>
            <pc:sldMk cId="4209354250" sldId="1538"/>
            <ac:spMk id="42" creationId="{2AFC1646-0C8D-4712-91C5-E88D3D6F4D5A}"/>
          </ac:spMkLst>
        </pc:spChg>
        <pc:spChg chg="del">
          <ac:chgData name="Brett Hembree" userId="d174726d-97db-45ec-ba2b-3fffbd364a87" providerId="ADAL" clId="{3CE3F567-9576-4A2B-91D5-CA8486A995A5}" dt="2022-01-24T18:12:26.815" v="7205" actId="478"/>
          <ac:spMkLst>
            <pc:docMk/>
            <pc:sldMk cId="4209354250" sldId="1538"/>
            <ac:spMk id="43" creationId="{C3BEDDEA-E52C-4994-A9F4-25EFF71168EE}"/>
          </ac:spMkLst>
        </pc:spChg>
      </pc:sldChg>
      <pc:sldChg chg="addSp delSp modSp add mod">
        <pc:chgData name="Brett Hembree" userId="d174726d-97db-45ec-ba2b-3fffbd364a87" providerId="ADAL" clId="{3CE3F567-9576-4A2B-91D5-CA8486A995A5}" dt="2022-01-14T15:31:58.677" v="6422" actId="207"/>
        <pc:sldMkLst>
          <pc:docMk/>
          <pc:sldMk cId="3541526430" sldId="1539"/>
        </pc:sldMkLst>
        <pc:spChg chg="del">
          <ac:chgData name="Brett Hembree" userId="d174726d-97db-45ec-ba2b-3fffbd364a87" providerId="ADAL" clId="{3CE3F567-9576-4A2B-91D5-CA8486A995A5}" dt="2022-01-14T15:14:27.050" v="4478" actId="478"/>
          <ac:spMkLst>
            <pc:docMk/>
            <pc:sldMk cId="3541526430" sldId="1539"/>
            <ac:spMk id="2" creationId="{2C2AFBA2-B012-4FE0-A5E2-52FFF3ACECF3}"/>
          </ac:spMkLst>
        </pc:spChg>
        <pc:spChg chg="del">
          <ac:chgData name="Brett Hembree" userId="d174726d-97db-45ec-ba2b-3fffbd364a87" providerId="ADAL" clId="{3CE3F567-9576-4A2B-91D5-CA8486A995A5}" dt="2022-01-14T15:14:29.788" v="4480" actId="478"/>
          <ac:spMkLst>
            <pc:docMk/>
            <pc:sldMk cId="3541526430" sldId="1539"/>
            <ac:spMk id="7" creationId="{21F90BFB-FEB9-4C0C-8D62-D9A02259B0FD}"/>
          </ac:spMkLst>
        </pc:spChg>
        <pc:spChg chg="del">
          <ac:chgData name="Brett Hembree" userId="d174726d-97db-45ec-ba2b-3fffbd364a87" providerId="ADAL" clId="{3CE3F567-9576-4A2B-91D5-CA8486A995A5}" dt="2022-01-14T15:14:28.249" v="4479" actId="478"/>
          <ac:spMkLst>
            <pc:docMk/>
            <pc:sldMk cId="3541526430" sldId="1539"/>
            <ac:spMk id="8" creationId="{A5BD2630-E17E-4550-8DD4-528A37434C9D}"/>
          </ac:spMkLst>
        </pc:spChg>
        <pc:spChg chg="mod">
          <ac:chgData name="Brett Hembree" userId="d174726d-97db-45ec-ba2b-3fffbd364a87" providerId="ADAL" clId="{3CE3F567-9576-4A2B-91D5-CA8486A995A5}" dt="2022-01-14T15:13:56.373" v="4477" actId="20577"/>
          <ac:spMkLst>
            <pc:docMk/>
            <pc:sldMk cId="3541526430" sldId="1539"/>
            <ac:spMk id="17" creationId="{64951666-36F2-4AF5-846B-552EEDD26198}"/>
          </ac:spMkLst>
        </pc:spChg>
        <pc:spChg chg="del">
          <ac:chgData name="Brett Hembree" userId="d174726d-97db-45ec-ba2b-3fffbd364a87" providerId="ADAL" clId="{3CE3F567-9576-4A2B-91D5-CA8486A995A5}" dt="2022-01-14T15:15:26.716" v="4482" actId="478"/>
          <ac:spMkLst>
            <pc:docMk/>
            <pc:sldMk cId="3541526430" sldId="1539"/>
            <ac:spMk id="18" creationId="{2E6E417F-996D-4A38-84B3-68FA137DC584}"/>
          </ac:spMkLst>
        </pc:spChg>
        <pc:spChg chg="del">
          <ac:chgData name="Brett Hembree" userId="d174726d-97db-45ec-ba2b-3fffbd364a87" providerId="ADAL" clId="{3CE3F567-9576-4A2B-91D5-CA8486A995A5}" dt="2022-01-14T15:15:26.716" v="4482" actId="478"/>
          <ac:spMkLst>
            <pc:docMk/>
            <pc:sldMk cId="3541526430" sldId="1539"/>
            <ac:spMk id="19" creationId="{029DF270-5A40-4B92-8301-02C9651AD116}"/>
          </ac:spMkLst>
        </pc:spChg>
        <pc:spChg chg="del">
          <ac:chgData name="Brett Hembree" userId="d174726d-97db-45ec-ba2b-3fffbd364a87" providerId="ADAL" clId="{3CE3F567-9576-4A2B-91D5-CA8486A995A5}" dt="2022-01-14T15:15:26.716" v="4482" actId="478"/>
          <ac:spMkLst>
            <pc:docMk/>
            <pc:sldMk cId="3541526430" sldId="1539"/>
            <ac:spMk id="20" creationId="{D4A6581F-D10F-419E-9EA5-F01C072C59E0}"/>
          </ac:spMkLst>
        </pc:spChg>
        <pc:spChg chg="del">
          <ac:chgData name="Brett Hembree" userId="d174726d-97db-45ec-ba2b-3fffbd364a87" providerId="ADAL" clId="{3CE3F567-9576-4A2B-91D5-CA8486A995A5}" dt="2022-01-14T15:15:26.716" v="4482" actId="478"/>
          <ac:spMkLst>
            <pc:docMk/>
            <pc:sldMk cId="3541526430" sldId="1539"/>
            <ac:spMk id="21" creationId="{AFC9A5E2-B864-4BDB-828C-C4FA45F21644}"/>
          </ac:spMkLst>
        </pc:spChg>
        <pc:spChg chg="del">
          <ac:chgData name="Brett Hembree" userId="d174726d-97db-45ec-ba2b-3fffbd364a87" providerId="ADAL" clId="{3CE3F567-9576-4A2B-91D5-CA8486A995A5}" dt="2022-01-14T15:15:26.716" v="4482" actId="478"/>
          <ac:spMkLst>
            <pc:docMk/>
            <pc:sldMk cId="3541526430" sldId="1539"/>
            <ac:spMk id="22" creationId="{4E94B0D1-07F6-4B9A-B3D7-A088691BE704}"/>
          </ac:spMkLst>
        </pc:spChg>
        <pc:spChg chg="add mod">
          <ac:chgData name="Brett Hembree" userId="d174726d-97db-45ec-ba2b-3fffbd364a87" providerId="ADAL" clId="{3CE3F567-9576-4A2B-91D5-CA8486A995A5}" dt="2022-01-14T15:31:58.677" v="6422" actId="207"/>
          <ac:spMkLst>
            <pc:docMk/>
            <pc:sldMk cId="3541526430" sldId="1539"/>
            <ac:spMk id="23" creationId="{1EFFDC8F-55CE-4F94-8C21-F6733DD8BB45}"/>
          </ac:spMkLst>
        </pc:spChg>
        <pc:spChg chg="mod">
          <ac:chgData name="Brett Hembree" userId="d174726d-97db-45ec-ba2b-3fffbd364a87" providerId="ADAL" clId="{3CE3F567-9576-4A2B-91D5-CA8486A995A5}" dt="2022-01-14T15:31:58.677" v="6422" actId="207"/>
          <ac:spMkLst>
            <pc:docMk/>
            <pc:sldMk cId="3541526430" sldId="1539"/>
            <ac:spMk id="24" creationId="{37915202-DD80-4E3E-ABFA-3517C5921024}"/>
          </ac:spMkLst>
        </pc:spChg>
        <pc:spChg chg="add mod">
          <ac:chgData name="Brett Hembree" userId="d174726d-97db-45ec-ba2b-3fffbd364a87" providerId="ADAL" clId="{3CE3F567-9576-4A2B-91D5-CA8486A995A5}" dt="2022-01-14T15:31:58.677" v="6422" actId="207"/>
          <ac:spMkLst>
            <pc:docMk/>
            <pc:sldMk cId="3541526430" sldId="1539"/>
            <ac:spMk id="25" creationId="{BE1CF380-53F5-4B79-ACFE-9FC252DF6641}"/>
          </ac:spMkLst>
        </pc:spChg>
        <pc:spChg chg="add mod">
          <ac:chgData name="Brett Hembree" userId="d174726d-97db-45ec-ba2b-3fffbd364a87" providerId="ADAL" clId="{3CE3F567-9576-4A2B-91D5-CA8486A995A5}" dt="2022-01-14T15:31:58.677" v="6422" actId="207"/>
          <ac:spMkLst>
            <pc:docMk/>
            <pc:sldMk cId="3541526430" sldId="1539"/>
            <ac:spMk id="26" creationId="{BF51A367-F43D-43EC-8C43-217747273062}"/>
          </ac:spMkLst>
        </pc:spChg>
        <pc:spChg chg="add mod">
          <ac:chgData name="Brett Hembree" userId="d174726d-97db-45ec-ba2b-3fffbd364a87" providerId="ADAL" clId="{3CE3F567-9576-4A2B-91D5-CA8486A995A5}" dt="2022-01-14T15:31:58.677" v="6422" actId="207"/>
          <ac:spMkLst>
            <pc:docMk/>
            <pc:sldMk cId="3541526430" sldId="1539"/>
            <ac:spMk id="27" creationId="{E8EE4125-BD16-4D9C-9233-243C94881A17}"/>
          </ac:spMkLst>
        </pc:spChg>
        <pc:spChg chg="add mod">
          <ac:chgData name="Brett Hembree" userId="d174726d-97db-45ec-ba2b-3fffbd364a87" providerId="ADAL" clId="{3CE3F567-9576-4A2B-91D5-CA8486A995A5}" dt="2022-01-14T15:31:58.677" v="6422" actId="207"/>
          <ac:spMkLst>
            <pc:docMk/>
            <pc:sldMk cId="3541526430" sldId="1539"/>
            <ac:spMk id="28" creationId="{18A2C090-86F2-4137-88F8-952B73338C8E}"/>
          </ac:spMkLst>
        </pc:spChg>
        <pc:spChg chg="add mod">
          <ac:chgData name="Brett Hembree" userId="d174726d-97db-45ec-ba2b-3fffbd364a87" providerId="ADAL" clId="{3CE3F567-9576-4A2B-91D5-CA8486A995A5}" dt="2022-01-14T15:31:58.677" v="6422" actId="207"/>
          <ac:spMkLst>
            <pc:docMk/>
            <pc:sldMk cId="3541526430" sldId="1539"/>
            <ac:spMk id="29" creationId="{F76E0D1A-D45C-4F90-9646-7A5609EDBC61}"/>
          </ac:spMkLst>
        </pc:spChg>
        <pc:spChg chg="add mod">
          <ac:chgData name="Brett Hembree" userId="d174726d-97db-45ec-ba2b-3fffbd364a87" providerId="ADAL" clId="{3CE3F567-9576-4A2B-91D5-CA8486A995A5}" dt="2022-01-14T15:31:58.677" v="6422" actId="207"/>
          <ac:spMkLst>
            <pc:docMk/>
            <pc:sldMk cId="3541526430" sldId="1539"/>
            <ac:spMk id="30" creationId="{E80EC7A8-91C5-4C94-B73F-AA25DBF6B41F}"/>
          </ac:spMkLst>
        </pc:spChg>
        <pc:spChg chg="add mod">
          <ac:chgData name="Brett Hembree" userId="d174726d-97db-45ec-ba2b-3fffbd364a87" providerId="ADAL" clId="{3CE3F567-9576-4A2B-91D5-CA8486A995A5}" dt="2022-01-14T15:31:58.677" v="6422" actId="207"/>
          <ac:spMkLst>
            <pc:docMk/>
            <pc:sldMk cId="3541526430" sldId="1539"/>
            <ac:spMk id="31" creationId="{9BF37502-C7F0-4FA7-AB56-B1D032E9ED9D}"/>
          </ac:spMkLst>
        </pc:spChg>
        <pc:spChg chg="add mod">
          <ac:chgData name="Brett Hembree" userId="d174726d-97db-45ec-ba2b-3fffbd364a87" providerId="ADAL" clId="{3CE3F567-9576-4A2B-91D5-CA8486A995A5}" dt="2022-01-14T15:31:49.877" v="6421" actId="1076"/>
          <ac:spMkLst>
            <pc:docMk/>
            <pc:sldMk cId="3541526430" sldId="1539"/>
            <ac:spMk id="32" creationId="{1C7257C9-047E-44C6-BBA0-E375BE092DDD}"/>
          </ac:spMkLst>
        </pc:spChg>
        <pc:spChg chg="del">
          <ac:chgData name="Brett Hembree" userId="d174726d-97db-45ec-ba2b-3fffbd364a87" providerId="ADAL" clId="{3CE3F567-9576-4A2B-91D5-CA8486A995A5}" dt="2022-01-14T15:15:26.716" v="4482" actId="478"/>
          <ac:spMkLst>
            <pc:docMk/>
            <pc:sldMk cId="3541526430" sldId="1539"/>
            <ac:spMk id="33" creationId="{DEB4204E-E03C-4548-BD7E-1D815F60AB8E}"/>
          </ac:spMkLst>
        </pc:spChg>
        <pc:spChg chg="del">
          <ac:chgData name="Brett Hembree" userId="d174726d-97db-45ec-ba2b-3fffbd364a87" providerId="ADAL" clId="{3CE3F567-9576-4A2B-91D5-CA8486A995A5}" dt="2022-01-14T15:15:26.716" v="4482" actId="478"/>
          <ac:spMkLst>
            <pc:docMk/>
            <pc:sldMk cId="3541526430" sldId="1539"/>
            <ac:spMk id="34" creationId="{5683AB9B-26DE-4402-A302-DBF79F72E7A8}"/>
          </ac:spMkLst>
        </pc:spChg>
        <pc:spChg chg="del">
          <ac:chgData name="Brett Hembree" userId="d174726d-97db-45ec-ba2b-3fffbd364a87" providerId="ADAL" clId="{3CE3F567-9576-4A2B-91D5-CA8486A995A5}" dt="2022-01-14T15:15:26.716" v="4482" actId="478"/>
          <ac:spMkLst>
            <pc:docMk/>
            <pc:sldMk cId="3541526430" sldId="1539"/>
            <ac:spMk id="35" creationId="{AF127FE5-AD33-4A98-8F1A-08CADA8598E5}"/>
          </ac:spMkLst>
        </pc:spChg>
        <pc:spChg chg="del">
          <ac:chgData name="Brett Hembree" userId="d174726d-97db-45ec-ba2b-3fffbd364a87" providerId="ADAL" clId="{3CE3F567-9576-4A2B-91D5-CA8486A995A5}" dt="2022-01-14T15:15:23.801" v="4481" actId="478"/>
          <ac:spMkLst>
            <pc:docMk/>
            <pc:sldMk cId="3541526430" sldId="1539"/>
            <ac:spMk id="36" creationId="{3DD894D0-59F0-4230-9D8A-D2DC054F6752}"/>
          </ac:spMkLst>
        </pc:spChg>
        <pc:spChg chg="del">
          <ac:chgData name="Brett Hembree" userId="d174726d-97db-45ec-ba2b-3fffbd364a87" providerId="ADAL" clId="{3CE3F567-9576-4A2B-91D5-CA8486A995A5}" dt="2022-01-14T15:15:26.716" v="4482" actId="478"/>
          <ac:spMkLst>
            <pc:docMk/>
            <pc:sldMk cId="3541526430" sldId="1539"/>
            <ac:spMk id="37" creationId="{DDA7FDD1-90C8-4899-9C4C-6AAD095F9510}"/>
          </ac:spMkLst>
        </pc:spChg>
        <pc:spChg chg="del">
          <ac:chgData name="Brett Hembree" userId="d174726d-97db-45ec-ba2b-3fffbd364a87" providerId="ADAL" clId="{3CE3F567-9576-4A2B-91D5-CA8486A995A5}" dt="2022-01-14T15:15:26.716" v="4482" actId="478"/>
          <ac:spMkLst>
            <pc:docMk/>
            <pc:sldMk cId="3541526430" sldId="1539"/>
            <ac:spMk id="38" creationId="{3C64F6E8-A194-4170-B8A5-84F9A5C5020C}"/>
          </ac:spMkLst>
        </pc:spChg>
        <pc:spChg chg="del">
          <ac:chgData name="Brett Hembree" userId="d174726d-97db-45ec-ba2b-3fffbd364a87" providerId="ADAL" clId="{3CE3F567-9576-4A2B-91D5-CA8486A995A5}" dt="2022-01-14T15:15:26.716" v="4482" actId="478"/>
          <ac:spMkLst>
            <pc:docMk/>
            <pc:sldMk cId="3541526430" sldId="1539"/>
            <ac:spMk id="40" creationId="{E0E05507-33BC-4D80-8CB9-8DC21804B285}"/>
          </ac:spMkLst>
        </pc:spChg>
        <pc:spChg chg="del">
          <ac:chgData name="Brett Hembree" userId="d174726d-97db-45ec-ba2b-3fffbd364a87" providerId="ADAL" clId="{3CE3F567-9576-4A2B-91D5-CA8486A995A5}" dt="2022-01-14T15:15:26.716" v="4482" actId="478"/>
          <ac:spMkLst>
            <pc:docMk/>
            <pc:sldMk cId="3541526430" sldId="1539"/>
            <ac:spMk id="41" creationId="{F09B2541-99B3-4E49-AB41-570BB3FD9914}"/>
          </ac:spMkLst>
        </pc:spChg>
        <pc:spChg chg="del">
          <ac:chgData name="Brett Hembree" userId="d174726d-97db-45ec-ba2b-3fffbd364a87" providerId="ADAL" clId="{3CE3F567-9576-4A2B-91D5-CA8486A995A5}" dt="2022-01-14T15:15:26.716" v="4482" actId="478"/>
          <ac:spMkLst>
            <pc:docMk/>
            <pc:sldMk cId="3541526430" sldId="1539"/>
            <ac:spMk id="42" creationId="{2AFC1646-0C8D-4712-91C5-E88D3D6F4D5A}"/>
          </ac:spMkLst>
        </pc:spChg>
        <pc:spChg chg="del">
          <ac:chgData name="Brett Hembree" userId="d174726d-97db-45ec-ba2b-3fffbd364a87" providerId="ADAL" clId="{3CE3F567-9576-4A2B-91D5-CA8486A995A5}" dt="2022-01-14T15:15:26.716" v="4482" actId="478"/>
          <ac:spMkLst>
            <pc:docMk/>
            <pc:sldMk cId="3541526430" sldId="1539"/>
            <ac:spMk id="43" creationId="{C3BEDDEA-E52C-4994-A9F4-25EFF71168EE}"/>
          </ac:spMkLst>
        </pc:spChg>
      </pc:sldChg>
      <pc:sldChg chg="modSp mod">
        <pc:chgData name="Brett Hembree" userId="d174726d-97db-45ec-ba2b-3fffbd364a87" providerId="ADAL" clId="{3CE3F567-9576-4A2B-91D5-CA8486A995A5}" dt="2022-01-14T15:30:07.133" v="6404" actId="1076"/>
        <pc:sldMkLst>
          <pc:docMk/>
          <pc:sldMk cId="2095239361" sldId="1540"/>
        </pc:sldMkLst>
        <pc:spChg chg="mod">
          <ac:chgData name="Brett Hembree" userId="d174726d-97db-45ec-ba2b-3fffbd364a87" providerId="ADAL" clId="{3CE3F567-9576-4A2B-91D5-CA8486A995A5}" dt="2022-01-14T15:30:07.133" v="6404" actId="1076"/>
          <ac:spMkLst>
            <pc:docMk/>
            <pc:sldMk cId="2095239361" sldId="1540"/>
            <ac:spMk id="4" creationId="{1DCCBF35-B101-E345-9CAB-46B42F1C223A}"/>
          </ac:spMkLst>
        </pc:spChg>
      </pc:sldChg>
      <pc:sldChg chg="add del">
        <pc:chgData name="Brett Hembree" userId="d174726d-97db-45ec-ba2b-3fffbd364a87" providerId="ADAL" clId="{3CE3F567-9576-4A2B-91D5-CA8486A995A5}" dt="2022-01-14T15:29:43.953" v="6397"/>
        <pc:sldMkLst>
          <pc:docMk/>
          <pc:sldMk cId="2475380923" sldId="1540"/>
        </pc:sldMkLst>
      </pc:sldChg>
      <pc:sldChg chg="modSp mod">
        <pc:chgData name="Brett Hembree" userId="d174726d-97db-45ec-ba2b-3fffbd364a87" providerId="ADAL" clId="{3CE3F567-9576-4A2B-91D5-CA8486A995A5}" dt="2022-01-14T15:30:23.583" v="6407" actId="1076"/>
        <pc:sldMkLst>
          <pc:docMk/>
          <pc:sldMk cId="3208352221" sldId="1541"/>
        </pc:sldMkLst>
        <pc:spChg chg="mod">
          <ac:chgData name="Brett Hembree" userId="d174726d-97db-45ec-ba2b-3fffbd364a87" providerId="ADAL" clId="{3CE3F567-9576-4A2B-91D5-CA8486A995A5}" dt="2022-01-14T15:30:23.583" v="6407" actId="1076"/>
          <ac:spMkLst>
            <pc:docMk/>
            <pc:sldMk cId="3208352221" sldId="1541"/>
            <ac:spMk id="4" creationId="{1DCCBF35-B101-E345-9CAB-46B42F1C223A}"/>
          </ac:spMkLst>
        </pc:spChg>
      </pc:sldChg>
      <pc:sldChg chg="modSp mod">
        <pc:chgData name="Brett Hembree" userId="d174726d-97db-45ec-ba2b-3fffbd364a87" providerId="ADAL" clId="{3CE3F567-9576-4A2B-91D5-CA8486A995A5}" dt="2022-01-14T15:30:37.525" v="6409" actId="1076"/>
        <pc:sldMkLst>
          <pc:docMk/>
          <pc:sldMk cId="3656533608" sldId="1542"/>
        </pc:sldMkLst>
        <pc:spChg chg="mod">
          <ac:chgData name="Brett Hembree" userId="d174726d-97db-45ec-ba2b-3fffbd364a87" providerId="ADAL" clId="{3CE3F567-9576-4A2B-91D5-CA8486A995A5}" dt="2022-01-14T15:30:37.525" v="6409" actId="1076"/>
          <ac:spMkLst>
            <pc:docMk/>
            <pc:sldMk cId="3656533608" sldId="1542"/>
            <ac:spMk id="4" creationId="{1DCCBF35-B101-E345-9CAB-46B42F1C223A}"/>
          </ac:spMkLst>
        </pc:spChg>
      </pc:sldChg>
      <pc:sldChg chg="modSp mod ord">
        <pc:chgData name="Brett Hembree" userId="d174726d-97db-45ec-ba2b-3fffbd364a87" providerId="ADAL" clId="{3CE3F567-9576-4A2B-91D5-CA8486A995A5}" dt="2022-01-14T15:31:12.455" v="6417"/>
        <pc:sldMkLst>
          <pc:docMk/>
          <pc:sldMk cId="1119079122" sldId="1543"/>
        </pc:sldMkLst>
        <pc:spChg chg="mod">
          <ac:chgData name="Brett Hembree" userId="d174726d-97db-45ec-ba2b-3fffbd364a87" providerId="ADAL" clId="{3CE3F567-9576-4A2B-91D5-CA8486A995A5}" dt="2022-01-14T15:30:52.084" v="6412" actId="1076"/>
          <ac:spMkLst>
            <pc:docMk/>
            <pc:sldMk cId="1119079122" sldId="1543"/>
            <ac:spMk id="4" creationId="{1DCCBF35-B101-E345-9CAB-46B42F1C223A}"/>
          </ac:spMkLst>
        </pc:spChg>
      </pc:sldChg>
      <pc:sldChg chg="add del">
        <pc:chgData name="Brett Hembree" userId="d174726d-97db-45ec-ba2b-3fffbd364a87" providerId="ADAL" clId="{3CE3F567-9576-4A2B-91D5-CA8486A995A5}" dt="2022-01-14T15:30:45.403" v="6411"/>
        <pc:sldMkLst>
          <pc:docMk/>
          <pc:sldMk cId="1649481450" sldId="1543"/>
        </pc:sldMkLst>
      </pc:sldChg>
      <pc:sldChg chg="modSp add mod">
        <pc:chgData name="Brett Hembree" userId="d174726d-97db-45ec-ba2b-3fffbd364a87" providerId="ADAL" clId="{3CE3F567-9576-4A2B-91D5-CA8486A995A5}" dt="2022-01-14T15:31:10.125" v="6415" actId="1076"/>
        <pc:sldMkLst>
          <pc:docMk/>
          <pc:sldMk cId="1028863669" sldId="1544"/>
        </pc:sldMkLst>
        <pc:spChg chg="mod">
          <ac:chgData name="Brett Hembree" userId="d174726d-97db-45ec-ba2b-3fffbd364a87" providerId="ADAL" clId="{3CE3F567-9576-4A2B-91D5-CA8486A995A5}" dt="2022-01-14T15:31:10.125" v="6415" actId="1076"/>
          <ac:spMkLst>
            <pc:docMk/>
            <pc:sldMk cId="1028863669" sldId="1544"/>
            <ac:spMk id="4" creationId="{1DCCBF35-B101-E345-9CAB-46B42F1C22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17502725333877E-2"/>
          <c:y val="3.4672672956470148E-2"/>
          <c:w val="0.81488214742752385"/>
          <c:h val="0.85373025248468237"/>
        </c:manualLayout>
      </c:layout>
      <c:barChart>
        <c:barDir val="col"/>
        <c:grouping val="stacked"/>
        <c:varyColors val="0"/>
        <c:ser>
          <c:idx val="0"/>
          <c:order val="0"/>
          <c:tx>
            <c:strRef>
              <c:f>Sheet1!$B$1</c:f>
              <c:strCache>
                <c:ptCount val="1"/>
                <c:pt idx="0">
                  <c:v>City Wide</c:v>
                </c:pt>
              </c:strCache>
            </c:strRef>
          </c:tx>
          <c:spPr>
            <a:solidFill>
              <a:schemeClr val="tx1">
                <a:lumMod val="50000"/>
              </a:schemeClr>
            </a:solidFill>
            <a:ln>
              <a:solidFill>
                <a:srgbClr val="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C6B-4D2D-BB88-4247476D273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0.1</c:v>
                </c:pt>
                <c:pt idx="1">
                  <c:v>0.375</c:v>
                </c:pt>
                <c:pt idx="2">
                  <c:v>1.531533</c:v>
                </c:pt>
                <c:pt idx="3">
                  <c:v>3.5822600000000002</c:v>
                </c:pt>
              </c:numCache>
            </c:numRef>
          </c:val>
          <c:extLst>
            <c:ext xmlns:c16="http://schemas.microsoft.com/office/drawing/2014/chart" uri="{C3380CC4-5D6E-409C-BE32-E72D297353CC}">
              <c16:uniqueId val="{00000000-3E58-834E-A7C4-849AB1C316A7}"/>
            </c:ext>
          </c:extLst>
        </c:ser>
        <c:ser>
          <c:idx val="1"/>
          <c:order val="1"/>
          <c:tx>
            <c:strRef>
              <c:f>Sheet1!$C$1</c:f>
              <c:strCache>
                <c:ptCount val="1"/>
                <c:pt idx="0">
                  <c:v>Austin</c:v>
                </c:pt>
              </c:strCache>
            </c:strRef>
          </c:tx>
          <c:spPr>
            <a:solidFill>
              <a:schemeClr val="bg2">
                <a:lumMod val="75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Sheet1!$C$2:$C$5</c:f>
              <c:numCache>
                <c:formatCode>General</c:formatCode>
                <c:ptCount val="4"/>
                <c:pt idx="2" formatCode="&quot;$&quot;#,##0.0&quot;M&quot;">
                  <c:v>1.141211</c:v>
                </c:pt>
                <c:pt idx="3" formatCode="&quot;$&quot;#,##0.0&quot;M&quot;">
                  <c:v>0.8</c:v>
                </c:pt>
              </c:numCache>
            </c:numRef>
          </c:val>
          <c:extLst>
            <c:ext xmlns:c16="http://schemas.microsoft.com/office/drawing/2014/chart" uri="{C3380CC4-5D6E-409C-BE32-E72D297353CC}">
              <c16:uniqueId val="{00000001-3E58-834E-A7C4-849AB1C316A7}"/>
            </c:ext>
          </c:extLst>
        </c:ser>
        <c:ser>
          <c:idx val="2"/>
          <c:order val="2"/>
          <c:tx>
            <c:strRef>
              <c:f>Sheet1!$D$1</c:f>
              <c:strCache>
                <c:ptCount val="1"/>
                <c:pt idx="0">
                  <c:v>Englewood</c:v>
                </c:pt>
              </c:strCache>
            </c:strRef>
          </c:tx>
          <c:spPr>
            <a:solidFill>
              <a:schemeClr val="tx1">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Sheet1!$D$2:$D$5</c:f>
              <c:numCache>
                <c:formatCode>"$"#,##0.0"M"</c:formatCode>
                <c:ptCount val="4"/>
                <c:pt idx="1">
                  <c:v>1.0015149999999999</c:v>
                </c:pt>
                <c:pt idx="2">
                  <c:v>1.5807</c:v>
                </c:pt>
              </c:numCache>
            </c:numRef>
          </c:val>
          <c:extLst>
            <c:ext xmlns:c16="http://schemas.microsoft.com/office/drawing/2014/chart" uri="{C3380CC4-5D6E-409C-BE32-E72D297353CC}">
              <c16:uniqueId val="{00000002-3E58-834E-A7C4-849AB1C316A7}"/>
            </c:ext>
          </c:extLst>
        </c:ser>
        <c:ser>
          <c:idx val="3"/>
          <c:order val="3"/>
          <c:tx>
            <c:strRef>
              <c:f>Sheet1!$E$1</c:f>
              <c:strCache>
                <c:ptCount val="1"/>
                <c:pt idx="0">
                  <c:v>North Lawndale</c:v>
                </c:pt>
              </c:strCache>
            </c:strRef>
          </c:tx>
          <c:spPr>
            <a:solidFill>
              <a:schemeClr val="bg2">
                <a:lumMod val="20000"/>
                <a:lumOff val="80000"/>
              </a:schemeClr>
            </a:solidFill>
            <a:ln>
              <a:solidFill>
                <a:srgbClr val="FFFFFF"/>
              </a:solidFill>
            </a:ln>
            <a:effectLst/>
          </c:spPr>
          <c:invertIfNegative val="0"/>
          <c:dPt>
            <c:idx val="2"/>
            <c:invertIfNegative val="0"/>
            <c:bubble3D val="0"/>
            <c:spPr>
              <a:solidFill>
                <a:schemeClr val="bg2">
                  <a:lumMod val="40000"/>
                  <a:lumOff val="60000"/>
                </a:schemeClr>
              </a:solidFill>
              <a:ln>
                <a:solidFill>
                  <a:srgbClr val="FFFFFF"/>
                </a:solidFill>
              </a:ln>
              <a:effectLst/>
            </c:spPr>
            <c:extLst>
              <c:ext xmlns:c16="http://schemas.microsoft.com/office/drawing/2014/chart" uri="{C3380CC4-5D6E-409C-BE32-E72D297353CC}">
                <c16:uniqueId val="{00000008-3E58-834E-A7C4-849AB1C316A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Sheet1!$E$2:$E$5</c:f>
              <c:numCache>
                <c:formatCode>General</c:formatCode>
                <c:ptCount val="4"/>
                <c:pt idx="2" formatCode="&quot;$&quot;#,##0.0&quot;M&quot;">
                  <c:v>0.4</c:v>
                </c:pt>
              </c:numCache>
            </c:numRef>
          </c:val>
          <c:extLst>
            <c:ext xmlns:c16="http://schemas.microsoft.com/office/drawing/2014/chart" uri="{C3380CC4-5D6E-409C-BE32-E72D297353CC}">
              <c16:uniqueId val="{00000006-3E58-834E-A7C4-849AB1C316A7}"/>
            </c:ext>
          </c:extLst>
        </c:ser>
        <c:dLbls>
          <c:showLegendKey val="0"/>
          <c:showVal val="0"/>
          <c:showCatName val="0"/>
          <c:showSerName val="0"/>
          <c:showPercent val="0"/>
          <c:showBubbleSize val="0"/>
        </c:dLbls>
        <c:gapWidth val="230"/>
        <c:overlap val="100"/>
        <c:axId val="1984822383"/>
        <c:axId val="1829525791"/>
      </c:barChart>
      <c:lineChart>
        <c:grouping val="standard"/>
        <c:varyColors val="0"/>
        <c:ser>
          <c:idx val="4"/>
          <c:order val="4"/>
          <c:tx>
            <c:strRef>
              <c:f>Sheet1!$F$1</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Sheet1!$F$2:$F$5</c:f>
              <c:numCache>
                <c:formatCode>"$"#,##0.0"M"</c:formatCode>
                <c:ptCount val="4"/>
                <c:pt idx="0">
                  <c:v>0.1</c:v>
                </c:pt>
                <c:pt idx="1">
                  <c:v>1.3765149999999999</c:v>
                </c:pt>
                <c:pt idx="2">
                  <c:v>4.6534440000000004</c:v>
                </c:pt>
                <c:pt idx="3">
                  <c:v>4.3822599999999996</c:v>
                </c:pt>
              </c:numCache>
            </c:numRef>
          </c:val>
          <c:smooth val="0"/>
          <c:extLst>
            <c:ext xmlns:c16="http://schemas.microsoft.com/office/drawing/2014/chart" uri="{C3380CC4-5D6E-409C-BE32-E72D297353CC}">
              <c16:uniqueId val="{00000007-3E58-834E-A7C4-849AB1C316A7}"/>
            </c:ext>
          </c:extLst>
        </c:ser>
        <c:dLbls>
          <c:showLegendKey val="0"/>
          <c:showVal val="0"/>
          <c:showCatName val="0"/>
          <c:showSerName val="0"/>
          <c:showPercent val="0"/>
          <c:showBubbleSize val="0"/>
        </c:dLbls>
        <c:marker val="1"/>
        <c:smooth val="0"/>
        <c:axId val="189893152"/>
        <c:axId val="1851434959"/>
      </c:line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valAx>
        <c:axId val="1851434959"/>
        <c:scaling>
          <c:orientation val="minMax"/>
        </c:scaling>
        <c:delete val="1"/>
        <c:axPos val="r"/>
        <c:numFmt formatCode="&quot;$&quot;#,##0.0&quot;M&quot;" sourceLinked="1"/>
        <c:majorTickMark val="out"/>
        <c:minorTickMark val="none"/>
        <c:tickLblPos val="nextTo"/>
        <c:crossAx val="189893152"/>
        <c:crosses val="max"/>
        <c:crossBetween val="between"/>
      </c:valAx>
      <c:catAx>
        <c:axId val="189893152"/>
        <c:scaling>
          <c:orientation val="minMax"/>
        </c:scaling>
        <c:delete val="1"/>
        <c:axPos val="b"/>
        <c:numFmt formatCode="General" sourceLinked="1"/>
        <c:majorTickMark val="out"/>
        <c:minorTickMark val="none"/>
        <c:tickLblPos val="nextTo"/>
        <c:crossAx val="1851434959"/>
        <c:crosses val="autoZero"/>
        <c:auto val="1"/>
        <c:lblAlgn val="ctr"/>
        <c:lblOffset val="100"/>
        <c:noMultiLvlLbl val="0"/>
      </c:catAx>
      <c:spPr>
        <a:noFill/>
        <a:ln>
          <a:noFill/>
        </a:ln>
        <a:effectLst/>
      </c:spPr>
    </c:plotArea>
    <c:legend>
      <c:legendPos val="r"/>
      <c:legendEntry>
        <c:idx val="4"/>
        <c:delete val="1"/>
      </c:legendEntry>
      <c:layout>
        <c:manualLayout>
          <c:xMode val="edge"/>
          <c:yMode val="edge"/>
          <c:x val="0.86867038918138628"/>
          <c:y val="0.14846939364824355"/>
          <c:w val="0.11747239430085497"/>
          <c:h val="0.66968319819509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1082853989249239E-4"/>
          <c:w val="0.3642861458747067"/>
          <c:h val="0.94752640505397667"/>
        </c:manualLayout>
      </c:layout>
      <c:barChart>
        <c:barDir val="col"/>
        <c:grouping val="stacked"/>
        <c:varyColors val="0"/>
        <c:ser>
          <c:idx val="0"/>
          <c:order val="0"/>
          <c:tx>
            <c:strRef>
              <c:f>Sheet1!$B$1</c:f>
              <c:strCache>
                <c:ptCount val="1"/>
                <c:pt idx="0">
                  <c:v>Comm Dist (94%)</c:v>
                </c:pt>
              </c:strCache>
            </c:strRef>
          </c:tx>
          <c:spPr>
            <a:solidFill>
              <a:schemeClr val="accent5">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D066-4C14-B371-138F7937C7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"$"#,##0.00"M"</c:formatCode>
                <c:ptCount val="1"/>
                <c:pt idx="0">
                  <c:v>2.4306999999999999</c:v>
                </c:pt>
              </c:numCache>
            </c:numRef>
          </c:val>
          <c:extLst>
            <c:ext xmlns:c16="http://schemas.microsoft.com/office/drawing/2014/chart" uri="{C3380CC4-5D6E-409C-BE32-E72D297353CC}">
              <c16:uniqueId val="{00000001-D066-4C14-B371-138F7937C719}"/>
            </c:ext>
          </c:extLst>
        </c:ser>
        <c:ser>
          <c:idx val="1"/>
          <c:order val="1"/>
          <c:tx>
            <c:strRef>
              <c:f>Sheet1!$C$1</c:f>
              <c:strCache>
                <c:ptCount val="1"/>
                <c:pt idx="0">
                  <c:v>Cult Norms (0%)</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solidFill>
                  <a:srgbClr val="FFFFFF"/>
                </a:solidFill>
              </a:ln>
              <a:effectLst/>
            </c:spPr>
            <c:extLst>
              <c:ext xmlns:c16="http://schemas.microsoft.com/office/drawing/2014/chart" uri="{C3380CC4-5D6E-409C-BE32-E72D297353CC}">
                <c16:uniqueId val="{00000003-D066-4C14-B371-138F7937C719}"/>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008215163517197"/>
                      <c:h val="0.14807826494707002"/>
                    </c:manualLayout>
                  </c15:layout>
                </c:ext>
                <c:ext xmlns:c16="http://schemas.microsoft.com/office/drawing/2014/chart" uri="{C3380CC4-5D6E-409C-BE32-E72D297353CC}">
                  <c16:uniqueId val="{00000003-D066-4C14-B371-138F7937C7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"$"#,##0.00"M"</c:formatCode>
                <c:ptCount val="1"/>
              </c:numCache>
            </c:numRef>
          </c:val>
          <c:extLst>
            <c:ext xmlns:c16="http://schemas.microsoft.com/office/drawing/2014/chart" uri="{C3380CC4-5D6E-409C-BE32-E72D297353CC}">
              <c16:uniqueId val="{00000004-D066-4C14-B371-138F7937C719}"/>
            </c:ext>
          </c:extLst>
        </c:ser>
        <c:ser>
          <c:idx val="2"/>
          <c:order val="2"/>
          <c:tx>
            <c:strRef>
              <c:f>Sheet1!$D$1</c:f>
              <c:strCache>
                <c:ptCount val="1"/>
                <c:pt idx="0">
                  <c:v>Food Assistance (0%)</c:v>
                </c:pt>
              </c:strCache>
            </c:strRef>
          </c:tx>
          <c:spPr>
            <a:solidFill>
              <a:schemeClr val="accent5">
                <a:lumMod val="60000"/>
                <a:lumOff val="4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D066-4C14-B371-138F7937C7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"$"#,##0.00"M"</c:formatCode>
                <c:ptCount val="1"/>
              </c:numCache>
            </c:numRef>
          </c:val>
          <c:extLst>
            <c:ext xmlns:c16="http://schemas.microsoft.com/office/drawing/2014/chart" uri="{C3380CC4-5D6E-409C-BE32-E72D297353CC}">
              <c16:uniqueId val="{00000006-D066-4C14-B371-138F7937C719}"/>
            </c:ext>
          </c:extLst>
        </c:ser>
        <c:ser>
          <c:idx val="3"/>
          <c:order val="3"/>
          <c:tx>
            <c:strRef>
              <c:f>Sheet1!$E$1</c:f>
              <c:strCache>
                <c:ptCount val="1"/>
                <c:pt idx="0">
                  <c:v>Food Careers (0%)</c:v>
                </c:pt>
              </c:strCache>
            </c:strRef>
          </c:tx>
          <c:spPr>
            <a:solidFill>
              <a:schemeClr val="accent6">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D066-4C14-B371-138F7937C7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"$"#,##0.00"M"</c:formatCode>
                <c:ptCount val="1"/>
              </c:numCache>
            </c:numRef>
          </c:val>
          <c:extLst>
            <c:ext xmlns:c16="http://schemas.microsoft.com/office/drawing/2014/chart" uri="{C3380CC4-5D6E-409C-BE32-E72D297353CC}">
              <c16:uniqueId val="{00000008-D066-4C14-B371-138F7937C719}"/>
            </c:ext>
          </c:extLst>
        </c:ser>
        <c:ser>
          <c:idx val="4"/>
          <c:order val="4"/>
          <c:tx>
            <c:strRef>
              <c:f>Sheet1!$F$1</c:f>
              <c:strCache>
                <c:ptCount val="1"/>
                <c:pt idx="0">
                  <c:v>System Building (6%)</c:v>
                </c:pt>
              </c:strCache>
            </c:strRef>
          </c:tx>
          <c:spPr>
            <a:solidFill>
              <a:schemeClr val="accent5"/>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979119315456495"/>
                      <c:h val="0.1247510842837011"/>
                    </c:manualLayout>
                  </c15:layout>
                </c:ext>
                <c:ext xmlns:c16="http://schemas.microsoft.com/office/drawing/2014/chart" uri="{C3380CC4-5D6E-409C-BE32-E72D297353CC}">
                  <c16:uniqueId val="{00000009-D066-4C14-B371-138F7937C7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"$"#,##0.00"M"</c:formatCode>
                <c:ptCount val="1"/>
                <c:pt idx="0">
                  <c:v>0.15151500000000001</c:v>
                </c:pt>
              </c:numCache>
            </c:numRef>
          </c:val>
          <c:extLst>
            <c:ext xmlns:c16="http://schemas.microsoft.com/office/drawing/2014/chart" uri="{C3380CC4-5D6E-409C-BE32-E72D297353CC}">
              <c16:uniqueId val="{0000000A-D066-4C14-B371-138F7937C719}"/>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max val="2.7"/>
          <c:min val="0"/>
        </c:scaling>
        <c:delete val="1"/>
        <c:axPos val="l"/>
        <c:numFmt formatCode="&quot;$&quot;#,##0.00&quot;M&quot;" sourceLinked="1"/>
        <c:majorTickMark val="out"/>
        <c:minorTickMark val="none"/>
        <c:tickLblPos val="nextTo"/>
        <c:crossAx val="1909707567"/>
        <c:crosses val="autoZero"/>
        <c:crossBetween val="between"/>
      </c:valAx>
      <c:spPr>
        <a:noFill/>
        <a:ln>
          <a:noFill/>
        </a:ln>
        <a:effectLst/>
      </c:spPr>
    </c:plotArea>
    <c:legend>
      <c:legendPos val="r"/>
      <c:layout>
        <c:manualLayout>
          <c:xMode val="edge"/>
          <c:yMode val="edge"/>
          <c:x val="0.32627555103993933"/>
          <c:y val="6.7084846483988131E-2"/>
          <c:w val="0.49188434740451176"/>
          <c:h val="0.8352489156544210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General</c:formatCode>
                <c:ptCount val="4"/>
                <c:pt idx="2" formatCode="&quot;$&quot;#,##0.0&quot;M&quot;">
                  <c:v>1.141211</c:v>
                </c:pt>
                <c:pt idx="3" formatCode="&quot;$&quot;#,##0.0&quot;M&quot;">
                  <c:v>0.8</c:v>
                </c:pt>
              </c:numCache>
            </c:numRef>
          </c:val>
          <c:extLst>
            <c:ext xmlns:c16="http://schemas.microsoft.com/office/drawing/2014/chart" uri="{C3380CC4-5D6E-409C-BE32-E72D297353CC}">
              <c16:uniqueId val="{00000000-D289-4B63-AFE5-2CC68B5949A6}"/>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General"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1082853989249239E-4"/>
          <c:w val="0.3679229479058177"/>
          <c:h val="0.94752640505397667"/>
        </c:manualLayout>
      </c:layout>
      <c:barChart>
        <c:barDir val="col"/>
        <c:grouping val="stacked"/>
        <c:varyColors val="0"/>
        <c:ser>
          <c:idx val="0"/>
          <c:order val="0"/>
          <c:tx>
            <c:strRef>
              <c:f>Sheet1!$B$1</c:f>
              <c:strCache>
                <c:ptCount val="1"/>
                <c:pt idx="0">
                  <c:v>Comm Dist (33%)</c:v>
                </c:pt>
              </c:strCache>
            </c:strRef>
          </c:tx>
          <c:spPr>
            <a:solidFill>
              <a:schemeClr val="accent5">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DD52-492C-BA25-267BEC5A87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"$"#,##0.00"M"</c:formatCode>
                <c:ptCount val="1"/>
                <c:pt idx="0">
                  <c:v>0.63769500000000001</c:v>
                </c:pt>
              </c:numCache>
            </c:numRef>
          </c:val>
          <c:extLst>
            <c:ext xmlns:c16="http://schemas.microsoft.com/office/drawing/2014/chart" uri="{C3380CC4-5D6E-409C-BE32-E72D297353CC}">
              <c16:uniqueId val="{00000001-DD52-492C-BA25-267BEC5A87CA}"/>
            </c:ext>
          </c:extLst>
        </c:ser>
        <c:ser>
          <c:idx val="1"/>
          <c:order val="1"/>
          <c:tx>
            <c:strRef>
              <c:f>Sheet1!$C$1</c:f>
              <c:strCache>
                <c:ptCount val="1"/>
                <c:pt idx="0">
                  <c:v>Cult Norms (12%)</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solidFill>
                  <a:srgbClr val="FFFFFF"/>
                </a:solidFill>
              </a:ln>
              <a:effectLst/>
            </c:spPr>
            <c:extLst>
              <c:ext xmlns:c16="http://schemas.microsoft.com/office/drawing/2014/chart" uri="{C3380CC4-5D6E-409C-BE32-E72D297353CC}">
                <c16:uniqueId val="{00000003-DD52-492C-BA25-267BEC5A87C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008215163517197"/>
                      <c:h val="0.14807826494707002"/>
                    </c:manualLayout>
                  </c15:layout>
                </c:ext>
                <c:ext xmlns:c16="http://schemas.microsoft.com/office/drawing/2014/chart" uri="{C3380CC4-5D6E-409C-BE32-E72D297353CC}">
                  <c16:uniqueId val="{00000003-DD52-492C-BA25-267BEC5A87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"$"#,##0.00"M"</c:formatCode>
                <c:ptCount val="1"/>
                <c:pt idx="0">
                  <c:v>0.22531599999999999</c:v>
                </c:pt>
              </c:numCache>
            </c:numRef>
          </c:val>
          <c:extLst>
            <c:ext xmlns:c16="http://schemas.microsoft.com/office/drawing/2014/chart" uri="{C3380CC4-5D6E-409C-BE32-E72D297353CC}">
              <c16:uniqueId val="{00000004-DD52-492C-BA25-267BEC5A87CA}"/>
            </c:ext>
          </c:extLst>
        </c:ser>
        <c:ser>
          <c:idx val="2"/>
          <c:order val="2"/>
          <c:tx>
            <c:strRef>
              <c:f>Sheet1!$D$1</c:f>
              <c:strCache>
                <c:ptCount val="1"/>
                <c:pt idx="0">
                  <c:v>Food Assistance (23%)</c:v>
                </c:pt>
              </c:strCache>
            </c:strRef>
          </c:tx>
          <c:spPr>
            <a:solidFill>
              <a:schemeClr val="accent5">
                <a:lumMod val="60000"/>
                <a:lumOff val="4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DD52-492C-BA25-267BEC5A87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"$"#,##0.00"M"</c:formatCode>
                <c:ptCount val="1"/>
                <c:pt idx="0">
                  <c:v>0.44500000000000001</c:v>
                </c:pt>
              </c:numCache>
            </c:numRef>
          </c:val>
          <c:extLst>
            <c:ext xmlns:c16="http://schemas.microsoft.com/office/drawing/2014/chart" uri="{C3380CC4-5D6E-409C-BE32-E72D297353CC}">
              <c16:uniqueId val="{00000006-DD52-492C-BA25-267BEC5A87CA}"/>
            </c:ext>
          </c:extLst>
        </c:ser>
        <c:ser>
          <c:idx val="3"/>
          <c:order val="3"/>
          <c:tx>
            <c:strRef>
              <c:f>Sheet1!$E$1</c:f>
              <c:strCache>
                <c:ptCount val="1"/>
                <c:pt idx="0">
                  <c:v>Food Careers (3%)</c:v>
                </c:pt>
              </c:strCache>
            </c:strRef>
          </c:tx>
          <c:spPr>
            <a:solidFill>
              <a:schemeClr val="accent6">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DD52-492C-BA25-267BEC5A87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"$"#,##0.00"M"</c:formatCode>
                <c:ptCount val="1"/>
                <c:pt idx="0">
                  <c:v>4.9950000000000001E-2</c:v>
                </c:pt>
              </c:numCache>
            </c:numRef>
          </c:val>
          <c:extLst>
            <c:ext xmlns:c16="http://schemas.microsoft.com/office/drawing/2014/chart" uri="{C3380CC4-5D6E-409C-BE32-E72D297353CC}">
              <c16:uniqueId val="{00000008-DD52-492C-BA25-267BEC5A87CA}"/>
            </c:ext>
          </c:extLst>
        </c:ser>
        <c:ser>
          <c:idx val="4"/>
          <c:order val="4"/>
          <c:tx>
            <c:strRef>
              <c:f>Sheet1!$F$1</c:f>
              <c:strCache>
                <c:ptCount val="1"/>
                <c:pt idx="0">
                  <c:v>System Building (30%)</c:v>
                </c:pt>
              </c:strCache>
            </c:strRef>
          </c:tx>
          <c:spPr>
            <a:solidFill>
              <a:schemeClr val="accent5"/>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979119315456495"/>
                      <c:h val="0.1247510842837011"/>
                    </c:manualLayout>
                  </c15:layout>
                </c:ext>
                <c:ext xmlns:c16="http://schemas.microsoft.com/office/drawing/2014/chart" uri="{C3380CC4-5D6E-409C-BE32-E72D297353CC}">
                  <c16:uniqueId val="{00000009-DD52-492C-BA25-267BEC5A87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"$"#,##0.00"M"</c:formatCode>
                <c:ptCount val="1"/>
                <c:pt idx="0">
                  <c:v>0.58325000000000005</c:v>
                </c:pt>
              </c:numCache>
            </c:numRef>
          </c:val>
          <c:extLst>
            <c:ext xmlns:c16="http://schemas.microsoft.com/office/drawing/2014/chart" uri="{C3380CC4-5D6E-409C-BE32-E72D297353CC}">
              <c16:uniqueId val="{0000000A-DD52-492C-BA25-267BEC5A87CA}"/>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max val="2"/>
        </c:scaling>
        <c:delete val="1"/>
        <c:axPos val="l"/>
        <c:numFmt formatCode="&quot;$&quot;#,##0.00&quot;M&quot;" sourceLinked="1"/>
        <c:majorTickMark val="out"/>
        <c:minorTickMark val="none"/>
        <c:tickLblPos val="nextTo"/>
        <c:crossAx val="1909707567"/>
        <c:crosses val="autoZero"/>
        <c:crossBetween val="between"/>
      </c:valAx>
      <c:spPr>
        <a:noFill/>
        <a:ln>
          <a:noFill/>
        </a:ln>
        <a:effectLst/>
      </c:spPr>
    </c:plotArea>
    <c:legend>
      <c:legendPos val="r"/>
      <c:layout>
        <c:manualLayout>
          <c:xMode val="edge"/>
          <c:yMode val="edge"/>
          <c:x val="0.33718595713327221"/>
          <c:y val="6.7084846483988131E-2"/>
          <c:w val="0.51006835756006663"/>
          <c:h val="0.8352489156544210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General</c:formatCode>
                <c:ptCount val="4"/>
                <c:pt idx="2" formatCode="&quot;$&quot;#,##0.0&quot;M&quot;">
                  <c:v>0.4</c:v>
                </c:pt>
              </c:numCache>
            </c:numRef>
          </c:val>
          <c:extLst>
            <c:ext xmlns:c16="http://schemas.microsoft.com/office/drawing/2014/chart" uri="{C3380CC4-5D6E-409C-BE32-E72D297353CC}">
              <c16:uniqueId val="{00000000-8BB2-482A-8BFA-12F7C47DD3C6}"/>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General"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1082853989249239E-4"/>
          <c:w val="0.36428614587470665"/>
          <c:h val="0.94752640505397667"/>
        </c:manualLayout>
      </c:layout>
      <c:barChart>
        <c:barDir val="col"/>
        <c:grouping val="stacked"/>
        <c:varyColors val="0"/>
        <c:ser>
          <c:idx val="0"/>
          <c:order val="0"/>
          <c:tx>
            <c:strRef>
              <c:f>Sheet1!$B$1</c:f>
              <c:strCache>
                <c:ptCount val="1"/>
                <c:pt idx="0">
                  <c:v>Comm Dist (0%)</c:v>
                </c:pt>
              </c:strCache>
            </c:strRef>
          </c:tx>
          <c:spPr>
            <a:solidFill>
              <a:schemeClr val="accent5">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2B2C-4746-90AE-D672269E0B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"$"#,##0.00"M"</c:formatCode>
                <c:ptCount val="1"/>
              </c:numCache>
            </c:numRef>
          </c:val>
          <c:extLst>
            <c:ext xmlns:c16="http://schemas.microsoft.com/office/drawing/2014/chart" uri="{C3380CC4-5D6E-409C-BE32-E72D297353CC}">
              <c16:uniqueId val="{00000001-2B2C-4746-90AE-D672269E0B7D}"/>
            </c:ext>
          </c:extLst>
        </c:ser>
        <c:ser>
          <c:idx val="1"/>
          <c:order val="1"/>
          <c:tx>
            <c:strRef>
              <c:f>Sheet1!$C$1</c:f>
              <c:strCache>
                <c:ptCount val="1"/>
                <c:pt idx="0">
                  <c:v>Cult Norms (0%)</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solidFill>
                  <a:srgbClr val="FFFFFF"/>
                </a:solidFill>
              </a:ln>
              <a:effectLst/>
            </c:spPr>
            <c:extLst>
              <c:ext xmlns:c16="http://schemas.microsoft.com/office/drawing/2014/chart" uri="{C3380CC4-5D6E-409C-BE32-E72D297353CC}">
                <c16:uniqueId val="{00000003-2B2C-4746-90AE-D672269E0B7D}"/>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008215163517197"/>
                      <c:h val="0.14807826494707002"/>
                    </c:manualLayout>
                  </c15:layout>
                </c:ext>
                <c:ext xmlns:c16="http://schemas.microsoft.com/office/drawing/2014/chart" uri="{C3380CC4-5D6E-409C-BE32-E72D297353CC}">
                  <c16:uniqueId val="{00000003-2B2C-4746-90AE-D672269E0B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"$"#,##0.00"M"</c:formatCode>
                <c:ptCount val="1"/>
              </c:numCache>
            </c:numRef>
          </c:val>
          <c:extLst>
            <c:ext xmlns:c16="http://schemas.microsoft.com/office/drawing/2014/chart" uri="{C3380CC4-5D6E-409C-BE32-E72D297353CC}">
              <c16:uniqueId val="{00000004-2B2C-4746-90AE-D672269E0B7D}"/>
            </c:ext>
          </c:extLst>
        </c:ser>
        <c:ser>
          <c:idx val="2"/>
          <c:order val="2"/>
          <c:tx>
            <c:strRef>
              <c:f>Sheet1!$D$1</c:f>
              <c:strCache>
                <c:ptCount val="1"/>
                <c:pt idx="0">
                  <c:v>Food Assistance (100%)</c:v>
                </c:pt>
              </c:strCache>
            </c:strRef>
          </c:tx>
          <c:spPr>
            <a:solidFill>
              <a:schemeClr val="accent5">
                <a:lumMod val="60000"/>
                <a:lumOff val="4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2B2C-4746-90AE-D672269E0B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"$"#,##0.00"M"</c:formatCode>
                <c:ptCount val="1"/>
                <c:pt idx="0">
                  <c:v>0.4</c:v>
                </c:pt>
              </c:numCache>
            </c:numRef>
          </c:val>
          <c:extLst>
            <c:ext xmlns:c16="http://schemas.microsoft.com/office/drawing/2014/chart" uri="{C3380CC4-5D6E-409C-BE32-E72D297353CC}">
              <c16:uniqueId val="{00000006-2B2C-4746-90AE-D672269E0B7D}"/>
            </c:ext>
          </c:extLst>
        </c:ser>
        <c:ser>
          <c:idx val="3"/>
          <c:order val="3"/>
          <c:tx>
            <c:strRef>
              <c:f>Sheet1!$E$1</c:f>
              <c:strCache>
                <c:ptCount val="1"/>
                <c:pt idx="0">
                  <c:v>Food Careers (0%)</c:v>
                </c:pt>
              </c:strCache>
            </c:strRef>
          </c:tx>
          <c:spPr>
            <a:solidFill>
              <a:schemeClr val="accent6">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2B2C-4746-90AE-D672269E0B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"$"#,##0.00"M"</c:formatCode>
                <c:ptCount val="1"/>
              </c:numCache>
            </c:numRef>
          </c:val>
          <c:extLst>
            <c:ext xmlns:c16="http://schemas.microsoft.com/office/drawing/2014/chart" uri="{C3380CC4-5D6E-409C-BE32-E72D297353CC}">
              <c16:uniqueId val="{00000008-2B2C-4746-90AE-D672269E0B7D}"/>
            </c:ext>
          </c:extLst>
        </c:ser>
        <c:ser>
          <c:idx val="4"/>
          <c:order val="4"/>
          <c:tx>
            <c:strRef>
              <c:f>Sheet1!$F$1</c:f>
              <c:strCache>
                <c:ptCount val="1"/>
                <c:pt idx="0">
                  <c:v>System Building (0%)</c:v>
                </c:pt>
              </c:strCache>
            </c:strRef>
          </c:tx>
          <c:spPr>
            <a:solidFill>
              <a:schemeClr val="accent5"/>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979119315456495"/>
                      <c:h val="0.1247510842837011"/>
                    </c:manualLayout>
                  </c15:layout>
                </c:ext>
                <c:ext xmlns:c16="http://schemas.microsoft.com/office/drawing/2014/chart" uri="{C3380CC4-5D6E-409C-BE32-E72D297353CC}">
                  <c16:uniqueId val="{00000009-2B2C-4746-90AE-D672269E0B7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"$"#,##0.00"M"</c:formatCode>
                <c:ptCount val="1"/>
              </c:numCache>
            </c:numRef>
          </c:val>
          <c:extLst>
            <c:ext xmlns:c16="http://schemas.microsoft.com/office/drawing/2014/chart" uri="{C3380CC4-5D6E-409C-BE32-E72D297353CC}">
              <c16:uniqueId val="{0000000A-2B2C-4746-90AE-D672269E0B7D}"/>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max val="0.4"/>
          <c:min val="0"/>
        </c:scaling>
        <c:delete val="1"/>
        <c:axPos val="l"/>
        <c:numFmt formatCode="&quot;$&quot;#,##0.00&quot;M&quot;" sourceLinked="1"/>
        <c:majorTickMark val="out"/>
        <c:minorTickMark val="none"/>
        <c:tickLblPos val="nextTo"/>
        <c:crossAx val="1909707567"/>
        <c:crosses val="autoZero"/>
        <c:crossBetween val="between"/>
      </c:valAx>
      <c:spPr>
        <a:noFill/>
        <a:ln>
          <a:noFill/>
        </a:ln>
        <a:effectLst/>
      </c:spPr>
    </c:plotArea>
    <c:legend>
      <c:legendPos val="r"/>
      <c:layout>
        <c:manualLayout>
          <c:xMode val="edge"/>
          <c:yMode val="edge"/>
          <c:x val="0.29718113479105146"/>
          <c:y val="6.7084846483988131E-2"/>
          <c:w val="0.52461556568451051"/>
          <c:h val="0.8352489156544210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0.1</c:v>
                </c:pt>
                <c:pt idx="1">
                  <c:v>0.375</c:v>
                </c:pt>
                <c:pt idx="2">
                  <c:v>1.531533</c:v>
                </c:pt>
                <c:pt idx="3">
                  <c:v>3.5822600000000002</c:v>
                </c:pt>
              </c:numCache>
            </c:numRef>
          </c:val>
          <c:extLst>
            <c:ext xmlns:c16="http://schemas.microsoft.com/office/drawing/2014/chart" uri="{C3380CC4-5D6E-409C-BE32-E72D297353CC}">
              <c16:uniqueId val="{00000000-B9CB-4FCB-B810-83055C184432}"/>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1082853989249239E-4"/>
          <c:w val="0.36792294790581764"/>
          <c:h val="0.94752640505397667"/>
        </c:manualLayout>
      </c:layout>
      <c:barChart>
        <c:barDir val="col"/>
        <c:grouping val="stacked"/>
        <c:varyColors val="0"/>
        <c:ser>
          <c:idx val="0"/>
          <c:order val="0"/>
          <c:tx>
            <c:strRef>
              <c:f>Sheet1!$B$1</c:f>
              <c:strCache>
                <c:ptCount val="1"/>
                <c:pt idx="0">
                  <c:v>Comm Dist (2%)</c:v>
                </c:pt>
              </c:strCache>
            </c:strRef>
          </c:tx>
          <c:spPr>
            <a:solidFill>
              <a:schemeClr val="accent5">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B988-4C9E-915A-0F9D400433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"$"#,##0.0"M"</c:formatCode>
                <c:ptCount val="1"/>
                <c:pt idx="0">
                  <c:v>0.1</c:v>
                </c:pt>
              </c:numCache>
            </c:numRef>
          </c:val>
          <c:extLst>
            <c:ext xmlns:c16="http://schemas.microsoft.com/office/drawing/2014/chart" uri="{C3380CC4-5D6E-409C-BE32-E72D297353CC}">
              <c16:uniqueId val="{00000001-B988-4C9E-915A-0F9D400433BB}"/>
            </c:ext>
          </c:extLst>
        </c:ser>
        <c:ser>
          <c:idx val="1"/>
          <c:order val="1"/>
          <c:tx>
            <c:strRef>
              <c:f>Sheet1!$C$1</c:f>
              <c:strCache>
                <c:ptCount val="1"/>
                <c:pt idx="0">
                  <c:v>Cult Norms (4%)</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solidFill>
                  <a:srgbClr val="FFFFFF"/>
                </a:solidFill>
              </a:ln>
              <a:effectLst/>
            </c:spPr>
            <c:extLst>
              <c:ext xmlns:c16="http://schemas.microsoft.com/office/drawing/2014/chart" uri="{C3380CC4-5D6E-409C-BE32-E72D297353CC}">
                <c16:uniqueId val="{00000003-B988-4C9E-915A-0F9D400433BB}"/>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008215163517197"/>
                      <c:h val="0.14807826494707002"/>
                    </c:manualLayout>
                  </c15:layout>
                </c:ext>
                <c:ext xmlns:c16="http://schemas.microsoft.com/office/drawing/2014/chart" uri="{C3380CC4-5D6E-409C-BE32-E72D297353CC}">
                  <c16:uniqueId val="{00000003-B988-4C9E-915A-0F9D400433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"$"#,##0.0"M"</c:formatCode>
                <c:ptCount val="1"/>
                <c:pt idx="0">
                  <c:v>0.25</c:v>
                </c:pt>
              </c:numCache>
            </c:numRef>
          </c:val>
          <c:extLst>
            <c:ext xmlns:c16="http://schemas.microsoft.com/office/drawing/2014/chart" uri="{C3380CC4-5D6E-409C-BE32-E72D297353CC}">
              <c16:uniqueId val="{00000004-B988-4C9E-915A-0F9D400433BB}"/>
            </c:ext>
          </c:extLst>
        </c:ser>
        <c:ser>
          <c:idx val="2"/>
          <c:order val="2"/>
          <c:tx>
            <c:strRef>
              <c:f>Sheet1!$D$1</c:f>
              <c:strCache>
                <c:ptCount val="1"/>
                <c:pt idx="0">
                  <c:v>Food Assistance (20%)</c:v>
                </c:pt>
              </c:strCache>
            </c:strRef>
          </c:tx>
          <c:spPr>
            <a:solidFill>
              <a:schemeClr val="accent5">
                <a:lumMod val="60000"/>
                <a:lumOff val="4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B988-4C9E-915A-0F9D400433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"$"#,##0.0"M"</c:formatCode>
                <c:ptCount val="1"/>
                <c:pt idx="0">
                  <c:v>1.106533</c:v>
                </c:pt>
              </c:numCache>
            </c:numRef>
          </c:val>
          <c:extLst>
            <c:ext xmlns:c16="http://schemas.microsoft.com/office/drawing/2014/chart" uri="{C3380CC4-5D6E-409C-BE32-E72D297353CC}">
              <c16:uniqueId val="{00000006-B988-4C9E-915A-0F9D400433BB}"/>
            </c:ext>
          </c:extLst>
        </c:ser>
        <c:ser>
          <c:idx val="3"/>
          <c:order val="3"/>
          <c:tx>
            <c:strRef>
              <c:f>Sheet1!$E$1</c:f>
              <c:strCache>
                <c:ptCount val="1"/>
                <c:pt idx="0">
                  <c:v>Food Careers (10%)</c:v>
                </c:pt>
              </c:strCache>
            </c:strRef>
          </c:tx>
          <c:spPr>
            <a:solidFill>
              <a:schemeClr val="accent6">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B988-4C9E-915A-0F9D400433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"$"#,##0.0"M"</c:formatCode>
                <c:ptCount val="1"/>
                <c:pt idx="0">
                  <c:v>0.55000000000000004</c:v>
                </c:pt>
              </c:numCache>
            </c:numRef>
          </c:val>
          <c:extLst>
            <c:ext xmlns:c16="http://schemas.microsoft.com/office/drawing/2014/chart" uri="{C3380CC4-5D6E-409C-BE32-E72D297353CC}">
              <c16:uniqueId val="{00000008-B988-4C9E-915A-0F9D400433BB}"/>
            </c:ext>
          </c:extLst>
        </c:ser>
        <c:ser>
          <c:idx val="4"/>
          <c:order val="4"/>
          <c:tx>
            <c:strRef>
              <c:f>Sheet1!$F$1</c:f>
              <c:strCache>
                <c:ptCount val="1"/>
                <c:pt idx="0">
                  <c:v>System Building (64%)</c:v>
                </c:pt>
              </c:strCache>
            </c:strRef>
          </c:tx>
          <c:spPr>
            <a:solidFill>
              <a:schemeClr val="accent5"/>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979119315456495"/>
                      <c:h val="0.1247510842837011"/>
                    </c:manualLayout>
                  </c15:layout>
                </c:ext>
                <c:ext xmlns:c16="http://schemas.microsoft.com/office/drawing/2014/chart" uri="{C3380CC4-5D6E-409C-BE32-E72D297353CC}">
                  <c16:uniqueId val="{00000009-B988-4C9E-915A-0F9D400433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"$"#,##0.0"M"</c:formatCode>
                <c:ptCount val="1"/>
                <c:pt idx="0">
                  <c:v>3.5822600000000002</c:v>
                </c:pt>
              </c:numCache>
            </c:numRef>
          </c:val>
          <c:extLst>
            <c:ext xmlns:c16="http://schemas.microsoft.com/office/drawing/2014/chart" uri="{C3380CC4-5D6E-409C-BE32-E72D297353CC}">
              <c16:uniqueId val="{0000000A-B988-4C9E-915A-0F9D400433BB}"/>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max val="5.6"/>
          <c:min val="0"/>
        </c:scaling>
        <c:delete val="1"/>
        <c:axPos val="l"/>
        <c:numFmt formatCode="&quot;$&quot;#,##0.0&quot;M&quot;" sourceLinked="1"/>
        <c:majorTickMark val="out"/>
        <c:minorTickMark val="none"/>
        <c:tickLblPos val="nextTo"/>
        <c:crossAx val="1909707567"/>
        <c:crosses val="autoZero"/>
        <c:crossBetween val="between"/>
      </c:valAx>
      <c:spPr>
        <a:noFill/>
        <a:ln>
          <a:noFill/>
        </a:ln>
        <a:effectLst/>
      </c:spPr>
    </c:plotArea>
    <c:legend>
      <c:legendPos val="r"/>
      <c:layout>
        <c:manualLayout>
          <c:xMode val="edge"/>
          <c:yMode val="edge"/>
          <c:x val="0.31900194697771728"/>
          <c:y val="6.7084846483988131E-2"/>
          <c:w val="0.68099805302228267"/>
          <c:h val="0.8352489156544210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c:v>
                </c:pt>
                <c:pt idx="1">
                  <c:v>7.4999999999999997E-2</c:v>
                </c:pt>
                <c:pt idx="2">
                  <c:v>1.576533</c:v>
                </c:pt>
                <c:pt idx="3">
                  <c:v>0.3</c:v>
                </c:pt>
              </c:numCache>
            </c:numRef>
          </c:val>
          <c:extLst>
            <c:ext xmlns:c16="http://schemas.microsoft.com/office/drawing/2014/chart" uri="{C3380CC4-5D6E-409C-BE32-E72D297353CC}">
              <c16:uniqueId val="{00000000-A31F-4E2C-A5C5-BECADD46EE40}"/>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(57%)</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AEF9-4F56-AB45-C1C5E99C4E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1106533</c:v>
                </c:pt>
              </c:numCache>
            </c:numRef>
          </c:val>
          <c:extLst>
            <c:ext xmlns:c16="http://schemas.microsoft.com/office/drawing/2014/chart" uri="{C3380CC4-5D6E-409C-BE32-E72D297353CC}">
              <c16:uniqueId val="{00000001-AEF9-4F56-AB45-C1C5E99C4EBB}"/>
            </c:ext>
          </c:extLst>
        </c:ser>
        <c:ser>
          <c:idx val="1"/>
          <c:order val="1"/>
          <c:tx>
            <c:strRef>
              <c:f>Sheet1!$C$1</c:f>
              <c:strCache>
                <c:ptCount val="1"/>
                <c:pt idx="0">
                  <c:v>Austin (23%)</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3-AEF9-4F56-AB45-C1C5E99C4EBB}"/>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3-AEF9-4F56-AB45-C1C5E99C4E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445000</c:v>
                </c:pt>
              </c:numCache>
            </c:numRef>
          </c:val>
          <c:extLst>
            <c:ext xmlns:c16="http://schemas.microsoft.com/office/drawing/2014/chart" uri="{C3380CC4-5D6E-409C-BE32-E72D297353CC}">
              <c16:uniqueId val="{00000004-AEF9-4F56-AB45-C1C5E99C4EBB}"/>
            </c:ext>
          </c:extLst>
        </c:ser>
        <c:ser>
          <c:idx val="2"/>
          <c:order val="2"/>
          <c:tx>
            <c:strRef>
              <c:f>Sheet1!$D$1</c:f>
              <c:strCache>
                <c:ptCount val="1"/>
                <c:pt idx="0">
                  <c:v>Englewood (0%)</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AEF9-4F56-AB45-C1C5E99C4E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6-AEF9-4F56-AB45-C1C5E99C4EBB}"/>
            </c:ext>
          </c:extLst>
        </c:ser>
        <c:ser>
          <c:idx val="3"/>
          <c:order val="3"/>
          <c:tx>
            <c:strRef>
              <c:f>Sheet1!$E$1</c:f>
              <c:strCache>
                <c:ptCount val="1"/>
                <c:pt idx="0">
                  <c:v>North Lawndale (20%)</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AEF9-4F56-AB45-C1C5E99C4E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400000</c:v>
                </c:pt>
              </c:numCache>
            </c:numRef>
          </c:val>
          <c:extLst>
            <c:ext xmlns:c16="http://schemas.microsoft.com/office/drawing/2014/chart" uri="{C3380CC4-5D6E-409C-BE32-E72D297353CC}">
              <c16:uniqueId val="{00000008-AEF9-4F56-AB45-C1C5E99C4EBB}"/>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max val="2000000"/>
        </c:scaling>
        <c:delete val="1"/>
        <c:axPos val="l"/>
        <c:numFmt formatCode="&quot;$&quot;#,##0" sourceLinked="1"/>
        <c:majorTickMark val="out"/>
        <c:minorTickMark val="none"/>
        <c:tickLblPos val="nextTo"/>
        <c:crossAx val="1909707567"/>
        <c:crosses val="autoZero"/>
        <c:crossBetween val="between"/>
      </c:valAx>
      <c:spPr>
        <a:noFill/>
        <a:ln>
          <a:noFill/>
        </a:ln>
        <a:effectLst/>
      </c:spPr>
    </c:plotArea>
    <c:legend>
      <c:legendPos val="r"/>
      <c:layout>
        <c:manualLayout>
          <c:xMode val="edge"/>
          <c:yMode val="edge"/>
          <c:x val="0.43901641400437963"/>
          <c:y val="8.4078707116529636E-2"/>
          <c:w val="0.53690566565074838"/>
          <c:h val="0.89178020981003681"/>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0.1</c:v>
                </c:pt>
                <c:pt idx="1">
                  <c:v>0.85</c:v>
                </c:pt>
                <c:pt idx="2">
                  <c:v>2.2183950000000001</c:v>
                </c:pt>
                <c:pt idx="3">
                  <c:v>0</c:v>
                </c:pt>
              </c:numCache>
            </c:numRef>
          </c:val>
          <c:extLst>
            <c:ext xmlns:c16="http://schemas.microsoft.com/office/drawing/2014/chart" uri="{C3380CC4-5D6E-409C-BE32-E72D297353CC}">
              <c16:uniqueId val="{00000000-8A7E-4F06-8EB8-7C8443D635A1}"/>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c:formatCode>
                <c:ptCount val="4"/>
                <c:pt idx="0">
                  <c:v>100000</c:v>
                </c:pt>
                <c:pt idx="1">
                  <c:v>1376515</c:v>
                </c:pt>
                <c:pt idx="2">
                  <c:v>4653444</c:v>
                </c:pt>
                <c:pt idx="3">
                  <c:v>4382260</c:v>
                </c:pt>
              </c:numCache>
            </c:numRef>
          </c:val>
          <c:extLst>
            <c:ext xmlns:c16="http://schemas.microsoft.com/office/drawing/2014/chart" uri="{C3380CC4-5D6E-409C-BE32-E72D297353CC}">
              <c16:uniqueId val="{00000000-F7E4-5247-80A0-60FED35C1986}"/>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(3%)</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F48E-450B-A6DE-83E200B3091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100000</c:v>
                </c:pt>
              </c:numCache>
            </c:numRef>
          </c:val>
          <c:extLst>
            <c:ext xmlns:c16="http://schemas.microsoft.com/office/drawing/2014/chart" uri="{C3380CC4-5D6E-409C-BE32-E72D297353CC}">
              <c16:uniqueId val="{00000001-F48E-450B-A6DE-83E200B3091A}"/>
            </c:ext>
          </c:extLst>
        </c:ser>
        <c:ser>
          <c:idx val="1"/>
          <c:order val="1"/>
          <c:tx>
            <c:strRef>
              <c:f>Sheet1!$C$1</c:f>
              <c:strCache>
                <c:ptCount val="1"/>
                <c:pt idx="0">
                  <c:v>Austin (20%)</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3-F48E-450B-A6DE-83E200B3091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3-F48E-450B-A6DE-83E200B3091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637695</c:v>
                </c:pt>
              </c:numCache>
            </c:numRef>
          </c:val>
          <c:extLst>
            <c:ext xmlns:c16="http://schemas.microsoft.com/office/drawing/2014/chart" uri="{C3380CC4-5D6E-409C-BE32-E72D297353CC}">
              <c16:uniqueId val="{00000004-F48E-450B-A6DE-83E200B3091A}"/>
            </c:ext>
          </c:extLst>
        </c:ser>
        <c:ser>
          <c:idx val="2"/>
          <c:order val="2"/>
          <c:tx>
            <c:strRef>
              <c:f>Sheet1!$D$1</c:f>
              <c:strCache>
                <c:ptCount val="1"/>
                <c:pt idx="0">
                  <c:v>Englewood (77%)</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F48E-450B-A6DE-83E200B3091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2430700</c:v>
                </c:pt>
              </c:numCache>
            </c:numRef>
          </c:val>
          <c:extLst>
            <c:ext xmlns:c16="http://schemas.microsoft.com/office/drawing/2014/chart" uri="{C3380CC4-5D6E-409C-BE32-E72D297353CC}">
              <c16:uniqueId val="{00000006-F48E-450B-A6DE-83E200B3091A}"/>
            </c:ext>
          </c:extLst>
        </c:ser>
        <c:ser>
          <c:idx val="3"/>
          <c:order val="3"/>
          <c:tx>
            <c:strRef>
              <c:f>Sheet1!$E$1</c:f>
              <c:strCache>
                <c:ptCount val="1"/>
                <c:pt idx="0">
                  <c:v>North Lawndale (0%)</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F48E-450B-A6DE-83E200B3091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8-F48E-450B-A6DE-83E200B3091A}"/>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901641400437963"/>
          <c:y val="0.11864632832435495"/>
          <c:w val="0.53690566565074838"/>
          <c:h val="0.857212588602211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c:v>
                </c:pt>
                <c:pt idx="1">
                  <c:v>0.25</c:v>
                </c:pt>
                <c:pt idx="2">
                  <c:v>0.22531599999999999</c:v>
                </c:pt>
                <c:pt idx="3">
                  <c:v>0</c:v>
                </c:pt>
              </c:numCache>
            </c:numRef>
          </c:val>
          <c:extLst>
            <c:ext xmlns:c16="http://schemas.microsoft.com/office/drawing/2014/chart" uri="{C3380CC4-5D6E-409C-BE32-E72D297353CC}">
              <c16:uniqueId val="{00000000-8635-424F-AD00-8FE01289A4A9}"/>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(53%)</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70C6-4BB3-9F8A-0BC79E6E00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250000</c:v>
                </c:pt>
              </c:numCache>
            </c:numRef>
          </c:val>
          <c:extLst>
            <c:ext xmlns:c16="http://schemas.microsoft.com/office/drawing/2014/chart" uri="{C3380CC4-5D6E-409C-BE32-E72D297353CC}">
              <c16:uniqueId val="{00000001-70C6-4BB3-9F8A-0BC79E6E004C}"/>
            </c:ext>
          </c:extLst>
        </c:ser>
        <c:ser>
          <c:idx val="1"/>
          <c:order val="1"/>
          <c:tx>
            <c:strRef>
              <c:f>Sheet1!$C$1</c:f>
              <c:strCache>
                <c:ptCount val="1"/>
                <c:pt idx="0">
                  <c:v>Austin (47%)</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3-70C6-4BB3-9F8A-0BC79E6E004C}"/>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3-70C6-4BB3-9F8A-0BC79E6E00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225316</c:v>
                </c:pt>
              </c:numCache>
            </c:numRef>
          </c:val>
          <c:extLst>
            <c:ext xmlns:c16="http://schemas.microsoft.com/office/drawing/2014/chart" uri="{C3380CC4-5D6E-409C-BE32-E72D297353CC}">
              <c16:uniqueId val="{00000004-70C6-4BB3-9F8A-0BC79E6E004C}"/>
            </c:ext>
          </c:extLst>
        </c:ser>
        <c:ser>
          <c:idx val="2"/>
          <c:order val="2"/>
          <c:tx>
            <c:strRef>
              <c:f>Sheet1!$D$1</c:f>
              <c:strCache>
                <c:ptCount val="1"/>
                <c:pt idx="0">
                  <c:v>Englewood (0%)</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70C6-4BB3-9F8A-0BC79E6E00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6-70C6-4BB3-9F8A-0BC79E6E004C}"/>
            </c:ext>
          </c:extLst>
        </c:ser>
        <c:ser>
          <c:idx val="3"/>
          <c:order val="3"/>
          <c:tx>
            <c:strRef>
              <c:f>Sheet1!$E$1</c:f>
              <c:strCache>
                <c:ptCount val="1"/>
                <c:pt idx="0">
                  <c:v>North Lawndale (0%)</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70C6-4BB3-9F8A-0BC79E6E004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8-70C6-4BB3-9F8A-0BC79E6E004C}"/>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901641400437963"/>
          <c:y val="6.1033626311312747E-2"/>
          <c:w val="0.53690566565074838"/>
          <c:h val="0.90330275021264506"/>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c:v>
                </c:pt>
                <c:pt idx="1">
                  <c:v>0.05</c:v>
                </c:pt>
                <c:pt idx="2">
                  <c:v>0.54995000000000005</c:v>
                </c:pt>
                <c:pt idx="3">
                  <c:v>0</c:v>
                </c:pt>
              </c:numCache>
            </c:numRef>
          </c:val>
          <c:extLst>
            <c:ext xmlns:c16="http://schemas.microsoft.com/office/drawing/2014/chart" uri="{C3380CC4-5D6E-409C-BE32-E72D297353CC}">
              <c16:uniqueId val="{00000000-9CD2-4B61-9294-29B124E89893}"/>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(92%)</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3243-4206-8A0B-B41EB2E3F5C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550000</c:v>
                </c:pt>
              </c:numCache>
            </c:numRef>
          </c:val>
          <c:extLst>
            <c:ext xmlns:c16="http://schemas.microsoft.com/office/drawing/2014/chart" uri="{C3380CC4-5D6E-409C-BE32-E72D297353CC}">
              <c16:uniqueId val="{00000001-3243-4206-8A0B-B41EB2E3F5CC}"/>
            </c:ext>
          </c:extLst>
        </c:ser>
        <c:ser>
          <c:idx val="1"/>
          <c:order val="1"/>
          <c:tx>
            <c:strRef>
              <c:f>Sheet1!$C$1</c:f>
              <c:strCache>
                <c:ptCount val="1"/>
                <c:pt idx="0">
                  <c:v>Austin (8%)</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3-3243-4206-8A0B-B41EB2E3F5CC}"/>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3-3243-4206-8A0B-B41EB2E3F5C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49950</c:v>
                </c:pt>
              </c:numCache>
            </c:numRef>
          </c:val>
          <c:extLst>
            <c:ext xmlns:c16="http://schemas.microsoft.com/office/drawing/2014/chart" uri="{C3380CC4-5D6E-409C-BE32-E72D297353CC}">
              <c16:uniqueId val="{00000004-3243-4206-8A0B-B41EB2E3F5CC}"/>
            </c:ext>
          </c:extLst>
        </c:ser>
        <c:ser>
          <c:idx val="2"/>
          <c:order val="2"/>
          <c:tx>
            <c:strRef>
              <c:f>Sheet1!$D$1</c:f>
              <c:strCache>
                <c:ptCount val="1"/>
                <c:pt idx="0">
                  <c:v>Englewood (0%)</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3243-4206-8A0B-B41EB2E3F5C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6-3243-4206-8A0B-B41EB2E3F5CC}"/>
            </c:ext>
          </c:extLst>
        </c:ser>
        <c:ser>
          <c:idx val="3"/>
          <c:order val="3"/>
          <c:tx>
            <c:strRef>
              <c:f>Sheet1!$E$1</c:f>
              <c:strCache>
                <c:ptCount val="1"/>
                <c:pt idx="0">
                  <c:v>North Lawndale (0%)</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3243-4206-8A0B-B41EB2E3F5C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8-3243-4206-8A0B-B41EB2E3F5CC}"/>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901641400437963"/>
          <c:y val="0.11288505812305077"/>
          <c:w val="0.53690566565074838"/>
          <c:h val="0.8572125886022115"/>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c:v>
                </c:pt>
                <c:pt idx="1">
                  <c:v>0.15151500000000001</c:v>
                </c:pt>
                <c:pt idx="2">
                  <c:v>8.3250000000000005E-2</c:v>
                </c:pt>
                <c:pt idx="3">
                  <c:v>4.0822599999999998</c:v>
                </c:pt>
              </c:numCache>
            </c:numRef>
          </c:val>
          <c:extLst>
            <c:ext xmlns:c16="http://schemas.microsoft.com/office/drawing/2014/chart" uri="{C3380CC4-5D6E-409C-BE32-E72D297353CC}">
              <c16:uniqueId val="{00000000-03A8-4774-A2E6-8CF4CE7E3509}"/>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(83%)</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C001-4D70-A75C-D56CB18F127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3582260</c:v>
                </c:pt>
              </c:numCache>
            </c:numRef>
          </c:val>
          <c:extLst>
            <c:ext xmlns:c16="http://schemas.microsoft.com/office/drawing/2014/chart" uri="{C3380CC4-5D6E-409C-BE32-E72D297353CC}">
              <c16:uniqueId val="{00000001-C001-4D70-A75C-D56CB18F127F}"/>
            </c:ext>
          </c:extLst>
        </c:ser>
        <c:ser>
          <c:idx val="1"/>
          <c:order val="1"/>
          <c:tx>
            <c:strRef>
              <c:f>Sheet1!$C$1</c:f>
              <c:strCache>
                <c:ptCount val="1"/>
                <c:pt idx="0">
                  <c:v>Austin (14%)</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3-C001-4D70-A75C-D56CB18F127F}"/>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3-C001-4D70-A75C-D56CB18F127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583250</c:v>
                </c:pt>
              </c:numCache>
            </c:numRef>
          </c:val>
          <c:extLst>
            <c:ext xmlns:c16="http://schemas.microsoft.com/office/drawing/2014/chart" uri="{C3380CC4-5D6E-409C-BE32-E72D297353CC}">
              <c16:uniqueId val="{00000004-C001-4D70-A75C-D56CB18F127F}"/>
            </c:ext>
          </c:extLst>
        </c:ser>
        <c:ser>
          <c:idx val="2"/>
          <c:order val="2"/>
          <c:tx>
            <c:strRef>
              <c:f>Sheet1!$D$1</c:f>
              <c:strCache>
                <c:ptCount val="1"/>
                <c:pt idx="0">
                  <c:v>Englewood (4%)</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C001-4D70-A75C-D56CB18F127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151515</c:v>
                </c:pt>
              </c:numCache>
            </c:numRef>
          </c:val>
          <c:extLst>
            <c:ext xmlns:c16="http://schemas.microsoft.com/office/drawing/2014/chart" uri="{C3380CC4-5D6E-409C-BE32-E72D297353CC}">
              <c16:uniqueId val="{00000006-C001-4D70-A75C-D56CB18F127F}"/>
            </c:ext>
          </c:extLst>
        </c:ser>
        <c:ser>
          <c:idx val="3"/>
          <c:order val="3"/>
          <c:tx>
            <c:strRef>
              <c:f>Sheet1!$E$1</c:f>
              <c:strCache>
                <c:ptCount val="1"/>
                <c:pt idx="0">
                  <c:v>North Lawndale (0%)</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C001-4D70-A75C-D56CB18F127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8-C001-4D70-A75C-D56CB18F127F}"/>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901641400437963"/>
          <c:y val="0.11864632832435498"/>
          <c:w val="0.53690566565074838"/>
          <c:h val="0.69589702296569322"/>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City Wide (53%)</c:v>
                </c:pt>
              </c:strCache>
            </c:strRef>
          </c:tx>
          <c:spPr>
            <a:solidFill>
              <a:schemeClr val="tx1">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7-ADE9-AE42-AFE3-42368D8C3D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5588793</c:v>
                </c:pt>
              </c:numCache>
            </c:numRef>
          </c:val>
          <c:extLst>
            <c:ext xmlns:c16="http://schemas.microsoft.com/office/drawing/2014/chart" uri="{C3380CC4-5D6E-409C-BE32-E72D297353CC}">
              <c16:uniqueId val="{00000000-ADE9-AE42-AFE3-42368D8C3D9B}"/>
            </c:ext>
          </c:extLst>
        </c:ser>
        <c:ser>
          <c:idx val="1"/>
          <c:order val="1"/>
          <c:tx>
            <c:strRef>
              <c:f>Sheet1!$C$1</c:f>
              <c:strCache>
                <c:ptCount val="1"/>
                <c:pt idx="0">
                  <c:v>Austin (18%)</c:v>
                </c:pt>
              </c:strCache>
            </c:strRef>
          </c:tx>
          <c:spPr>
            <a:solidFill>
              <a:schemeClr val="bg2"/>
            </a:solidFill>
            <a:ln>
              <a:noFill/>
            </a:ln>
            <a:effectLst/>
          </c:spPr>
          <c:invertIfNegative val="0"/>
          <c:dPt>
            <c:idx val="0"/>
            <c:invertIfNegative val="0"/>
            <c:bubble3D val="0"/>
            <c:spPr>
              <a:solidFill>
                <a:schemeClr val="bg2">
                  <a:lumMod val="75000"/>
                </a:schemeClr>
              </a:solidFill>
              <a:ln>
                <a:solidFill>
                  <a:srgbClr val="FFFFFF"/>
                </a:solidFill>
              </a:ln>
              <a:effectLst/>
            </c:spPr>
            <c:extLst>
              <c:ext xmlns:c16="http://schemas.microsoft.com/office/drawing/2014/chart" uri="{C3380CC4-5D6E-409C-BE32-E72D297353CC}">
                <c16:uniqueId val="{00000005-ADE9-AE42-AFE3-42368D8C3D9B}"/>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0917656796198545"/>
                      <c:h val="0.1480781432182755"/>
                    </c:manualLayout>
                  </c15:layout>
                </c:ext>
                <c:ext xmlns:c16="http://schemas.microsoft.com/office/drawing/2014/chart" uri="{C3380CC4-5D6E-409C-BE32-E72D297353CC}">
                  <c16:uniqueId val="{00000005-ADE9-AE42-AFE3-42368D8C3D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1941211</c:v>
                </c:pt>
              </c:numCache>
            </c:numRef>
          </c:val>
          <c:extLst>
            <c:ext xmlns:c16="http://schemas.microsoft.com/office/drawing/2014/chart" uri="{C3380CC4-5D6E-409C-BE32-E72D297353CC}">
              <c16:uniqueId val="{00000001-ADE9-AE42-AFE3-42368D8C3D9B}"/>
            </c:ext>
          </c:extLst>
        </c:ser>
        <c:ser>
          <c:idx val="2"/>
          <c:order val="2"/>
          <c:tx>
            <c:strRef>
              <c:f>Sheet1!$D$1</c:f>
              <c:strCache>
                <c:ptCount val="1"/>
                <c:pt idx="0">
                  <c:v>Englewood (25%)</c:v>
                </c:pt>
              </c:strCache>
            </c:strRef>
          </c:tx>
          <c:spPr>
            <a:solidFill>
              <a:schemeClr val="tx1">
                <a:lumMod val="40000"/>
                <a:lumOff val="6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6-ADE9-AE42-AFE3-42368D8C3D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2582215</c:v>
                </c:pt>
              </c:numCache>
            </c:numRef>
          </c:val>
          <c:extLst>
            <c:ext xmlns:c16="http://schemas.microsoft.com/office/drawing/2014/chart" uri="{C3380CC4-5D6E-409C-BE32-E72D297353CC}">
              <c16:uniqueId val="{00000002-ADE9-AE42-AFE3-42368D8C3D9B}"/>
            </c:ext>
          </c:extLst>
        </c:ser>
        <c:ser>
          <c:idx val="3"/>
          <c:order val="3"/>
          <c:tx>
            <c:strRef>
              <c:f>Sheet1!$E$1</c:f>
              <c:strCache>
                <c:ptCount val="1"/>
                <c:pt idx="0">
                  <c:v>North Lawndale (4%)</c:v>
                </c:pt>
              </c:strCache>
            </c:strRef>
          </c:tx>
          <c:spPr>
            <a:solidFill>
              <a:schemeClr val="bg2">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8-ADE9-AE42-AFE3-42368D8C3D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400000</c:v>
                </c:pt>
              </c:numCache>
            </c:numRef>
          </c:val>
          <c:extLst>
            <c:ext xmlns:c16="http://schemas.microsoft.com/office/drawing/2014/chart" uri="{C3380CC4-5D6E-409C-BE32-E72D297353CC}">
              <c16:uniqueId val="{00000004-ADE9-AE42-AFE3-42368D8C3D9B}"/>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901641400437968"/>
          <c:y val="0.23348325283866531"/>
          <c:w val="0.53690566565074838"/>
          <c:h val="0.53233727659775598"/>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562506343812299E-2"/>
          <c:w val="0.49884782102581293"/>
          <c:h val="0.89687498731237536"/>
        </c:manualLayout>
      </c:layout>
      <c:barChart>
        <c:barDir val="col"/>
        <c:grouping val="stacked"/>
        <c:varyColors val="0"/>
        <c:ser>
          <c:idx val="0"/>
          <c:order val="0"/>
          <c:tx>
            <c:strRef>
              <c:f>Sheet1!$B$1</c:f>
              <c:strCache>
                <c:ptCount val="1"/>
                <c:pt idx="0">
                  <c:v>Comm Dist (30%)</c:v>
                </c:pt>
              </c:strCache>
            </c:strRef>
          </c:tx>
          <c:spPr>
            <a:solidFill>
              <a:schemeClr val="accent5">
                <a:lumMod val="50000"/>
              </a:schemeClr>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960242235206612"/>
                      <c:h val="0.1480781432182755"/>
                    </c:manualLayout>
                  </c15:layout>
                </c:ext>
                <c:ext xmlns:c16="http://schemas.microsoft.com/office/drawing/2014/chart" uri="{C3380CC4-5D6E-409C-BE32-E72D297353CC}">
                  <c16:uniqueId val="{00000000-C11E-2749-8B08-9F4C3504F34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3168395</c:v>
                </c:pt>
              </c:numCache>
            </c:numRef>
          </c:val>
          <c:extLst>
            <c:ext xmlns:c16="http://schemas.microsoft.com/office/drawing/2014/chart" uri="{C3380CC4-5D6E-409C-BE32-E72D297353CC}">
              <c16:uniqueId val="{00000001-C11E-2749-8B08-9F4C3504F343}"/>
            </c:ext>
          </c:extLst>
        </c:ser>
        <c:ser>
          <c:idx val="1"/>
          <c:order val="1"/>
          <c:tx>
            <c:strRef>
              <c:f>Sheet1!$C$1</c:f>
              <c:strCache>
                <c:ptCount val="1"/>
                <c:pt idx="0">
                  <c:v>Cult Norms (5%)</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solidFill>
                  <a:srgbClr val="FFFFFF"/>
                </a:solidFill>
              </a:ln>
              <a:effectLst/>
            </c:spPr>
            <c:extLst>
              <c:ext xmlns:c16="http://schemas.microsoft.com/office/drawing/2014/chart" uri="{C3380CC4-5D6E-409C-BE32-E72D297353CC}">
                <c16:uniqueId val="{00000003-C11E-2749-8B08-9F4C3504F343}"/>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008215163517197"/>
                      <c:h val="0.14807826494707002"/>
                    </c:manualLayout>
                  </c15:layout>
                </c:ext>
                <c:ext xmlns:c16="http://schemas.microsoft.com/office/drawing/2014/chart" uri="{C3380CC4-5D6E-409C-BE32-E72D297353CC}">
                  <c16:uniqueId val="{00000003-C11E-2749-8B08-9F4C3504F34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475316</c:v>
                </c:pt>
              </c:numCache>
            </c:numRef>
          </c:val>
          <c:extLst>
            <c:ext xmlns:c16="http://schemas.microsoft.com/office/drawing/2014/chart" uri="{C3380CC4-5D6E-409C-BE32-E72D297353CC}">
              <c16:uniqueId val="{00000004-C11E-2749-8B08-9F4C3504F343}"/>
            </c:ext>
          </c:extLst>
        </c:ser>
        <c:ser>
          <c:idx val="2"/>
          <c:order val="2"/>
          <c:tx>
            <c:strRef>
              <c:f>Sheet1!$D$1</c:f>
              <c:strCache>
                <c:ptCount val="1"/>
                <c:pt idx="0">
                  <c:v>Food Assistance (19%)</c:v>
                </c:pt>
              </c:strCache>
            </c:strRef>
          </c:tx>
          <c:spPr>
            <a:solidFill>
              <a:schemeClr val="accent5">
                <a:lumMod val="60000"/>
                <a:lumOff val="40000"/>
              </a:schemeClr>
            </a:solidFill>
            <a:ln>
              <a:solidFill>
                <a:srgbClr val="FFFFFF"/>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185120179480797"/>
                      <c:h val="0.1480781432182755"/>
                    </c:manualLayout>
                  </c15:layout>
                </c:ext>
                <c:ext xmlns:c16="http://schemas.microsoft.com/office/drawing/2014/chart" uri="{C3380CC4-5D6E-409C-BE32-E72D297353CC}">
                  <c16:uniqueId val="{00000005-C11E-2749-8B08-9F4C3504F343}"/>
                </c:ext>
              </c:extLst>
            </c:dLbl>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1951533</c:v>
                </c:pt>
              </c:numCache>
            </c:numRef>
          </c:val>
          <c:extLst>
            <c:ext xmlns:c16="http://schemas.microsoft.com/office/drawing/2014/chart" uri="{C3380CC4-5D6E-409C-BE32-E72D297353CC}">
              <c16:uniqueId val="{00000006-C11E-2749-8B08-9F4C3504F343}"/>
            </c:ext>
          </c:extLst>
        </c:ser>
        <c:ser>
          <c:idx val="3"/>
          <c:order val="3"/>
          <c:tx>
            <c:strRef>
              <c:f>Sheet1!$E$1</c:f>
              <c:strCache>
                <c:ptCount val="1"/>
                <c:pt idx="0">
                  <c:v>Food Careers (6%)</c:v>
                </c:pt>
              </c:strCache>
            </c:strRef>
          </c:tx>
          <c:spPr>
            <a:solidFill>
              <a:schemeClr val="accent6">
                <a:lumMod val="40000"/>
                <a:lumOff val="60000"/>
              </a:schemeClr>
            </a:solidFill>
            <a:ln>
              <a:solidFill>
                <a:srgbClr val="FFFFFF"/>
              </a:solidFill>
            </a:ln>
            <a:effectLst/>
          </c:spPr>
          <c:invertIfNegative val="0"/>
          <c:dLbls>
            <c:dLbl>
              <c:idx val="0"/>
              <c:tx>
                <c:rich>
                  <a:bodyPr/>
                  <a:lstStyle/>
                  <a:p>
                    <a:fld id="{579B776D-AF06-5D41-985B-9482D438355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1942173064307305"/>
                      <c:h val="0.1480781432182755"/>
                    </c:manualLayout>
                  </c15:layout>
                  <c15:dlblFieldTable/>
                  <c15:showDataLabelsRange val="0"/>
                </c:ext>
                <c:ext xmlns:c16="http://schemas.microsoft.com/office/drawing/2014/chart" uri="{C3380CC4-5D6E-409C-BE32-E72D297353CC}">
                  <c16:uniqueId val="{00000007-C11E-2749-8B08-9F4C3504F34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599950</c:v>
                </c:pt>
              </c:numCache>
            </c:numRef>
          </c:val>
          <c:extLst>
            <c:ext xmlns:c16="http://schemas.microsoft.com/office/drawing/2014/chart" uri="{C3380CC4-5D6E-409C-BE32-E72D297353CC}">
              <c16:uniqueId val="{00000008-C11E-2749-8B08-9F4C3504F343}"/>
            </c:ext>
          </c:extLst>
        </c:ser>
        <c:ser>
          <c:idx val="4"/>
          <c:order val="4"/>
          <c:tx>
            <c:strRef>
              <c:f>Sheet1!$F$1</c:f>
              <c:strCache>
                <c:ptCount val="1"/>
                <c:pt idx="0">
                  <c:v>System Building (41%)</c:v>
                </c:pt>
              </c:strCache>
            </c:strRef>
          </c:tx>
          <c:spPr>
            <a:solidFill>
              <a:schemeClr val="accent5"/>
            </a:solidFill>
            <a:ln>
              <a:solidFill>
                <a:srgbClr val="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979119315456495"/>
                      <c:h val="0.1247510842837011"/>
                    </c:manualLayout>
                  </c15:layout>
                </c:ext>
                <c:ext xmlns:c16="http://schemas.microsoft.com/office/drawing/2014/chart" uri="{C3380CC4-5D6E-409C-BE32-E72D297353CC}">
                  <c16:uniqueId val="{0000000B-C11E-2749-8B08-9F4C3504F34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4317025</c:v>
                </c:pt>
              </c:numCache>
            </c:numRef>
          </c:val>
          <c:extLst>
            <c:ext xmlns:c16="http://schemas.microsoft.com/office/drawing/2014/chart" uri="{C3380CC4-5D6E-409C-BE32-E72D297353CC}">
              <c16:uniqueId val="{0000000A-C11E-2749-8B08-9F4C3504F343}"/>
            </c:ext>
          </c:extLst>
        </c:ser>
        <c:dLbls>
          <c:showLegendKey val="0"/>
          <c:showVal val="0"/>
          <c:showCatName val="0"/>
          <c:showSerName val="0"/>
          <c:showPercent val="0"/>
          <c:showBubbleSize val="0"/>
        </c:dLbls>
        <c:gapWidth val="50"/>
        <c:overlap val="100"/>
        <c:axId val="1909707567"/>
        <c:axId val="1910056223"/>
      </c:barChart>
      <c:catAx>
        <c:axId val="1909707567"/>
        <c:scaling>
          <c:orientation val="minMax"/>
        </c:scaling>
        <c:delete val="1"/>
        <c:axPos val="b"/>
        <c:numFmt formatCode="General" sourceLinked="1"/>
        <c:majorTickMark val="none"/>
        <c:minorTickMark val="none"/>
        <c:tickLblPos val="nextTo"/>
        <c:crossAx val="1910056223"/>
        <c:crosses val="autoZero"/>
        <c:auto val="1"/>
        <c:lblAlgn val="ctr"/>
        <c:lblOffset val="100"/>
        <c:noMultiLvlLbl val="0"/>
      </c:catAx>
      <c:valAx>
        <c:axId val="1910056223"/>
        <c:scaling>
          <c:orientation val="minMax"/>
        </c:scaling>
        <c:delete val="1"/>
        <c:axPos val="l"/>
        <c:numFmt formatCode="&quot;$&quot;#,##0" sourceLinked="1"/>
        <c:majorTickMark val="none"/>
        <c:minorTickMark val="none"/>
        <c:tickLblPos val="nextTo"/>
        <c:crossAx val="1909707567"/>
        <c:crosses val="autoZero"/>
        <c:crossBetween val="between"/>
      </c:valAx>
      <c:spPr>
        <a:noFill/>
        <a:ln>
          <a:noFill/>
        </a:ln>
        <a:effectLst/>
      </c:spPr>
    </c:plotArea>
    <c:legend>
      <c:legendPos val="r"/>
      <c:layout>
        <c:manualLayout>
          <c:xMode val="edge"/>
          <c:yMode val="edge"/>
          <c:x val="0.43537961197326863"/>
          <c:y val="0.11896025682007297"/>
          <c:w val="0.56098358599562037"/>
          <c:h val="0.75573050310514966"/>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b="1"/>
              <a:t>By Neighborhood</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stacked"/>
        <c:varyColors val="0"/>
        <c:ser>
          <c:idx val="0"/>
          <c:order val="0"/>
          <c:tx>
            <c:strRef>
              <c:f>Sheet1!$B$1</c:f>
              <c:strCache>
                <c:ptCount val="1"/>
                <c:pt idx="0">
                  <c:v>City Wide</c:v>
                </c:pt>
              </c:strCache>
            </c:strRef>
          </c:tx>
          <c:spPr>
            <a:solidFill>
              <a:schemeClr val="tx1">
                <a:lumMod val="50000"/>
              </a:schemeClr>
            </a:solidFill>
            <a:ln>
              <a:solidFill>
                <a:srgbClr val="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C6B-4D2D-BB88-4247476D273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0.1</c:v>
                </c:pt>
                <c:pt idx="1">
                  <c:v>0.375</c:v>
                </c:pt>
                <c:pt idx="2">
                  <c:v>1.531533</c:v>
                </c:pt>
                <c:pt idx="3">
                  <c:v>3.5822600000000002</c:v>
                </c:pt>
              </c:numCache>
            </c:numRef>
          </c:val>
          <c:extLst>
            <c:ext xmlns:c16="http://schemas.microsoft.com/office/drawing/2014/chart" uri="{C3380CC4-5D6E-409C-BE32-E72D297353CC}">
              <c16:uniqueId val="{00000000-3E58-834E-A7C4-849AB1C316A7}"/>
            </c:ext>
          </c:extLst>
        </c:ser>
        <c:ser>
          <c:idx val="1"/>
          <c:order val="1"/>
          <c:tx>
            <c:strRef>
              <c:f>Sheet1!$C$1</c:f>
              <c:strCache>
                <c:ptCount val="1"/>
                <c:pt idx="0">
                  <c:v>Austin</c:v>
                </c:pt>
              </c:strCache>
            </c:strRef>
          </c:tx>
          <c:spPr>
            <a:solidFill>
              <a:schemeClr val="bg2">
                <a:lumMod val="75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Sheet1!$C$2:$C$5</c:f>
              <c:numCache>
                <c:formatCode>General</c:formatCode>
                <c:ptCount val="4"/>
                <c:pt idx="2" formatCode="&quot;$&quot;#,##0.0&quot;M&quot;">
                  <c:v>1.141211</c:v>
                </c:pt>
                <c:pt idx="3" formatCode="&quot;$&quot;#,##0.0&quot;M&quot;">
                  <c:v>0.8</c:v>
                </c:pt>
              </c:numCache>
            </c:numRef>
          </c:val>
          <c:extLst>
            <c:ext xmlns:c16="http://schemas.microsoft.com/office/drawing/2014/chart" uri="{C3380CC4-5D6E-409C-BE32-E72D297353CC}">
              <c16:uniqueId val="{00000001-3E58-834E-A7C4-849AB1C316A7}"/>
            </c:ext>
          </c:extLst>
        </c:ser>
        <c:ser>
          <c:idx val="2"/>
          <c:order val="2"/>
          <c:tx>
            <c:strRef>
              <c:f>Sheet1!$D$1</c:f>
              <c:strCache>
                <c:ptCount val="1"/>
                <c:pt idx="0">
                  <c:v>Englewood</c:v>
                </c:pt>
              </c:strCache>
            </c:strRef>
          </c:tx>
          <c:spPr>
            <a:solidFill>
              <a:schemeClr val="tx1">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Sheet1!$D$2:$D$5</c:f>
              <c:numCache>
                <c:formatCode>"$"#,##0.0"M"</c:formatCode>
                <c:ptCount val="4"/>
                <c:pt idx="1">
                  <c:v>1.0015149999999999</c:v>
                </c:pt>
                <c:pt idx="2">
                  <c:v>1.5807</c:v>
                </c:pt>
              </c:numCache>
            </c:numRef>
          </c:val>
          <c:extLst>
            <c:ext xmlns:c16="http://schemas.microsoft.com/office/drawing/2014/chart" uri="{C3380CC4-5D6E-409C-BE32-E72D297353CC}">
              <c16:uniqueId val="{00000002-3E58-834E-A7C4-849AB1C316A7}"/>
            </c:ext>
          </c:extLst>
        </c:ser>
        <c:ser>
          <c:idx val="3"/>
          <c:order val="3"/>
          <c:tx>
            <c:strRef>
              <c:f>Sheet1!$E$1</c:f>
              <c:strCache>
                <c:ptCount val="1"/>
                <c:pt idx="0">
                  <c:v>North Lawndale</c:v>
                </c:pt>
              </c:strCache>
            </c:strRef>
          </c:tx>
          <c:spPr>
            <a:solidFill>
              <a:schemeClr val="bg2">
                <a:lumMod val="20000"/>
                <a:lumOff val="80000"/>
              </a:schemeClr>
            </a:solidFill>
            <a:ln>
              <a:solidFill>
                <a:srgbClr val="FFFFFF"/>
              </a:solidFill>
            </a:ln>
            <a:effectLst/>
          </c:spPr>
          <c:invertIfNegative val="0"/>
          <c:dPt>
            <c:idx val="2"/>
            <c:invertIfNegative val="0"/>
            <c:bubble3D val="0"/>
            <c:spPr>
              <a:solidFill>
                <a:schemeClr val="bg2">
                  <a:lumMod val="40000"/>
                  <a:lumOff val="60000"/>
                </a:schemeClr>
              </a:solidFill>
              <a:ln>
                <a:solidFill>
                  <a:srgbClr val="FFFFFF"/>
                </a:solidFill>
              </a:ln>
              <a:effectLst/>
            </c:spPr>
            <c:extLst>
              <c:ext xmlns:c16="http://schemas.microsoft.com/office/drawing/2014/chart" uri="{C3380CC4-5D6E-409C-BE32-E72D297353CC}">
                <c16:uniqueId val="{00000008-3E58-834E-A7C4-849AB1C316A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Sheet1!$E$2:$E$5</c:f>
              <c:numCache>
                <c:formatCode>General</c:formatCode>
                <c:ptCount val="4"/>
                <c:pt idx="2" formatCode="&quot;$&quot;#,##0.0&quot;M&quot;">
                  <c:v>0.4</c:v>
                </c:pt>
              </c:numCache>
            </c:numRef>
          </c:val>
          <c:extLst>
            <c:ext xmlns:c16="http://schemas.microsoft.com/office/drawing/2014/chart" uri="{C3380CC4-5D6E-409C-BE32-E72D297353CC}">
              <c16:uniqueId val="{00000006-3E58-834E-A7C4-849AB1C316A7}"/>
            </c:ext>
          </c:extLst>
        </c:ser>
        <c:dLbls>
          <c:showLegendKey val="0"/>
          <c:showVal val="0"/>
          <c:showCatName val="0"/>
          <c:showSerName val="0"/>
          <c:showPercent val="0"/>
          <c:showBubbleSize val="0"/>
        </c:dLbls>
        <c:gapWidth val="25"/>
        <c:overlap val="100"/>
        <c:axId val="1984822383"/>
        <c:axId val="1829525791"/>
      </c:barChart>
      <c:lineChart>
        <c:grouping val="standard"/>
        <c:varyColors val="0"/>
        <c:ser>
          <c:idx val="4"/>
          <c:order val="4"/>
          <c:tx>
            <c:strRef>
              <c:f>Sheet1!$F$1</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Sheet1!$F$2:$F$5</c:f>
              <c:numCache>
                <c:formatCode>"$"#,##0.0"M"</c:formatCode>
                <c:ptCount val="4"/>
                <c:pt idx="0">
                  <c:v>0.1</c:v>
                </c:pt>
                <c:pt idx="1">
                  <c:v>1.3765149999999999</c:v>
                </c:pt>
                <c:pt idx="2">
                  <c:v>4.6534440000000004</c:v>
                </c:pt>
                <c:pt idx="3">
                  <c:v>4.3822599999999996</c:v>
                </c:pt>
              </c:numCache>
            </c:numRef>
          </c:val>
          <c:smooth val="0"/>
          <c:extLst>
            <c:ext xmlns:c16="http://schemas.microsoft.com/office/drawing/2014/chart" uri="{C3380CC4-5D6E-409C-BE32-E72D297353CC}">
              <c16:uniqueId val="{00000007-3E58-834E-A7C4-849AB1C316A7}"/>
            </c:ext>
          </c:extLst>
        </c:ser>
        <c:dLbls>
          <c:showLegendKey val="0"/>
          <c:showVal val="0"/>
          <c:showCatName val="0"/>
          <c:showSerName val="0"/>
          <c:showPercent val="0"/>
          <c:showBubbleSize val="0"/>
        </c:dLbls>
        <c:marker val="1"/>
        <c:smooth val="0"/>
        <c:axId val="189893152"/>
        <c:axId val="1851434959"/>
      </c:line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valAx>
        <c:axId val="1851434959"/>
        <c:scaling>
          <c:orientation val="minMax"/>
        </c:scaling>
        <c:delete val="1"/>
        <c:axPos val="r"/>
        <c:numFmt formatCode="&quot;$&quot;#,##0.0&quot;M&quot;" sourceLinked="1"/>
        <c:majorTickMark val="out"/>
        <c:minorTickMark val="none"/>
        <c:tickLblPos val="nextTo"/>
        <c:crossAx val="189893152"/>
        <c:crosses val="max"/>
        <c:crossBetween val="between"/>
      </c:valAx>
      <c:catAx>
        <c:axId val="189893152"/>
        <c:scaling>
          <c:orientation val="minMax"/>
        </c:scaling>
        <c:delete val="1"/>
        <c:axPos val="b"/>
        <c:numFmt formatCode="General" sourceLinked="1"/>
        <c:majorTickMark val="out"/>
        <c:minorTickMark val="none"/>
        <c:tickLblPos val="nextTo"/>
        <c:crossAx val="1851434959"/>
        <c:crosses val="autoZero"/>
        <c:auto val="1"/>
        <c:lblAlgn val="ctr"/>
        <c:lblOffset val="100"/>
        <c:noMultiLvlLbl val="0"/>
      </c:catAx>
      <c:spPr>
        <a:noFill/>
        <a:ln>
          <a:noFill/>
        </a:ln>
        <a:effectLst/>
      </c:spPr>
    </c:plotArea>
    <c:legend>
      <c:legendPos val="r"/>
      <c:legendEntry>
        <c:idx val="4"/>
        <c:delete val="1"/>
      </c:legendEntry>
      <c:layout>
        <c:manualLayout>
          <c:xMode val="edge"/>
          <c:yMode val="edge"/>
          <c:x val="0.73205664274152349"/>
          <c:y val="0.22048185164498785"/>
          <c:w val="0.25408618397998023"/>
          <c:h val="0.66968319819509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b="1">
                <a:solidFill>
                  <a:schemeClr val="tx1"/>
                </a:solidFill>
              </a:rPr>
              <a:t>By Strategy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stacked"/>
        <c:varyColors val="0"/>
        <c:ser>
          <c:idx val="0"/>
          <c:order val="0"/>
          <c:tx>
            <c:strRef>
              <c:f>Sheet1!$B$1</c:f>
              <c:strCache>
                <c:ptCount val="1"/>
                <c:pt idx="0">
                  <c:v>Comm Dist</c:v>
                </c:pt>
              </c:strCache>
            </c:strRef>
          </c:tx>
          <c:spPr>
            <a:solidFill>
              <a:schemeClr val="accent5">
                <a:lumMod val="50000"/>
              </a:schemeClr>
            </a:solidFill>
            <a:ln>
              <a:solidFill>
                <a:srgbClr val="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423C-401A-96CD-66780044B2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0">
                  <c:v>0.1</c:v>
                </c:pt>
                <c:pt idx="1">
                  <c:v>0.85</c:v>
                </c:pt>
                <c:pt idx="2">
                  <c:v>2.2183950000000001</c:v>
                </c:pt>
              </c:numCache>
            </c:numRef>
          </c:val>
          <c:extLst>
            <c:ext xmlns:c16="http://schemas.microsoft.com/office/drawing/2014/chart" uri="{C3380CC4-5D6E-409C-BE32-E72D297353CC}">
              <c16:uniqueId val="{00000000-B1C8-7A41-B938-F2557CA0AFAA}"/>
            </c:ext>
          </c:extLst>
        </c:ser>
        <c:ser>
          <c:idx val="1"/>
          <c:order val="1"/>
          <c:tx>
            <c:strRef>
              <c:f>Sheet1!$C$1</c:f>
              <c:strCache>
                <c:ptCount val="1"/>
                <c:pt idx="0">
                  <c:v>Cult Norms</c:v>
                </c:pt>
              </c:strCache>
            </c:strRef>
          </c:tx>
          <c:spPr>
            <a:solidFill>
              <a:schemeClr val="accent6">
                <a:lumMod val="75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Sheet1!$C$2:$C$5</c:f>
              <c:numCache>
                <c:formatCode>"$"#,##0.0"M"</c:formatCode>
                <c:ptCount val="4"/>
                <c:pt idx="1">
                  <c:v>0.25</c:v>
                </c:pt>
                <c:pt idx="2">
                  <c:v>0.22531599999999999</c:v>
                </c:pt>
              </c:numCache>
            </c:numRef>
          </c:val>
          <c:extLst>
            <c:ext xmlns:c16="http://schemas.microsoft.com/office/drawing/2014/chart" uri="{C3380CC4-5D6E-409C-BE32-E72D297353CC}">
              <c16:uniqueId val="{00000001-B1C8-7A41-B938-F2557CA0AFAA}"/>
            </c:ext>
          </c:extLst>
        </c:ser>
        <c:ser>
          <c:idx val="2"/>
          <c:order val="2"/>
          <c:tx>
            <c:strRef>
              <c:f>Sheet1!$D$1</c:f>
              <c:strCache>
                <c:ptCount val="1"/>
                <c:pt idx="0">
                  <c:v>Food Assistance</c:v>
                </c:pt>
              </c:strCache>
            </c:strRef>
          </c:tx>
          <c:spPr>
            <a:solidFill>
              <a:schemeClr val="accent5">
                <a:lumMod val="60000"/>
                <a:lumOff val="40000"/>
              </a:schemeClr>
            </a:solidFill>
            <a:ln>
              <a:solidFill>
                <a:srgbClr val="FFFFFF"/>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423C-401A-96CD-66780044B2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Sheet1!$D$2:$D$5</c:f>
              <c:numCache>
                <c:formatCode>"$"#,##0.0"M"</c:formatCode>
                <c:ptCount val="4"/>
                <c:pt idx="1">
                  <c:v>7.4999999999999997E-2</c:v>
                </c:pt>
                <c:pt idx="2">
                  <c:v>1.576533</c:v>
                </c:pt>
                <c:pt idx="3">
                  <c:v>0.3</c:v>
                </c:pt>
              </c:numCache>
            </c:numRef>
          </c:val>
          <c:extLst>
            <c:ext xmlns:c16="http://schemas.microsoft.com/office/drawing/2014/chart" uri="{C3380CC4-5D6E-409C-BE32-E72D297353CC}">
              <c16:uniqueId val="{00000002-B1C8-7A41-B938-F2557CA0AFAA}"/>
            </c:ext>
          </c:extLst>
        </c:ser>
        <c:ser>
          <c:idx val="3"/>
          <c:order val="3"/>
          <c:tx>
            <c:strRef>
              <c:f>Sheet1!$E$1</c:f>
              <c:strCache>
                <c:ptCount val="1"/>
                <c:pt idx="0">
                  <c:v>Food Careers</c:v>
                </c:pt>
              </c:strCache>
            </c:strRef>
          </c:tx>
          <c:spPr>
            <a:solidFill>
              <a:schemeClr val="accent6">
                <a:lumMod val="40000"/>
                <a:lumOff val="60000"/>
              </a:schemeClr>
            </a:solidFill>
            <a:ln>
              <a:solidFill>
                <a:srgbClr val="FFFFFF"/>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423C-401A-96CD-66780044B2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Sheet1!$E$2:$E$5</c:f>
              <c:numCache>
                <c:formatCode>"$"#,##0.0"M"</c:formatCode>
                <c:ptCount val="4"/>
                <c:pt idx="1">
                  <c:v>0.05</c:v>
                </c:pt>
                <c:pt idx="2">
                  <c:v>0.54995000000000005</c:v>
                </c:pt>
              </c:numCache>
            </c:numRef>
          </c:val>
          <c:extLst>
            <c:ext xmlns:c16="http://schemas.microsoft.com/office/drawing/2014/chart" uri="{C3380CC4-5D6E-409C-BE32-E72D297353CC}">
              <c16:uniqueId val="{00000004-B1C8-7A41-B938-F2557CA0AFAA}"/>
            </c:ext>
          </c:extLst>
        </c:ser>
        <c:ser>
          <c:idx val="4"/>
          <c:order val="4"/>
          <c:tx>
            <c:strRef>
              <c:f>Sheet1!$F$1</c:f>
              <c:strCache>
                <c:ptCount val="1"/>
                <c:pt idx="0">
                  <c:v>System Building</c:v>
                </c:pt>
              </c:strCache>
            </c:strRef>
          </c:tx>
          <c:spPr>
            <a:solidFill>
              <a:schemeClr val="accent5"/>
            </a:solidFill>
            <a:ln>
              <a:solidFill>
                <a:srgbClr val="FFFFFF"/>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23C-401A-96CD-66780044B2A7}"/>
                </c:ext>
              </c:extLst>
            </c:dLbl>
            <c:dLbl>
              <c:idx val="2"/>
              <c:delete val="1"/>
              <c:extLst>
                <c:ext xmlns:c15="http://schemas.microsoft.com/office/drawing/2012/chart" uri="{CE6537A1-D6FC-4f65-9D91-7224C49458BB}"/>
                <c:ext xmlns:c16="http://schemas.microsoft.com/office/drawing/2014/chart" uri="{C3380CC4-5D6E-409C-BE32-E72D297353CC}">
                  <c16:uniqueId val="{00000000-423C-401A-96CD-66780044B2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Sheet1!$F$2:$F$5</c:f>
              <c:numCache>
                <c:formatCode>"$"#,##0.0"M"</c:formatCode>
                <c:ptCount val="4"/>
                <c:pt idx="1">
                  <c:v>0.15151500000000001</c:v>
                </c:pt>
                <c:pt idx="2">
                  <c:v>8.3250000000000005E-2</c:v>
                </c:pt>
                <c:pt idx="3">
                  <c:v>4.0822599999999998</c:v>
                </c:pt>
              </c:numCache>
            </c:numRef>
          </c:val>
          <c:extLst>
            <c:ext xmlns:c16="http://schemas.microsoft.com/office/drawing/2014/chart" uri="{C3380CC4-5D6E-409C-BE32-E72D297353CC}">
              <c16:uniqueId val="{00000005-B1C8-7A41-B938-F2557CA0AFAA}"/>
            </c:ext>
          </c:extLst>
        </c:ser>
        <c:dLbls>
          <c:showLegendKey val="0"/>
          <c:showVal val="0"/>
          <c:showCatName val="0"/>
          <c:showSerName val="0"/>
          <c:showPercent val="0"/>
          <c:showBubbleSize val="0"/>
        </c:dLbls>
        <c:gapWidth val="25"/>
        <c:overlap val="100"/>
        <c:axId val="286202736"/>
        <c:axId val="286204800"/>
      </c:barChart>
      <c:lineChart>
        <c:grouping val="standard"/>
        <c:varyColors val="0"/>
        <c:ser>
          <c:idx val="5"/>
          <c:order val="5"/>
          <c:tx>
            <c:strRef>
              <c:f>Sheet1!$G$1</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Sheet1!$G$2:$G$5</c:f>
              <c:numCache>
                <c:formatCode>"$"#,##0.0"M"</c:formatCode>
                <c:ptCount val="4"/>
                <c:pt idx="0">
                  <c:v>0.1</c:v>
                </c:pt>
                <c:pt idx="1">
                  <c:v>1.3765149999999999</c:v>
                </c:pt>
                <c:pt idx="2">
                  <c:v>4.6534440000000004</c:v>
                </c:pt>
                <c:pt idx="3">
                  <c:v>4.3822599999999996</c:v>
                </c:pt>
              </c:numCache>
            </c:numRef>
          </c:val>
          <c:smooth val="0"/>
          <c:extLst>
            <c:ext xmlns:c16="http://schemas.microsoft.com/office/drawing/2014/chart" uri="{C3380CC4-5D6E-409C-BE32-E72D297353CC}">
              <c16:uniqueId val="{00000006-B1C8-7A41-B938-F2557CA0AFAA}"/>
            </c:ext>
          </c:extLst>
        </c:ser>
        <c:dLbls>
          <c:showLegendKey val="0"/>
          <c:showVal val="0"/>
          <c:showCatName val="0"/>
          <c:showSerName val="0"/>
          <c:showPercent val="0"/>
          <c:showBubbleSize val="0"/>
        </c:dLbls>
        <c:marker val="1"/>
        <c:smooth val="0"/>
        <c:axId val="286202736"/>
        <c:axId val="286204800"/>
      </c:lineChart>
      <c:catAx>
        <c:axId val="28620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86204800"/>
        <c:crosses val="autoZero"/>
        <c:auto val="1"/>
        <c:lblAlgn val="ctr"/>
        <c:lblOffset val="100"/>
        <c:noMultiLvlLbl val="0"/>
      </c:catAx>
      <c:valAx>
        <c:axId val="286204800"/>
        <c:scaling>
          <c:orientation val="minMax"/>
        </c:scaling>
        <c:delete val="1"/>
        <c:axPos val="l"/>
        <c:numFmt formatCode="&quot;$&quot;#,##0.0&quot;M&quot;" sourceLinked="1"/>
        <c:majorTickMark val="none"/>
        <c:minorTickMark val="none"/>
        <c:tickLblPos val="nextTo"/>
        <c:crossAx val="286202736"/>
        <c:crosses val="autoZero"/>
        <c:crossBetween val="between"/>
      </c:valAx>
      <c:spPr>
        <a:noFill/>
        <a:ln>
          <a:noFill/>
        </a:ln>
        <a:effectLst/>
      </c:spPr>
    </c:plotArea>
    <c:legend>
      <c:legendPos val="r"/>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300" b="1" dirty="0">
                <a:latin typeface="Open Sans" panose="020B0606030504020204" pitchFamily="34" charset="0"/>
                <a:ea typeface="Open Sans" panose="020B0606030504020204" pitchFamily="34" charset="0"/>
                <a:cs typeface="Open Sans" panose="020B0606030504020204" pitchFamily="34" charset="0"/>
              </a:rPr>
              <a:t>Cumulative COVID deaths per 100,000 Chicago Residents</a:t>
            </a:r>
            <a:r>
              <a:rPr lang="en-US" sz="1300" b="1" baseline="0" dirty="0">
                <a:latin typeface="Open Sans" panose="020B0606030504020204" pitchFamily="34" charset="0"/>
                <a:ea typeface="Open Sans" panose="020B0606030504020204" pitchFamily="34" charset="0"/>
                <a:cs typeface="Open Sans" panose="020B0606030504020204" pitchFamily="34" charset="0"/>
              </a:rPr>
              <a:t> (as of Nov 2021)</a:t>
            </a:r>
            <a:endParaRPr lang="en-US" sz="1300" b="1" dirty="0">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Latinx</c:v>
                </c:pt>
                <c:pt idx="3">
                  <c:v>Asian</c:v>
                </c:pt>
              </c:strCache>
            </c:strRef>
          </c:cat>
          <c:val>
            <c:numRef>
              <c:f>Sheet1!$B$2:$B$5</c:f>
              <c:numCache>
                <c:formatCode>General</c:formatCode>
                <c:ptCount val="4"/>
                <c:pt idx="0">
                  <c:v>150</c:v>
                </c:pt>
                <c:pt idx="1">
                  <c:v>317</c:v>
                </c:pt>
                <c:pt idx="2">
                  <c:v>257</c:v>
                </c:pt>
                <c:pt idx="3">
                  <c:v>156</c:v>
                </c:pt>
              </c:numCache>
            </c:numRef>
          </c:val>
          <c:extLst>
            <c:ext xmlns:c16="http://schemas.microsoft.com/office/drawing/2014/chart" uri="{C3380CC4-5D6E-409C-BE32-E72D297353CC}">
              <c16:uniqueId val="{00000000-A3E6-43D0-AF48-F7C5B6960233}"/>
            </c:ext>
          </c:extLst>
        </c:ser>
        <c:dLbls>
          <c:showLegendKey val="0"/>
          <c:showVal val="0"/>
          <c:showCatName val="0"/>
          <c:showSerName val="0"/>
          <c:showPercent val="0"/>
          <c:showBubbleSize val="0"/>
        </c:dLbls>
        <c:gapWidth val="65"/>
        <c:overlap val="-27"/>
        <c:axId val="2112080863"/>
        <c:axId val="2112093343"/>
      </c:barChart>
      <c:catAx>
        <c:axId val="211208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2093343"/>
        <c:crosses val="autoZero"/>
        <c:auto val="1"/>
        <c:lblAlgn val="ctr"/>
        <c:lblOffset val="100"/>
        <c:noMultiLvlLbl val="0"/>
      </c:catAx>
      <c:valAx>
        <c:axId val="2112093343"/>
        <c:scaling>
          <c:orientation val="minMax"/>
          <c:max val="3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080863"/>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300" b="1" dirty="0">
                <a:latin typeface="Open Sans" panose="020B0606030504020204" pitchFamily="34" charset="0"/>
                <a:ea typeface="Open Sans" panose="020B0606030504020204" pitchFamily="34" charset="0"/>
                <a:cs typeface="Open Sans" panose="020B0606030504020204" pitchFamily="34" charset="0"/>
              </a:rPr>
              <a:t>Change in Chicago</a:t>
            </a:r>
            <a:r>
              <a:rPr lang="en-US" sz="1300" b="1" baseline="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employment</a:t>
            </a:r>
            <a:r>
              <a:rPr lang="en-US" sz="1300" b="1" baseline="0" dirty="0">
                <a:latin typeface="Open Sans" panose="020B0606030504020204" pitchFamily="34" charset="0"/>
                <a:ea typeface="Open Sans" panose="020B0606030504020204" pitchFamily="34" charset="0"/>
                <a:cs typeface="Open Sans" panose="020B0606030504020204" pitchFamily="34" charset="0"/>
              </a:rPr>
              <a:t> rate, </a:t>
            </a:r>
          </a:p>
          <a:p>
            <a:pPr>
              <a:defRPr sz="1300" b="1">
                <a:latin typeface="Open Sans" panose="020B0606030504020204" pitchFamily="34" charset="0"/>
                <a:ea typeface="Open Sans" panose="020B0606030504020204" pitchFamily="34" charset="0"/>
                <a:cs typeface="Open Sans" panose="020B0606030504020204" pitchFamily="34" charset="0"/>
              </a:defRPr>
            </a:pPr>
            <a:r>
              <a:rPr lang="en-US" sz="1300" b="1" baseline="0" dirty="0">
                <a:latin typeface="Open Sans" panose="020B0606030504020204" pitchFamily="34" charset="0"/>
                <a:ea typeface="Open Sans" panose="020B0606030504020204" pitchFamily="34" charset="0"/>
                <a:cs typeface="Open Sans" panose="020B0606030504020204" pitchFamily="34" charset="0"/>
              </a:rPr>
              <a:t>June 2020-June 2021</a:t>
            </a:r>
            <a:endParaRPr lang="en-US" sz="1300" b="1" dirty="0">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2-5267-474F-A18E-66BD31C0D7E4}"/>
              </c:ext>
            </c:extLst>
          </c:dPt>
          <c:dPt>
            <c:idx val="2"/>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4-5267-474F-A18E-66BD31C0D7E4}"/>
              </c:ext>
            </c:extLst>
          </c:dPt>
          <c:dPt>
            <c:idx val="3"/>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3-5267-474F-A18E-66BD31C0D7E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Latinx</c:v>
                </c:pt>
                <c:pt idx="3">
                  <c:v>Asian</c:v>
                </c:pt>
              </c:strCache>
            </c:strRef>
          </c:cat>
          <c:val>
            <c:numRef>
              <c:f>Sheet1!$B$2:$B$5</c:f>
              <c:numCache>
                <c:formatCode>0.00%</c:formatCode>
                <c:ptCount val="4"/>
                <c:pt idx="0">
                  <c:v>4.5999999999999999E-2</c:v>
                </c:pt>
                <c:pt idx="1">
                  <c:v>-5.3999999999999999E-2</c:v>
                </c:pt>
                <c:pt idx="2">
                  <c:v>2E-3</c:v>
                </c:pt>
                <c:pt idx="3">
                  <c:v>9.7000000000000003E-2</c:v>
                </c:pt>
              </c:numCache>
            </c:numRef>
          </c:val>
          <c:extLst>
            <c:ext xmlns:c16="http://schemas.microsoft.com/office/drawing/2014/chart" uri="{C3380CC4-5D6E-409C-BE32-E72D297353CC}">
              <c16:uniqueId val="{00000000-5267-474F-A18E-66BD31C0D7E4}"/>
            </c:ext>
          </c:extLst>
        </c:ser>
        <c:dLbls>
          <c:showLegendKey val="0"/>
          <c:showVal val="0"/>
          <c:showCatName val="0"/>
          <c:showSerName val="0"/>
          <c:showPercent val="0"/>
          <c:showBubbleSize val="0"/>
        </c:dLbls>
        <c:gapWidth val="65"/>
        <c:overlap val="-27"/>
        <c:axId val="2112080863"/>
        <c:axId val="2112093343"/>
      </c:barChart>
      <c:catAx>
        <c:axId val="211208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2093343"/>
        <c:crosses val="autoZero"/>
        <c:auto val="1"/>
        <c:lblAlgn val="ctr"/>
        <c:lblOffset val="100"/>
        <c:noMultiLvlLbl val="0"/>
      </c:catAx>
      <c:valAx>
        <c:axId val="2112093343"/>
        <c:scaling>
          <c:orientation val="minMax"/>
          <c:max val="0.1"/>
          <c:min val="-6.000000000000001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080863"/>
        <c:crosses val="autoZero"/>
        <c:crossBetween val="between"/>
        <c:majorUnit val="3.0000000000000006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2">
                <a:lumMod val="40000"/>
                <a:lumOff val="60000"/>
              </a:scheme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2018</c:v>
                </c:pt>
                <c:pt idx="1">
                  <c:v>2019</c:v>
                </c:pt>
                <c:pt idx="2">
                  <c:v>2020</c:v>
                </c:pt>
                <c:pt idx="3">
                  <c:v>2021 YTD</c:v>
                </c:pt>
              </c:strCache>
            </c:strRef>
          </c:cat>
          <c:val>
            <c:numRef>
              <c:f>Sheet1!$B$2:$B$5</c:f>
              <c:numCache>
                <c:formatCode>"$"#,##0.0"M"</c:formatCode>
                <c:ptCount val="4"/>
                <c:pt idx="1">
                  <c:v>1.0015149999999999</c:v>
                </c:pt>
                <c:pt idx="2">
                  <c:v>1.5807</c:v>
                </c:pt>
              </c:numCache>
            </c:numRef>
          </c:val>
          <c:extLst>
            <c:ext xmlns:c16="http://schemas.microsoft.com/office/drawing/2014/chart" uri="{C3380CC4-5D6E-409C-BE32-E72D297353CC}">
              <c16:uniqueId val="{00000000-5195-44BC-A011-9BB8506CE1E0}"/>
            </c:ext>
          </c:extLst>
        </c:ser>
        <c:dLbls>
          <c:showLegendKey val="0"/>
          <c:showVal val="0"/>
          <c:showCatName val="0"/>
          <c:showSerName val="0"/>
          <c:showPercent val="0"/>
          <c:showBubbleSize val="0"/>
        </c:dLbls>
        <c:gapWidth val="25"/>
        <c:axId val="1984822383"/>
        <c:axId val="1829525791"/>
      </c:barChart>
      <c:catAx>
        <c:axId val="198482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9525791"/>
        <c:crosses val="autoZero"/>
        <c:auto val="1"/>
        <c:lblAlgn val="ctr"/>
        <c:lblOffset val="100"/>
        <c:noMultiLvlLbl val="0"/>
      </c:catAx>
      <c:valAx>
        <c:axId val="1829525791"/>
        <c:scaling>
          <c:orientation val="minMax"/>
        </c:scaling>
        <c:delete val="1"/>
        <c:axPos val="l"/>
        <c:numFmt formatCode="&quot;$&quot;#,##0.0&quot;M&quot;" sourceLinked="1"/>
        <c:majorTickMark val="none"/>
        <c:minorTickMark val="none"/>
        <c:tickLblPos val="nextTo"/>
        <c:crossAx val="198482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vo" panose="02020502070400060406"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vo" panose="02020502070400060406" pitchFamily="18" charset="0"/>
              </a:defRPr>
            </a:lvl1pPr>
          </a:lstStyle>
          <a:p>
            <a:fld id="{B17E050A-9A32-384C-BD18-7960242959A3}" type="datetimeFigureOut">
              <a:rPr lang="en-US" smtClean="0"/>
              <a:pPr/>
              <a:t>2/13/2022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vo" panose="02020502070400060406"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vo" panose="02020502070400060406" pitchFamily="18" charset="0"/>
              </a:defRPr>
            </a:lvl1pPr>
          </a:lstStyle>
          <a:p>
            <a:fld id="{22A08906-7EE1-BD4C-900D-34CED94970BD}" type="slidenum">
              <a:rPr lang="en-US" smtClean="0"/>
              <a:pPr/>
              <a:t>‹#›</a:t>
            </a:fld>
            <a:endParaRPr lang="en-US" dirty="0"/>
          </a:p>
        </p:txBody>
      </p:sp>
    </p:spTree>
    <p:extLst>
      <p:ext uri="{BB962C8B-B14F-4D97-AF65-F5344CB8AC3E}">
        <p14:creationId xmlns:p14="http://schemas.microsoft.com/office/powerpoint/2010/main" val="53151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vo" panose="02020502070400060406" pitchFamily="18" charset="0"/>
        <a:ea typeface="+mn-ea"/>
        <a:cs typeface="+mn-cs"/>
      </a:defRPr>
    </a:lvl1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D81B1-A55F-4AB7-A732-006A53553869}"/>
              </a:ext>
            </a:extLst>
          </p:cNvPr>
          <p:cNvPicPr>
            <a:picLocks noChangeAspect="1"/>
          </p:cNvPicPr>
          <p:nvPr userDrawn="1"/>
        </p:nvPicPr>
        <p:blipFill rotWithShape="1">
          <a:blip r:embed="rId2"/>
          <a:srcRect t="17391" b="3167"/>
          <a:stretch/>
        </p:blipFill>
        <p:spPr>
          <a:xfrm>
            <a:off x="-1" y="0"/>
            <a:ext cx="12191999" cy="617458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0FAB2-68F3-2B44-BADA-6A30DC125EDE}"/>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3050723"/>
            <a:ext cx="10515600" cy="701731"/>
          </a:xfrm>
        </p:spPr>
        <p:txBody>
          <a:bodyPr anchor="b">
            <a:spAutoFit/>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27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285477"/>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6">
            <a:extLst>
              <a:ext uri="{FF2B5EF4-FFF2-40B4-BE49-F238E27FC236}">
                <a16:creationId xmlns:a16="http://schemas.microsoft.com/office/drawing/2014/main" id="{38EE7296-0A78-0842-A474-BDD79B7D715D}"/>
              </a:ext>
            </a:extLst>
          </p:cNvPr>
          <p:cNvSpPr>
            <a:spLocks noGrp="1"/>
          </p:cNvSpPr>
          <p:nvPr>
            <p:ph type="title"/>
          </p:nvPr>
        </p:nvSpPr>
        <p:spPr>
          <a:xfrm>
            <a:off x="385763" y="3050723"/>
            <a:ext cx="10515600" cy="701731"/>
          </a:xfrm>
        </p:spPr>
        <p:txBody>
          <a:bodyPr anchor="b">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766640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66898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
        <p:nvSpPr>
          <p:cNvPr id="4" name="Title 6">
            <a:extLst>
              <a:ext uri="{FF2B5EF4-FFF2-40B4-BE49-F238E27FC236}">
                <a16:creationId xmlns:a16="http://schemas.microsoft.com/office/drawing/2014/main" id="{FF1541FF-CD63-7340-A6B4-4937BA62CC01}"/>
              </a:ext>
            </a:extLst>
          </p:cNvPr>
          <p:cNvSpPr>
            <a:spLocks noGrp="1"/>
          </p:cNvSpPr>
          <p:nvPr>
            <p:ph type="title"/>
          </p:nvPr>
        </p:nvSpPr>
        <p:spPr>
          <a:xfrm>
            <a:off x="385763" y="3050723"/>
            <a:ext cx="10515600" cy="701731"/>
          </a:xfrm>
        </p:spPr>
        <p:txBody>
          <a:bodyPr anchor="b">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738986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4F5565"/>
            </a:solidFill>
          </a:ln>
        </p:spPr>
        <p:style>
          <a:lnRef idx="1">
            <a:schemeClr val="accent1"/>
          </a:lnRef>
          <a:fillRef idx="0">
            <a:schemeClr val="accent1"/>
          </a:fillRef>
          <a:effectRef idx="0">
            <a:schemeClr val="accent1"/>
          </a:effectRef>
          <a:fontRef idx="minor">
            <a:schemeClr val="tx1"/>
          </a:fontRef>
        </p:style>
      </p:cxnSp>
      <p:sp>
        <p:nvSpPr>
          <p:cNvPr id="4" name="Title 6">
            <a:extLst>
              <a:ext uri="{FF2B5EF4-FFF2-40B4-BE49-F238E27FC236}">
                <a16:creationId xmlns:a16="http://schemas.microsoft.com/office/drawing/2014/main" id="{E4A866D5-3E71-A84F-8705-1211205DDBDE}"/>
              </a:ext>
            </a:extLst>
          </p:cNvPr>
          <p:cNvSpPr>
            <a:spLocks noGrp="1"/>
          </p:cNvSpPr>
          <p:nvPr>
            <p:ph type="title"/>
          </p:nvPr>
        </p:nvSpPr>
        <p:spPr>
          <a:xfrm>
            <a:off x="385763" y="3050723"/>
            <a:ext cx="10515600" cy="701731"/>
          </a:xfrm>
        </p:spPr>
        <p:txBody>
          <a:bodyPr anchor="b">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01135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0FAB2-68F3-2B44-BADA-6A30DC125EDE}"/>
              </a:ext>
            </a:extLst>
          </p:cNvPr>
          <p:cNvPicPr>
            <a:picLocks noChangeAspect="1"/>
          </p:cNvPicPr>
          <p:nvPr userDrawn="1"/>
        </p:nvPicPr>
        <p:blipFill>
          <a:blip r:embed="rId2"/>
          <a:srcRect/>
          <a:stretch/>
        </p:blipFill>
        <p:spPr>
          <a:xfrm>
            <a:off x="0" y="-442803"/>
            <a:ext cx="12192000" cy="6858000"/>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hasCustomPrompt="1"/>
          </p:nvPr>
        </p:nvSpPr>
        <p:spPr>
          <a:xfrm>
            <a:off x="371326" y="2906685"/>
            <a:ext cx="9607561" cy="793921"/>
          </a:xfrm>
        </p:spPr>
        <p:txBody>
          <a:bodyPr anchor="t">
            <a:noAutofit/>
          </a:bodyPr>
          <a:lstStyle>
            <a:lvl1pPr>
              <a:defRPr sz="5400">
                <a:solidFill>
                  <a:schemeClr val="bg1"/>
                </a:solidFill>
              </a:defRPr>
            </a:lvl1pPr>
          </a:lstStyle>
          <a:p>
            <a:r>
              <a:rPr lang="en-US" dirty="0"/>
              <a:t>Thank You</a:t>
            </a:r>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845AE3A-F0C8-1D44-839E-E9B46EB087DB}"/>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8D5A718A-F0B7-C446-BCBE-78DD7A15F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411252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AE85C-046D-46A0-A47B-D839275A1E41}"/>
              </a:ext>
            </a:extLst>
          </p:cNvPr>
          <p:cNvPicPr>
            <a:picLocks noChangeAspect="1"/>
          </p:cNvPicPr>
          <p:nvPr userDrawn="1"/>
        </p:nvPicPr>
        <p:blipFill rotWithShape="1">
          <a:blip r:embed="rId2"/>
          <a:srcRect t="1" b="9860"/>
          <a:stretch/>
        </p:blipFill>
        <p:spPr>
          <a:xfrm>
            <a:off x="0" y="0"/>
            <a:ext cx="12191999" cy="6181726"/>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161B30-AEA7-4E9D-A159-30D8CF8C99DB}"/>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6845AE3A-F0C8-1D44-839E-E9B46EB087DB}"/>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8D5A718A-F0B7-C446-BCBE-78DD7A15F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141092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162284-0C83-4A37-9C88-64F64CAC9DE5}"/>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92D0B31-8A56-8645-AD4E-4BD3DE4DCAC3}"/>
              </a:ext>
            </a:extLst>
          </p:cNvPr>
          <p:cNvSpPr/>
          <p:nvPr userDrawn="1"/>
        </p:nvSpPr>
        <p:spPr>
          <a:xfrm>
            <a:off x="9622971" y="5529943"/>
            <a:ext cx="2569029"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10;&#10;Description automatically generated">
            <a:extLst>
              <a:ext uri="{FF2B5EF4-FFF2-40B4-BE49-F238E27FC236}">
                <a16:creationId xmlns:a16="http://schemas.microsoft.com/office/drawing/2014/main" id="{89AA25DB-7A45-0745-B3DB-E6653688C9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32448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0263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46DA80-7263-B741-AAEC-0F1496858A16}"/>
              </a:ext>
            </a:extLst>
          </p:cNvPr>
          <p:cNvPicPr>
            <a:picLocks noChangeAspect="1"/>
          </p:cNvPicPr>
          <p:nvPr userDrawn="1"/>
        </p:nvPicPr>
        <p:blipFill rotWithShape="1">
          <a:blip r:embed="rId2"/>
          <a:srcRect t="46983" b="9948"/>
          <a:stretch/>
        </p:blipFill>
        <p:spPr>
          <a:xfrm>
            <a:off x="0" y="3222171"/>
            <a:ext cx="12192000" cy="2953658"/>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226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529DD-B995-49FE-ABB8-BAC11E60D2AA}"/>
              </a:ext>
            </a:extLst>
          </p:cNvPr>
          <p:cNvPicPr>
            <a:picLocks noChangeAspect="1"/>
          </p:cNvPicPr>
          <p:nvPr userDrawn="1"/>
        </p:nvPicPr>
        <p:blipFill rotWithShape="1">
          <a:blip r:embed="rId2"/>
          <a:srcRect t="9977" b="-1"/>
          <a:stretch/>
        </p:blipFill>
        <p:spPr>
          <a:xfrm>
            <a:off x="0" y="0"/>
            <a:ext cx="12192000" cy="6173790"/>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8448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316BB-12AB-3243-809F-C7D3FD43554C}"/>
              </a:ext>
            </a:extLst>
          </p:cNvPr>
          <p:cNvPicPr>
            <a:picLocks noChangeAspect="1"/>
          </p:cNvPicPr>
          <p:nvPr userDrawn="1"/>
        </p:nvPicPr>
        <p:blipFill rotWithShape="1">
          <a:blip r:embed="rId2"/>
          <a:srcRect t="46592"/>
          <a:stretch/>
        </p:blipFill>
        <p:spPr>
          <a:xfrm flipV="1">
            <a:off x="-1" y="2519006"/>
            <a:ext cx="12191999" cy="3662719"/>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3107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6164-9EE3-9549-9B0F-2AC950D4A079}"/>
              </a:ext>
            </a:extLst>
          </p:cNvPr>
          <p:cNvPicPr>
            <a:picLocks noChangeAspect="1"/>
          </p:cNvPicPr>
          <p:nvPr userDrawn="1"/>
        </p:nvPicPr>
        <p:blipFill rotWithShape="1">
          <a:blip r:embed="rId2"/>
          <a:srcRect b="33938"/>
          <a:stretch/>
        </p:blipFill>
        <p:spPr>
          <a:xfrm>
            <a:off x="0" y="1651172"/>
            <a:ext cx="12191999" cy="4530554"/>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7672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118B0-237F-4373-8753-9898F5CDED25}"/>
              </a:ext>
            </a:extLst>
          </p:cNvPr>
          <p:cNvPicPr>
            <a:picLocks noChangeAspect="1"/>
          </p:cNvPicPr>
          <p:nvPr userDrawn="1"/>
        </p:nvPicPr>
        <p:blipFill rotWithShape="1">
          <a:blip r:embed="rId2"/>
          <a:srcRect b="34384"/>
          <a:stretch/>
        </p:blipFill>
        <p:spPr>
          <a:xfrm>
            <a:off x="0" y="2146372"/>
            <a:ext cx="12192000" cy="4043972"/>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rgbClr val="285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rgbClr val="FFFFFF"/>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4172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BE121E-3F8A-BC47-9454-D819B9E258EA}"/>
              </a:ext>
            </a:extLst>
          </p:cNvPr>
          <p:cNvPicPr>
            <a:picLocks noChangeAspect="1"/>
          </p:cNvPicPr>
          <p:nvPr userDrawn="1"/>
        </p:nvPicPr>
        <p:blipFill rotWithShape="1">
          <a:blip r:embed="rId2"/>
          <a:srcRect t="17391"/>
          <a:stretch/>
        </p:blipFill>
        <p:spPr>
          <a:xfrm>
            <a:off x="-1" y="0"/>
            <a:ext cx="12191999" cy="6420678"/>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49201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4B6786-074B-49FF-90E5-C96734BE46A8}"/>
              </a:ext>
            </a:extLst>
          </p:cNvPr>
          <p:cNvPicPr>
            <a:picLocks noChangeAspect="1"/>
          </p:cNvPicPr>
          <p:nvPr userDrawn="1"/>
        </p:nvPicPr>
        <p:blipFill rotWithShape="1">
          <a:blip r:embed="rId2"/>
          <a:srcRect b="52018"/>
          <a:stretch/>
        </p:blipFill>
        <p:spPr>
          <a:xfrm>
            <a:off x="0" y="3222171"/>
            <a:ext cx="12192000" cy="2957173"/>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rgbClr val="668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rgbClr val="FFFFFF"/>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707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tx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295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857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72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4F55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5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28547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96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66898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1B6F45-CBA5-45E4-BD70-AC1F70A5376A}"/>
              </a:ext>
            </a:extLst>
          </p:cNvPr>
          <p:cNvPicPr>
            <a:picLocks noChangeAspect="1"/>
          </p:cNvPicPr>
          <p:nvPr userDrawn="1"/>
        </p:nvPicPr>
        <p:blipFill rotWithShape="1">
          <a:blip r:embed="rId2"/>
          <a:srcRect t="9977" b="-1"/>
          <a:stretch/>
        </p:blipFill>
        <p:spPr>
          <a:xfrm>
            <a:off x="0" y="0"/>
            <a:ext cx="12192000" cy="617379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42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1462F-D45F-4167-817C-86D6B7083A20}"/>
              </a:ext>
            </a:extLst>
          </p:cNvPr>
          <p:cNvPicPr>
            <a:picLocks noChangeAspect="1"/>
          </p:cNvPicPr>
          <p:nvPr userDrawn="1"/>
        </p:nvPicPr>
        <p:blipFill rotWithShape="1">
          <a:blip r:embed="rId2"/>
          <a:srcRect t="-1" b="-45"/>
          <a:stretch/>
        </p:blipFill>
        <p:spPr>
          <a:xfrm>
            <a:off x="0" y="0"/>
            <a:ext cx="12192000" cy="617776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6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AE85C-046D-46A0-A47B-D839275A1E41}"/>
              </a:ext>
            </a:extLst>
          </p:cNvPr>
          <p:cNvPicPr>
            <a:picLocks noChangeAspect="1"/>
          </p:cNvPicPr>
          <p:nvPr userDrawn="1"/>
        </p:nvPicPr>
        <p:blipFill rotWithShape="1">
          <a:blip r:embed="rId2"/>
          <a:srcRect t="1" b="9860"/>
          <a:stretch/>
        </p:blipFill>
        <p:spPr>
          <a:xfrm>
            <a:off x="0" y="0"/>
            <a:ext cx="12191999" cy="6181726"/>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9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EB240-9771-40F7-A1F2-3F7BA2006EDA}"/>
              </a:ext>
            </a:extLst>
          </p:cNvPr>
          <p:cNvPicPr>
            <a:picLocks noChangeAspect="1"/>
          </p:cNvPicPr>
          <p:nvPr userDrawn="1"/>
        </p:nvPicPr>
        <p:blipFill>
          <a:blip r:embed="rId2"/>
          <a:srcRect/>
          <a:stretch/>
        </p:blipFill>
        <p:spPr>
          <a:xfrm>
            <a:off x="1251" y="1"/>
            <a:ext cx="12189498" cy="6167886"/>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rgbClr val="285477"/>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785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1F99D5-2718-E847-95CC-438C661FD712}"/>
              </a:ext>
            </a:extLst>
          </p:cNvPr>
          <p:cNvPicPr>
            <a:picLocks noChangeAspect="1"/>
          </p:cNvPicPr>
          <p:nvPr userDrawn="1"/>
        </p:nvPicPr>
        <p:blipFill rotWithShape="1">
          <a:blip r:embed="rId2"/>
          <a:srcRect b="6340"/>
          <a:stretch/>
        </p:blipFill>
        <p:spPr>
          <a:xfrm>
            <a:off x="-12428" y="0"/>
            <a:ext cx="12218761" cy="619125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909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04A1787-4FD3-AB41-AD48-346205C82E19}"/>
              </a:ext>
            </a:extLst>
          </p:cNvPr>
          <p:cNvSpPr>
            <a:spLocks noGrp="1"/>
          </p:cNvSpPr>
          <p:nvPr>
            <p:ph type="title"/>
          </p:nvPr>
        </p:nvSpPr>
        <p:spPr>
          <a:xfrm>
            <a:off x="371327" y="1727095"/>
            <a:ext cx="3048000" cy="793921"/>
          </a:xfrm>
        </p:spPr>
        <p:txBody>
          <a:bodyPr anchor="t">
            <a:noAutofit/>
          </a:bodyPr>
          <a:lstStyle>
            <a:lvl1pPr>
              <a:defRPr sz="2400">
                <a:solidFill>
                  <a:schemeClr val="tx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6620B01-3F2B-7146-AB74-69530D3BC61A}"/>
              </a:ext>
            </a:extLst>
          </p:cNvPr>
          <p:cNvCxnSpPr>
            <a:cxnSpLocks/>
          </p:cNvCxnSpPr>
          <p:nvPr userDrawn="1"/>
        </p:nvCxnSpPr>
        <p:spPr>
          <a:xfrm>
            <a:off x="474009" y="1559391"/>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1EEA222-99D0-5141-AE49-AC5A9E8E38AD}"/>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2">
            <a:extLst>
              <a:ext uri="{FF2B5EF4-FFF2-40B4-BE49-F238E27FC236}">
                <a16:creationId xmlns:a16="http://schemas.microsoft.com/office/drawing/2014/main" id="{7A3D4753-1408-CD47-861A-9D55AE84CC5C}"/>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1072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Picture Placeholder 2">
            <a:extLst>
              <a:ext uri="{FF2B5EF4-FFF2-40B4-BE49-F238E27FC236}">
                <a16:creationId xmlns:a16="http://schemas.microsoft.com/office/drawing/2014/main" id="{9A91F2B8-FBC3-CD41-B249-FC0443C49091}"/>
              </a:ext>
            </a:extLst>
          </p:cNvPr>
          <p:cNvSpPr>
            <a:spLocks noGrp="1"/>
          </p:cNvSpPr>
          <p:nvPr>
            <p:ph type="pic" idx="10"/>
          </p:nvPr>
        </p:nvSpPr>
        <p:spPr>
          <a:xfrm>
            <a:off x="8135459" y="1"/>
            <a:ext cx="4056540" cy="61405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76142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2533B-064A-D945-A6E9-77853ADDA149}"/>
              </a:ext>
            </a:extLst>
          </p:cNvPr>
          <p:cNvSpPr/>
          <p:nvPr userDrawn="1"/>
        </p:nvSpPr>
        <p:spPr>
          <a:xfrm flipH="1">
            <a:off x="-2095" y="0"/>
            <a:ext cx="12219818" cy="6429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2">
            <a:extLst>
              <a:ext uri="{FF2B5EF4-FFF2-40B4-BE49-F238E27FC236}">
                <a16:creationId xmlns:a16="http://schemas.microsoft.com/office/drawing/2014/main" id="{3942DDE4-7838-0C46-8080-37127C6C108D}"/>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75602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2">
            <a:extLst>
              <a:ext uri="{FF2B5EF4-FFF2-40B4-BE49-F238E27FC236}">
                <a16:creationId xmlns:a16="http://schemas.microsoft.com/office/drawing/2014/main" id="{C94C18D4-7E16-6245-ADA1-AC8A19FBE767}"/>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171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8014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2">
            <a:extLst>
              <a:ext uri="{FF2B5EF4-FFF2-40B4-BE49-F238E27FC236}">
                <a16:creationId xmlns:a16="http://schemas.microsoft.com/office/drawing/2014/main" id="{514EC0A2-E3AD-C342-85C5-07DEE9C95727}"/>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42208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5DC53311-FC55-2F47-A1BB-A4D6DF9DD11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4472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039CF702-5D8E-494A-A73B-B9BF2F3EE58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892128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6BB5B6AC-78DD-EE45-AB3F-3C7312627698}"/>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6904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E96BD-F4F6-4B33-A5B6-B3DD0EF18176}"/>
              </a:ext>
            </a:extLst>
          </p:cNvPr>
          <p:cNvPicPr>
            <a:picLocks noChangeAspect="1"/>
          </p:cNvPicPr>
          <p:nvPr userDrawn="1"/>
        </p:nvPicPr>
        <p:blipFill>
          <a:blip r:embed="rId2"/>
          <a:srcRect/>
          <a:stretch/>
        </p:blipFill>
        <p:spPr>
          <a:xfrm>
            <a:off x="2503" y="1"/>
            <a:ext cx="12189498" cy="6167886"/>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7" y="1390706"/>
            <a:ext cx="4934600"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rgbClr val="285477"/>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81643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851387D-1EEF-3741-9552-2F27F45A79A9}"/>
              </a:ext>
            </a:extLst>
          </p:cNvPr>
          <p:cNvCxnSpPr>
            <a:cxnSpLocks/>
          </p:cNvCxnSpPr>
          <p:nvPr userDrawn="1"/>
        </p:nvCxnSpPr>
        <p:spPr>
          <a:xfrm>
            <a:off x="4419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0AC6B3D-F33A-364E-BECE-EF9B62AFA03F}"/>
              </a:ext>
            </a:extLst>
          </p:cNvPr>
          <p:cNvSpPr>
            <a:spLocks noGrp="1"/>
          </p:cNvSpPr>
          <p:nvPr>
            <p:ph type="body" idx="10"/>
          </p:nvPr>
        </p:nvSpPr>
        <p:spPr>
          <a:xfrm>
            <a:off x="371327" y="1279412"/>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2">
            <a:extLst>
              <a:ext uri="{FF2B5EF4-FFF2-40B4-BE49-F238E27FC236}">
                <a16:creationId xmlns:a16="http://schemas.microsoft.com/office/drawing/2014/main" id="{9581AB09-21E8-694F-9DA4-E0ABC32614CC}"/>
              </a:ext>
            </a:extLst>
          </p:cNvPr>
          <p:cNvSpPr>
            <a:spLocks noGrp="1"/>
          </p:cNvSpPr>
          <p:nvPr>
            <p:ph type="body" idx="11"/>
          </p:nvPr>
        </p:nvSpPr>
        <p:spPr>
          <a:xfrm>
            <a:off x="44769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9DD0C176-D21A-EC4C-B7F0-67CF72D65CDA}"/>
              </a:ext>
            </a:extLst>
          </p:cNvPr>
          <p:cNvSpPr>
            <a:spLocks noGrp="1"/>
          </p:cNvSpPr>
          <p:nvPr>
            <p:ph type="body" idx="12"/>
          </p:nvPr>
        </p:nvSpPr>
        <p:spPr>
          <a:xfrm>
            <a:off x="85825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itle 6">
            <a:extLst>
              <a:ext uri="{FF2B5EF4-FFF2-40B4-BE49-F238E27FC236}">
                <a16:creationId xmlns:a16="http://schemas.microsoft.com/office/drawing/2014/main" id="{A3F5BE9C-6233-5143-B18B-A855757091AA}"/>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cxnSp>
        <p:nvCxnSpPr>
          <p:cNvPr id="21" name="Straight Connector 20">
            <a:extLst>
              <a:ext uri="{FF2B5EF4-FFF2-40B4-BE49-F238E27FC236}">
                <a16:creationId xmlns:a16="http://schemas.microsoft.com/office/drawing/2014/main" id="{690E96B1-0B7B-3A4C-8B9A-7316A05496C7}"/>
              </a:ext>
            </a:extLst>
          </p:cNvPr>
          <p:cNvCxnSpPr>
            <a:cxnSpLocks/>
          </p:cNvCxnSpPr>
          <p:nvPr userDrawn="1"/>
        </p:nvCxnSpPr>
        <p:spPr>
          <a:xfrm>
            <a:off x="4548704"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B53D2D5-4329-B245-9D9A-79AD63A0FD7F}"/>
              </a:ext>
            </a:extLst>
          </p:cNvPr>
          <p:cNvCxnSpPr>
            <a:cxnSpLocks/>
          </p:cNvCxnSpPr>
          <p:nvPr userDrawn="1"/>
        </p:nvCxnSpPr>
        <p:spPr>
          <a:xfrm>
            <a:off x="86715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EBE2739D-AF47-0446-9167-1D16BED3B4D1}"/>
              </a:ext>
            </a:extLst>
          </p:cNvPr>
          <p:cNvSpPr>
            <a:spLocks noGrp="1"/>
          </p:cNvSpPr>
          <p:nvPr>
            <p:ph type="body" idx="13"/>
          </p:nvPr>
        </p:nvSpPr>
        <p:spPr>
          <a:xfrm>
            <a:off x="371327" y="3669687"/>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62988012-1B68-DE49-AAA1-D9322B786232}"/>
              </a:ext>
            </a:extLst>
          </p:cNvPr>
          <p:cNvSpPr>
            <a:spLocks noGrp="1"/>
          </p:cNvSpPr>
          <p:nvPr>
            <p:ph type="body" idx="14"/>
          </p:nvPr>
        </p:nvSpPr>
        <p:spPr>
          <a:xfrm>
            <a:off x="44769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E56B4E5D-209A-6E4F-BADA-9B4C7CE9D4F8}"/>
              </a:ext>
            </a:extLst>
          </p:cNvPr>
          <p:cNvSpPr>
            <a:spLocks noGrp="1"/>
          </p:cNvSpPr>
          <p:nvPr>
            <p:ph type="body" idx="15"/>
          </p:nvPr>
        </p:nvSpPr>
        <p:spPr>
          <a:xfrm>
            <a:off x="85825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6" name="Straight Connector 25">
            <a:extLst>
              <a:ext uri="{FF2B5EF4-FFF2-40B4-BE49-F238E27FC236}">
                <a16:creationId xmlns:a16="http://schemas.microsoft.com/office/drawing/2014/main" id="{F3CA3F69-7607-0949-BAE8-B06837D32DAF}"/>
              </a:ext>
            </a:extLst>
          </p:cNvPr>
          <p:cNvCxnSpPr>
            <a:cxnSpLocks/>
          </p:cNvCxnSpPr>
          <p:nvPr userDrawn="1"/>
        </p:nvCxnSpPr>
        <p:spPr>
          <a:xfrm>
            <a:off x="441925"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F16916-5D13-2F4F-8D7F-2AEB07694019}"/>
              </a:ext>
            </a:extLst>
          </p:cNvPr>
          <p:cNvCxnSpPr>
            <a:cxnSpLocks/>
          </p:cNvCxnSpPr>
          <p:nvPr userDrawn="1"/>
        </p:nvCxnSpPr>
        <p:spPr>
          <a:xfrm>
            <a:off x="4548704"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946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D05E3-6E98-2B42-9BEE-89DA1C1BD5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025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8804-6EA8-B748-8193-0D3C462B0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1729-84C2-DE4A-A01C-5B13BDFD3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BC891-FECF-BC45-A24E-4482951B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C8179-D1BB-864E-8FCB-D94B4EE032A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CBA66E9-C9AD-DC41-AB56-F64B367ADC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96A64E-3BC8-DE4A-B402-32E234A43468}"/>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1694833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C12-E8E8-1649-8374-96D77C5F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52F57-5C4B-CB44-ADA9-DE57096EA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5E4F36-B190-A448-9EDB-8D4425DCD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2C359-942B-0945-A336-3AD409316C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A42DB1-6100-0A4F-A618-5D1C1EF788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3C35E-17BB-8047-9FF4-BD1C8E1BA8EA}"/>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2833394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8EFD-21A5-5145-94F2-68A9E73E9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CC51B-B2BA-F045-B032-8B1A47BA4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55B96-EFC1-5844-9C4F-8AD142B9CF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A74D43-303E-1B48-B7A0-552550645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D6BB14-041D-A548-B795-55AC84B2A7C7}"/>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927472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D81B1-A55F-4AB7-A732-006A53553869}"/>
              </a:ext>
            </a:extLst>
          </p:cNvPr>
          <p:cNvPicPr>
            <a:picLocks noChangeAspect="1"/>
          </p:cNvPicPr>
          <p:nvPr userDrawn="1"/>
        </p:nvPicPr>
        <p:blipFill rotWithShape="1">
          <a:blip r:embed="rId2"/>
          <a:srcRect t="17391" b="3167"/>
          <a:stretch/>
        </p:blipFill>
        <p:spPr>
          <a:xfrm>
            <a:off x="-1" y="0"/>
            <a:ext cx="12191999" cy="617458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18287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BE121E-3F8A-BC47-9454-D819B9E258EA}"/>
              </a:ext>
            </a:extLst>
          </p:cNvPr>
          <p:cNvPicPr>
            <a:picLocks noChangeAspect="1"/>
          </p:cNvPicPr>
          <p:nvPr userDrawn="1"/>
        </p:nvPicPr>
        <p:blipFill rotWithShape="1">
          <a:blip r:embed="rId2"/>
          <a:srcRect t="17391"/>
          <a:stretch/>
        </p:blipFill>
        <p:spPr>
          <a:xfrm>
            <a:off x="-1" y="0"/>
            <a:ext cx="12191999" cy="6420678"/>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97498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EB240-9771-40F7-A1F2-3F7BA2006EDA}"/>
              </a:ext>
            </a:extLst>
          </p:cNvPr>
          <p:cNvPicPr>
            <a:picLocks noChangeAspect="1"/>
          </p:cNvPicPr>
          <p:nvPr userDrawn="1"/>
        </p:nvPicPr>
        <p:blipFill>
          <a:blip r:embed="rId2"/>
          <a:srcRect/>
          <a:stretch/>
        </p:blipFill>
        <p:spPr>
          <a:xfrm>
            <a:off x="1251" y="1"/>
            <a:ext cx="12189498" cy="6167886"/>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rgbClr val="285477"/>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12301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E96BD-F4F6-4B33-A5B6-B3DD0EF18176}"/>
              </a:ext>
            </a:extLst>
          </p:cNvPr>
          <p:cNvPicPr>
            <a:picLocks noChangeAspect="1"/>
          </p:cNvPicPr>
          <p:nvPr userDrawn="1"/>
        </p:nvPicPr>
        <p:blipFill>
          <a:blip r:embed="rId2"/>
          <a:srcRect/>
          <a:stretch/>
        </p:blipFill>
        <p:spPr>
          <a:xfrm>
            <a:off x="2503" y="1"/>
            <a:ext cx="12189498" cy="6167886"/>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7" y="1390706"/>
            <a:ext cx="4934600"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rgbClr val="285477"/>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29578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EA1E23-54FC-4B24-A1D0-7C5A2B50A025}"/>
              </a:ext>
            </a:extLst>
          </p:cNvPr>
          <p:cNvPicPr>
            <a:picLocks noChangeAspect="1"/>
          </p:cNvPicPr>
          <p:nvPr userDrawn="1"/>
        </p:nvPicPr>
        <p:blipFill rotWithShape="1">
          <a:blip r:embed="rId2"/>
          <a:srcRect t="33029"/>
          <a:stretch/>
        </p:blipFill>
        <p:spPr>
          <a:xfrm>
            <a:off x="0" y="-1"/>
            <a:ext cx="12192000" cy="6201845"/>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602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EA1E23-54FC-4B24-A1D0-7C5A2B50A025}"/>
              </a:ext>
            </a:extLst>
          </p:cNvPr>
          <p:cNvPicPr>
            <a:picLocks noChangeAspect="1"/>
          </p:cNvPicPr>
          <p:nvPr userDrawn="1"/>
        </p:nvPicPr>
        <p:blipFill rotWithShape="1">
          <a:blip r:embed="rId2"/>
          <a:srcRect t="33029"/>
          <a:stretch/>
        </p:blipFill>
        <p:spPr>
          <a:xfrm>
            <a:off x="0" y="-1"/>
            <a:ext cx="12192000" cy="6201845"/>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15582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B1CB93-13C8-4D2A-AD1D-5CD14C8B9DEE}"/>
              </a:ext>
            </a:extLst>
          </p:cNvPr>
          <p:cNvPicPr>
            <a:picLocks noChangeAspect="1"/>
          </p:cNvPicPr>
          <p:nvPr userDrawn="1"/>
        </p:nvPicPr>
        <p:blipFill rotWithShape="1">
          <a:blip r:embed="rId2"/>
          <a:srcRect t="33029"/>
          <a:stretch/>
        </p:blipFill>
        <p:spPr>
          <a:xfrm>
            <a:off x="0" y="-1"/>
            <a:ext cx="12192000" cy="6201845"/>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7" y="1390706"/>
            <a:ext cx="4934600"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08069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21704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CC0B87F4-29E8-E14E-8DAF-1E2A94EDD79F}"/>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A8580045-5FAB-AE45-9890-A300FC7D02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514523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92D0B31-8A56-8645-AD4E-4BD3DE4DCAC3}"/>
              </a:ext>
            </a:extLst>
          </p:cNvPr>
          <p:cNvSpPr/>
          <p:nvPr userDrawn="1"/>
        </p:nvSpPr>
        <p:spPr>
          <a:xfrm>
            <a:off x="9622971" y="5529943"/>
            <a:ext cx="2569029"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10;&#10;Description automatically generated">
            <a:extLst>
              <a:ext uri="{FF2B5EF4-FFF2-40B4-BE49-F238E27FC236}">
                <a16:creationId xmlns:a16="http://schemas.microsoft.com/office/drawing/2014/main" id="{89AA25DB-7A45-0745-B3DB-E6653688C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538668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0FAB2-68F3-2B44-BADA-6A30DC125EDE}"/>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51044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161B30-AEA7-4E9D-A159-30D8CF8C99DB}"/>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6845AE3A-F0C8-1D44-839E-E9B46EB087DB}"/>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8D5A718A-F0B7-C446-BCBE-78DD7A15F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248650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162284-0C83-4A37-9C88-64F64CAC9DE5}"/>
              </a:ext>
            </a:extLst>
          </p:cNvPr>
          <p:cNvPicPr>
            <a:picLocks noChangeAspect="1"/>
          </p:cNvPicPr>
          <p:nvPr userDrawn="1"/>
        </p:nvPicPr>
        <p:blipFill rotWithShape="1">
          <a:blip r:embed="rId2"/>
          <a:srcRect b="6289"/>
          <a:stretch/>
        </p:blipFill>
        <p:spPr>
          <a:xfrm>
            <a:off x="0" y="0"/>
            <a:ext cx="12188749" cy="6219371"/>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92D0B31-8A56-8645-AD4E-4BD3DE4DCAC3}"/>
              </a:ext>
            </a:extLst>
          </p:cNvPr>
          <p:cNvSpPr/>
          <p:nvPr userDrawn="1"/>
        </p:nvSpPr>
        <p:spPr>
          <a:xfrm>
            <a:off x="9622971" y="5529943"/>
            <a:ext cx="2569029"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10;&#10;Description automatically generated">
            <a:extLst>
              <a:ext uri="{FF2B5EF4-FFF2-40B4-BE49-F238E27FC236}">
                <a16:creationId xmlns:a16="http://schemas.microsoft.com/office/drawing/2014/main" id="{89AA25DB-7A45-0745-B3DB-E6653688C9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1513076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3691827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23110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46DA80-7263-B741-AAEC-0F1496858A16}"/>
              </a:ext>
            </a:extLst>
          </p:cNvPr>
          <p:cNvPicPr>
            <a:picLocks noChangeAspect="1"/>
          </p:cNvPicPr>
          <p:nvPr userDrawn="1"/>
        </p:nvPicPr>
        <p:blipFill rotWithShape="1">
          <a:blip r:embed="rId2"/>
          <a:srcRect t="46983" b="9948"/>
          <a:stretch/>
        </p:blipFill>
        <p:spPr>
          <a:xfrm>
            <a:off x="0" y="3222171"/>
            <a:ext cx="12192000" cy="2953658"/>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4760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B1CB93-13C8-4D2A-AD1D-5CD14C8B9DEE}"/>
              </a:ext>
            </a:extLst>
          </p:cNvPr>
          <p:cNvPicPr>
            <a:picLocks noChangeAspect="1"/>
          </p:cNvPicPr>
          <p:nvPr userDrawn="1"/>
        </p:nvPicPr>
        <p:blipFill rotWithShape="1">
          <a:blip r:embed="rId2"/>
          <a:srcRect t="33029"/>
          <a:stretch/>
        </p:blipFill>
        <p:spPr>
          <a:xfrm>
            <a:off x="0" y="-1"/>
            <a:ext cx="12192000" cy="6201845"/>
          </a:xfrm>
          <a:prstGeom prst="rect">
            <a:avLst/>
          </a:prstGeom>
        </p:spPr>
      </p:pic>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
        <p:nvSpPr>
          <p:cNvPr id="10" name="Title 6">
            <a:extLst>
              <a:ext uri="{FF2B5EF4-FFF2-40B4-BE49-F238E27FC236}">
                <a16:creationId xmlns:a16="http://schemas.microsoft.com/office/drawing/2014/main" id="{58930168-1856-6E4A-8213-6C8C927E1A4D}"/>
              </a:ext>
            </a:extLst>
          </p:cNvPr>
          <p:cNvSpPr>
            <a:spLocks noGrp="1"/>
          </p:cNvSpPr>
          <p:nvPr>
            <p:ph type="title"/>
          </p:nvPr>
        </p:nvSpPr>
        <p:spPr>
          <a:xfrm>
            <a:off x="371327" y="1390706"/>
            <a:ext cx="4934600"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38F87F4D-AA8F-5040-AFC2-1F8CCFDE532E}"/>
              </a:ext>
            </a:extLst>
          </p:cNvPr>
          <p:cNvCxnSpPr>
            <a:cxnSpLocks/>
          </p:cNvCxnSpPr>
          <p:nvPr userDrawn="1"/>
        </p:nvCxnSpPr>
        <p:spPr>
          <a:xfrm>
            <a:off x="464819" y="3835636"/>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4A589C5-3126-F140-B650-8ECCE8EC4AD1}"/>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9006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529DD-B995-49FE-ABB8-BAC11E60D2AA}"/>
              </a:ext>
            </a:extLst>
          </p:cNvPr>
          <p:cNvPicPr>
            <a:picLocks noChangeAspect="1"/>
          </p:cNvPicPr>
          <p:nvPr userDrawn="1"/>
        </p:nvPicPr>
        <p:blipFill rotWithShape="1">
          <a:blip r:embed="rId2"/>
          <a:srcRect t="9977" b="-1"/>
          <a:stretch/>
        </p:blipFill>
        <p:spPr>
          <a:xfrm>
            <a:off x="0" y="0"/>
            <a:ext cx="12192000" cy="6173790"/>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59060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316BB-12AB-3243-809F-C7D3FD43554C}"/>
              </a:ext>
            </a:extLst>
          </p:cNvPr>
          <p:cNvPicPr>
            <a:picLocks noChangeAspect="1"/>
          </p:cNvPicPr>
          <p:nvPr userDrawn="1"/>
        </p:nvPicPr>
        <p:blipFill rotWithShape="1">
          <a:blip r:embed="rId2"/>
          <a:srcRect t="46592"/>
          <a:stretch/>
        </p:blipFill>
        <p:spPr>
          <a:xfrm flipV="1">
            <a:off x="-1" y="2519006"/>
            <a:ext cx="12191999" cy="3662719"/>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6927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6164-9EE3-9549-9B0F-2AC950D4A079}"/>
              </a:ext>
            </a:extLst>
          </p:cNvPr>
          <p:cNvPicPr>
            <a:picLocks noChangeAspect="1"/>
          </p:cNvPicPr>
          <p:nvPr userDrawn="1"/>
        </p:nvPicPr>
        <p:blipFill rotWithShape="1">
          <a:blip r:embed="rId2"/>
          <a:srcRect b="33938"/>
          <a:stretch/>
        </p:blipFill>
        <p:spPr>
          <a:xfrm>
            <a:off x="0" y="1651172"/>
            <a:ext cx="12191999" cy="4530554"/>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78732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118B0-237F-4373-8753-9898F5CDED25}"/>
              </a:ext>
            </a:extLst>
          </p:cNvPr>
          <p:cNvPicPr>
            <a:picLocks noChangeAspect="1"/>
          </p:cNvPicPr>
          <p:nvPr userDrawn="1"/>
        </p:nvPicPr>
        <p:blipFill rotWithShape="1">
          <a:blip r:embed="rId2"/>
          <a:srcRect b="34384"/>
          <a:stretch/>
        </p:blipFill>
        <p:spPr>
          <a:xfrm>
            <a:off x="0" y="2146372"/>
            <a:ext cx="12192000" cy="4043972"/>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rgbClr val="285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rgbClr val="FFFFFF"/>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57446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4B6786-074B-49FF-90E5-C96734BE46A8}"/>
              </a:ext>
            </a:extLst>
          </p:cNvPr>
          <p:cNvPicPr>
            <a:picLocks noChangeAspect="1"/>
          </p:cNvPicPr>
          <p:nvPr userDrawn="1"/>
        </p:nvPicPr>
        <p:blipFill rotWithShape="1">
          <a:blip r:embed="rId2"/>
          <a:srcRect b="52018"/>
          <a:stretch/>
        </p:blipFill>
        <p:spPr>
          <a:xfrm>
            <a:off x="0" y="3222171"/>
            <a:ext cx="12192000" cy="2957173"/>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3222171"/>
          </a:xfrm>
          <a:prstGeom prst="rect">
            <a:avLst/>
          </a:prstGeom>
          <a:solidFill>
            <a:srgbClr val="668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rgbClr val="FFFFFF"/>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903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tx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46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63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37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4F55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135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28547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13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66898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rgbClr val="BB44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339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1B6F45-CBA5-45E4-BD70-AC1F70A5376A}"/>
              </a:ext>
            </a:extLst>
          </p:cNvPr>
          <p:cNvPicPr>
            <a:picLocks noChangeAspect="1"/>
          </p:cNvPicPr>
          <p:nvPr userDrawn="1"/>
        </p:nvPicPr>
        <p:blipFill rotWithShape="1">
          <a:blip r:embed="rId2"/>
          <a:srcRect t="9977" b="-1"/>
          <a:stretch/>
        </p:blipFill>
        <p:spPr>
          <a:xfrm>
            <a:off x="0" y="0"/>
            <a:ext cx="12192000" cy="617379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335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1462F-D45F-4167-817C-86D6B7083A20}"/>
              </a:ext>
            </a:extLst>
          </p:cNvPr>
          <p:cNvPicPr>
            <a:picLocks noChangeAspect="1"/>
          </p:cNvPicPr>
          <p:nvPr userDrawn="1"/>
        </p:nvPicPr>
        <p:blipFill rotWithShape="1">
          <a:blip r:embed="rId2"/>
          <a:srcRect t="-1" b="-45"/>
          <a:stretch/>
        </p:blipFill>
        <p:spPr>
          <a:xfrm>
            <a:off x="0" y="0"/>
            <a:ext cx="12192000" cy="617776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108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AE85C-046D-46A0-A47B-D839275A1E41}"/>
              </a:ext>
            </a:extLst>
          </p:cNvPr>
          <p:cNvPicPr>
            <a:picLocks noChangeAspect="1"/>
          </p:cNvPicPr>
          <p:nvPr userDrawn="1"/>
        </p:nvPicPr>
        <p:blipFill rotWithShape="1">
          <a:blip r:embed="rId2"/>
          <a:srcRect t="1" b="9860"/>
          <a:stretch/>
        </p:blipFill>
        <p:spPr>
          <a:xfrm>
            <a:off x="0" y="0"/>
            <a:ext cx="12191999" cy="6181726"/>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065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1F99D5-2718-E847-95CC-438C661FD712}"/>
              </a:ext>
            </a:extLst>
          </p:cNvPr>
          <p:cNvPicPr>
            <a:picLocks noChangeAspect="1"/>
          </p:cNvPicPr>
          <p:nvPr userDrawn="1"/>
        </p:nvPicPr>
        <p:blipFill rotWithShape="1">
          <a:blip r:embed="rId2"/>
          <a:srcRect b="6340"/>
          <a:stretch/>
        </p:blipFill>
        <p:spPr>
          <a:xfrm>
            <a:off x="-12428" y="0"/>
            <a:ext cx="12218761" cy="6191250"/>
          </a:xfrm>
          <a:prstGeom prst="rect">
            <a:avLst/>
          </a:prstGeom>
        </p:spPr>
      </p:pic>
      <p:sp>
        <p:nvSpPr>
          <p:cNvPr id="7" name="Title 6">
            <a:extLst>
              <a:ext uri="{FF2B5EF4-FFF2-40B4-BE49-F238E27FC236}">
                <a16:creationId xmlns:a16="http://schemas.microsoft.com/office/drawing/2014/main" id="{03218A35-E3D3-BD46-81EB-F63D439EEDCE}"/>
              </a:ext>
            </a:extLst>
          </p:cNvPr>
          <p:cNvSpPr>
            <a:spLocks noGrp="1"/>
          </p:cNvSpPr>
          <p:nvPr>
            <p:ph type="title"/>
          </p:nvPr>
        </p:nvSpPr>
        <p:spPr>
          <a:xfrm>
            <a:off x="385763" y="2891790"/>
            <a:ext cx="10515600" cy="1074420"/>
          </a:xfrm>
        </p:spPr>
        <p:txBody>
          <a:bodyPr/>
          <a:lstStyle>
            <a:lvl1pPr>
              <a:defRPr>
                <a:solidFill>
                  <a:schemeClr val="bg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36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04A1787-4FD3-AB41-AD48-346205C82E19}"/>
              </a:ext>
            </a:extLst>
          </p:cNvPr>
          <p:cNvSpPr>
            <a:spLocks noGrp="1"/>
          </p:cNvSpPr>
          <p:nvPr>
            <p:ph type="title"/>
          </p:nvPr>
        </p:nvSpPr>
        <p:spPr>
          <a:xfrm>
            <a:off x="371327" y="1727095"/>
            <a:ext cx="3048000" cy="793921"/>
          </a:xfrm>
        </p:spPr>
        <p:txBody>
          <a:bodyPr anchor="t">
            <a:noAutofit/>
          </a:bodyPr>
          <a:lstStyle>
            <a:lvl1pPr>
              <a:defRPr sz="2400">
                <a:solidFill>
                  <a:schemeClr val="tx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6620B01-3F2B-7146-AB74-69530D3BC61A}"/>
              </a:ext>
            </a:extLst>
          </p:cNvPr>
          <p:cNvCxnSpPr>
            <a:cxnSpLocks/>
          </p:cNvCxnSpPr>
          <p:nvPr userDrawn="1"/>
        </p:nvCxnSpPr>
        <p:spPr>
          <a:xfrm>
            <a:off x="474009" y="1559391"/>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1EEA222-99D0-5141-AE49-AC5A9E8E38AD}"/>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2">
            <a:extLst>
              <a:ext uri="{FF2B5EF4-FFF2-40B4-BE49-F238E27FC236}">
                <a16:creationId xmlns:a16="http://schemas.microsoft.com/office/drawing/2014/main" id="{7A3D4753-1408-CD47-861A-9D55AE84CC5C}"/>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57749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Picture Placeholder 2">
            <a:extLst>
              <a:ext uri="{FF2B5EF4-FFF2-40B4-BE49-F238E27FC236}">
                <a16:creationId xmlns:a16="http://schemas.microsoft.com/office/drawing/2014/main" id="{9A91F2B8-FBC3-CD41-B249-FC0443C49091}"/>
              </a:ext>
            </a:extLst>
          </p:cNvPr>
          <p:cNvSpPr>
            <a:spLocks noGrp="1"/>
          </p:cNvSpPr>
          <p:nvPr>
            <p:ph type="pic" idx="10"/>
          </p:nvPr>
        </p:nvSpPr>
        <p:spPr>
          <a:xfrm>
            <a:off x="8135459" y="1"/>
            <a:ext cx="4056540" cy="61405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9139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2533B-064A-D945-A6E9-77853ADDA149}"/>
              </a:ext>
            </a:extLst>
          </p:cNvPr>
          <p:cNvSpPr/>
          <p:nvPr userDrawn="1"/>
        </p:nvSpPr>
        <p:spPr>
          <a:xfrm flipH="1">
            <a:off x="-2095" y="0"/>
            <a:ext cx="12219818" cy="6429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2">
            <a:extLst>
              <a:ext uri="{FF2B5EF4-FFF2-40B4-BE49-F238E27FC236}">
                <a16:creationId xmlns:a16="http://schemas.microsoft.com/office/drawing/2014/main" id="{3942DDE4-7838-0C46-8080-37127C6C108D}"/>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0440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1727095"/>
            <a:ext cx="3048000" cy="793921"/>
          </a:xfrm>
        </p:spPr>
        <p:txBody>
          <a:bodyPr anchor="t">
            <a:noAutofit/>
          </a:bodyPr>
          <a:lstStyle>
            <a:lvl1pPr>
              <a:defRPr sz="24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D8AC69E0-5E00-674E-9605-B0190C92229F}"/>
              </a:ext>
            </a:extLst>
          </p:cNvPr>
          <p:cNvCxnSpPr>
            <a:cxnSpLocks/>
          </p:cNvCxnSpPr>
          <p:nvPr userDrawn="1"/>
        </p:nvCxnSpPr>
        <p:spPr>
          <a:xfrm>
            <a:off x="474009" y="1559391"/>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248F5A9-F7B0-3E4D-A585-89989B1CF856}"/>
              </a:ext>
            </a:extLst>
          </p:cNvPr>
          <p:cNvSpPr>
            <a:spLocks noGrp="1"/>
          </p:cNvSpPr>
          <p:nvPr>
            <p:ph type="body" idx="1"/>
          </p:nvPr>
        </p:nvSpPr>
        <p:spPr>
          <a:xfrm>
            <a:off x="371327" y="2548039"/>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2">
            <a:extLst>
              <a:ext uri="{FF2B5EF4-FFF2-40B4-BE49-F238E27FC236}">
                <a16:creationId xmlns:a16="http://schemas.microsoft.com/office/drawing/2014/main" id="{C94C18D4-7E16-6245-ADA1-AC8A19FBE767}"/>
              </a:ext>
            </a:extLst>
          </p:cNvPr>
          <p:cNvSpPr>
            <a:spLocks noGrp="1"/>
          </p:cNvSpPr>
          <p:nvPr>
            <p:ph type="pic" idx="10"/>
          </p:nvPr>
        </p:nvSpPr>
        <p:spPr>
          <a:xfrm>
            <a:off x="8135459" y="0"/>
            <a:ext cx="4056540"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213512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5540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CC0B87F4-29E8-E14E-8DAF-1E2A94EDD79F}"/>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A8580045-5FAB-AE45-9890-A300FC7D02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570449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Picture Placeholder 2">
            <a:extLst>
              <a:ext uri="{FF2B5EF4-FFF2-40B4-BE49-F238E27FC236}">
                <a16:creationId xmlns:a16="http://schemas.microsoft.com/office/drawing/2014/main" id="{514EC0A2-E3AD-C342-85C5-07DEE9C95727}"/>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07224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2">
            <a:extLst>
              <a:ext uri="{FF2B5EF4-FFF2-40B4-BE49-F238E27FC236}">
                <a16:creationId xmlns:a16="http://schemas.microsoft.com/office/drawing/2014/main" id="{5DC53311-FC55-2F47-A1BB-A4D6DF9DD11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9196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2">
            <a:extLst>
              <a:ext uri="{FF2B5EF4-FFF2-40B4-BE49-F238E27FC236}">
                <a16:creationId xmlns:a16="http://schemas.microsoft.com/office/drawing/2014/main" id="{039CF702-5D8E-494A-A73B-B9BF2F3EE585}"/>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28599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0D767-83FA-5C4A-9322-F9EA8B9F33C4}"/>
              </a:ext>
            </a:extLst>
          </p:cNvPr>
          <p:cNvSpPr>
            <a:spLocks noGrp="1"/>
          </p:cNvSpPr>
          <p:nvPr>
            <p:ph type="title"/>
          </p:nvPr>
        </p:nvSpPr>
        <p:spPr>
          <a:xfrm>
            <a:off x="371326" y="428626"/>
            <a:ext cx="4580501" cy="429504"/>
          </a:xfrm>
        </p:spPr>
        <p:txBody>
          <a:bodyPr anchor="t">
            <a:noAutofit/>
          </a:bodyPr>
          <a:lstStyle>
            <a:lvl1pPr>
              <a:defRPr sz="2400">
                <a:solidFill>
                  <a:schemeClr val="tx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56B07CA-75FD-404F-A9D4-9D45C2426507}"/>
              </a:ext>
            </a:extLst>
          </p:cNvPr>
          <p:cNvSpPr>
            <a:spLocks noGrp="1"/>
          </p:cNvSpPr>
          <p:nvPr>
            <p:ph type="body" idx="1"/>
          </p:nvPr>
        </p:nvSpPr>
        <p:spPr>
          <a:xfrm>
            <a:off x="371327" y="858130"/>
            <a:ext cx="3048000" cy="3557339"/>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2">
            <a:extLst>
              <a:ext uri="{FF2B5EF4-FFF2-40B4-BE49-F238E27FC236}">
                <a16:creationId xmlns:a16="http://schemas.microsoft.com/office/drawing/2014/main" id="{6BB5B6AC-78DD-EE45-AB3F-3C7312627698}"/>
              </a:ext>
            </a:extLst>
          </p:cNvPr>
          <p:cNvSpPr>
            <a:spLocks noGrp="1"/>
          </p:cNvSpPr>
          <p:nvPr>
            <p:ph type="pic" idx="10"/>
          </p:nvPr>
        </p:nvSpPr>
        <p:spPr>
          <a:xfrm>
            <a:off x="4053194" y="0"/>
            <a:ext cx="8138806" cy="6429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65541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851387D-1EEF-3741-9552-2F27F45A79A9}"/>
              </a:ext>
            </a:extLst>
          </p:cNvPr>
          <p:cNvCxnSpPr>
            <a:cxnSpLocks/>
          </p:cNvCxnSpPr>
          <p:nvPr userDrawn="1"/>
        </p:nvCxnSpPr>
        <p:spPr>
          <a:xfrm>
            <a:off x="4419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0AC6B3D-F33A-364E-BECE-EF9B62AFA03F}"/>
              </a:ext>
            </a:extLst>
          </p:cNvPr>
          <p:cNvSpPr>
            <a:spLocks noGrp="1"/>
          </p:cNvSpPr>
          <p:nvPr>
            <p:ph type="body" idx="10"/>
          </p:nvPr>
        </p:nvSpPr>
        <p:spPr>
          <a:xfrm>
            <a:off x="371327" y="1279412"/>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Text Placeholder 2">
            <a:extLst>
              <a:ext uri="{FF2B5EF4-FFF2-40B4-BE49-F238E27FC236}">
                <a16:creationId xmlns:a16="http://schemas.microsoft.com/office/drawing/2014/main" id="{9581AB09-21E8-694F-9DA4-E0ABC32614CC}"/>
              </a:ext>
            </a:extLst>
          </p:cNvPr>
          <p:cNvSpPr>
            <a:spLocks noGrp="1"/>
          </p:cNvSpPr>
          <p:nvPr>
            <p:ph type="body" idx="11"/>
          </p:nvPr>
        </p:nvSpPr>
        <p:spPr>
          <a:xfrm>
            <a:off x="44769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9" name="Text Placeholder 2">
            <a:extLst>
              <a:ext uri="{FF2B5EF4-FFF2-40B4-BE49-F238E27FC236}">
                <a16:creationId xmlns:a16="http://schemas.microsoft.com/office/drawing/2014/main" id="{9DD0C176-D21A-EC4C-B7F0-67CF72D65CDA}"/>
              </a:ext>
            </a:extLst>
          </p:cNvPr>
          <p:cNvSpPr>
            <a:spLocks noGrp="1"/>
          </p:cNvSpPr>
          <p:nvPr>
            <p:ph type="body" idx="12"/>
          </p:nvPr>
        </p:nvSpPr>
        <p:spPr>
          <a:xfrm>
            <a:off x="8582526" y="1276738"/>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itle 6">
            <a:extLst>
              <a:ext uri="{FF2B5EF4-FFF2-40B4-BE49-F238E27FC236}">
                <a16:creationId xmlns:a16="http://schemas.microsoft.com/office/drawing/2014/main" id="{A3F5BE9C-6233-5143-B18B-A855757091AA}"/>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cxnSp>
        <p:nvCxnSpPr>
          <p:cNvPr id="21" name="Straight Connector 20">
            <a:extLst>
              <a:ext uri="{FF2B5EF4-FFF2-40B4-BE49-F238E27FC236}">
                <a16:creationId xmlns:a16="http://schemas.microsoft.com/office/drawing/2014/main" id="{690E96B1-0B7B-3A4C-8B9A-7316A05496C7}"/>
              </a:ext>
            </a:extLst>
          </p:cNvPr>
          <p:cNvCxnSpPr>
            <a:cxnSpLocks/>
          </p:cNvCxnSpPr>
          <p:nvPr userDrawn="1"/>
        </p:nvCxnSpPr>
        <p:spPr>
          <a:xfrm>
            <a:off x="4548704"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B53D2D5-4329-B245-9D9A-79AD63A0FD7F}"/>
              </a:ext>
            </a:extLst>
          </p:cNvPr>
          <p:cNvCxnSpPr>
            <a:cxnSpLocks/>
          </p:cNvCxnSpPr>
          <p:nvPr userDrawn="1"/>
        </p:nvCxnSpPr>
        <p:spPr>
          <a:xfrm>
            <a:off x="8671525" y="1094170"/>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EBE2739D-AF47-0446-9167-1D16BED3B4D1}"/>
              </a:ext>
            </a:extLst>
          </p:cNvPr>
          <p:cNvSpPr>
            <a:spLocks noGrp="1"/>
          </p:cNvSpPr>
          <p:nvPr>
            <p:ph type="body" idx="13"/>
          </p:nvPr>
        </p:nvSpPr>
        <p:spPr>
          <a:xfrm>
            <a:off x="371327" y="3669687"/>
            <a:ext cx="3048000" cy="200521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4" name="Text Placeholder 2">
            <a:extLst>
              <a:ext uri="{FF2B5EF4-FFF2-40B4-BE49-F238E27FC236}">
                <a16:creationId xmlns:a16="http://schemas.microsoft.com/office/drawing/2014/main" id="{62988012-1B68-DE49-AAA1-D9322B786232}"/>
              </a:ext>
            </a:extLst>
          </p:cNvPr>
          <p:cNvSpPr>
            <a:spLocks noGrp="1"/>
          </p:cNvSpPr>
          <p:nvPr>
            <p:ph type="body" idx="14"/>
          </p:nvPr>
        </p:nvSpPr>
        <p:spPr>
          <a:xfrm>
            <a:off x="44769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Text Placeholder 2">
            <a:extLst>
              <a:ext uri="{FF2B5EF4-FFF2-40B4-BE49-F238E27FC236}">
                <a16:creationId xmlns:a16="http://schemas.microsoft.com/office/drawing/2014/main" id="{E56B4E5D-209A-6E4F-BADA-9B4C7CE9D4F8}"/>
              </a:ext>
            </a:extLst>
          </p:cNvPr>
          <p:cNvSpPr>
            <a:spLocks noGrp="1"/>
          </p:cNvSpPr>
          <p:nvPr>
            <p:ph type="body" idx="15"/>
          </p:nvPr>
        </p:nvSpPr>
        <p:spPr>
          <a:xfrm>
            <a:off x="8582526" y="3667013"/>
            <a:ext cx="3048000" cy="200521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26" name="Straight Connector 25">
            <a:extLst>
              <a:ext uri="{FF2B5EF4-FFF2-40B4-BE49-F238E27FC236}">
                <a16:creationId xmlns:a16="http://schemas.microsoft.com/office/drawing/2014/main" id="{F3CA3F69-7607-0949-BAE8-B06837D32DAF}"/>
              </a:ext>
            </a:extLst>
          </p:cNvPr>
          <p:cNvCxnSpPr>
            <a:cxnSpLocks/>
          </p:cNvCxnSpPr>
          <p:nvPr userDrawn="1"/>
        </p:nvCxnSpPr>
        <p:spPr>
          <a:xfrm>
            <a:off x="441925"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F16916-5D13-2F4F-8D7F-2AEB07694019}"/>
              </a:ext>
            </a:extLst>
          </p:cNvPr>
          <p:cNvCxnSpPr>
            <a:cxnSpLocks/>
          </p:cNvCxnSpPr>
          <p:nvPr userDrawn="1"/>
        </p:nvCxnSpPr>
        <p:spPr>
          <a:xfrm>
            <a:off x="4548704" y="348444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69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D05E3-6E98-2B42-9BEE-89DA1C1BD5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40090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8804-6EA8-B748-8193-0D3C462B0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1729-84C2-DE4A-A01C-5B13BDFD3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BC891-FECF-BC45-A24E-4482951B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C8179-D1BB-864E-8FCB-D94B4EE032A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CBA66E9-C9AD-DC41-AB56-F64B367ADC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96A64E-3BC8-DE4A-B402-32E234A43468}"/>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4006273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C12-E8E8-1649-8374-96D77C5F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52F57-5C4B-CB44-ADA9-DE57096EA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5E4F36-B190-A448-9EDB-8D4425DCD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32C359-942B-0945-A336-3AD409316C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A42DB1-6100-0A4F-A618-5D1C1EF788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3C35E-17BB-8047-9FF4-BD1C8E1BA8EA}"/>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500733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8EFD-21A5-5145-94F2-68A9E73E9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CC51B-B2BA-F045-B032-8B1A47BA43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55B96-EFC1-5844-9C4F-8AD142B9CF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A74D43-303E-1B48-B7A0-552550645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D6BB14-041D-A548-B795-55AC84B2A7C7}"/>
              </a:ext>
            </a:extLst>
          </p:cNvPr>
          <p:cNvSpPr>
            <a:spLocks noGrp="1"/>
          </p:cNvSpPr>
          <p:nvPr>
            <p:ph type="sldNum" sz="quarter" idx="12"/>
          </p:nvPr>
        </p:nvSpPr>
        <p:spPr>
          <a:xfrm>
            <a:off x="8610600" y="6356350"/>
            <a:ext cx="2743200" cy="365125"/>
          </a:xfrm>
          <a:prstGeom prst="rect">
            <a:avLst/>
          </a:prstGeom>
        </p:spPr>
        <p:txBody>
          <a:bodyPr/>
          <a:lstStyle/>
          <a:p>
            <a:fld id="{68C0B02D-A95A-8045-A56D-C16A10C3978B}" type="slidenum">
              <a:rPr lang="en-US" smtClean="0"/>
              <a:t>‹#›</a:t>
            </a:fld>
            <a:endParaRPr lang="en-US"/>
          </a:p>
        </p:txBody>
      </p:sp>
    </p:spTree>
    <p:extLst>
      <p:ext uri="{BB962C8B-B14F-4D97-AF65-F5344CB8AC3E}">
        <p14:creationId xmlns:p14="http://schemas.microsoft.com/office/powerpoint/2010/main" val="71278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B3C3C2-DC2E-6E4C-8609-5A7B1DC420BA}"/>
              </a:ext>
            </a:extLst>
          </p:cNvPr>
          <p:cNvPicPr>
            <a:picLocks noChangeAspect="1"/>
          </p:cNvPicPr>
          <p:nvPr userDrawn="1"/>
        </p:nvPicPr>
        <p:blipFill rotWithShape="1">
          <a:blip r:embed="rId2"/>
          <a:srcRect l="2248" r="3310"/>
          <a:stretch/>
        </p:blipFill>
        <p:spPr>
          <a:xfrm>
            <a:off x="1" y="0"/>
            <a:ext cx="12191998" cy="5538214"/>
          </a:xfrm>
          <a:prstGeom prst="rect">
            <a:avLst/>
          </a:prstGeom>
        </p:spPr>
      </p:pic>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6845AE3A-F0C8-1D44-839E-E9B46EB087DB}"/>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sign&#10;&#10;Description automatically generated">
            <a:extLst>
              <a:ext uri="{FF2B5EF4-FFF2-40B4-BE49-F238E27FC236}">
                <a16:creationId xmlns:a16="http://schemas.microsoft.com/office/drawing/2014/main" id="{8D5A718A-F0B7-C446-BCBE-78DD7A15F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273783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2906685"/>
            <a:ext cx="9607561" cy="793921"/>
          </a:xfrm>
        </p:spPr>
        <p:txBody>
          <a:bodyPr anchor="t">
            <a:noAutofit/>
          </a:bodyPr>
          <a:lstStyle>
            <a:lvl1pPr>
              <a:defRPr sz="54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3835636"/>
            <a:ext cx="326931"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3963226"/>
            <a:ext cx="5453003" cy="459959"/>
          </a:xfrm>
        </p:spPr>
        <p:txBody>
          <a:bodyPr anchor="t">
            <a:normAutofit/>
          </a:bodyPr>
          <a:lstStyle>
            <a:lvl1pPr marL="0" indent="0">
              <a:lnSpc>
                <a:spcPct val="150000"/>
              </a:lnSpc>
              <a:buNone/>
              <a:defRPr sz="1100" b="1"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92D0B31-8A56-8645-AD4E-4BD3DE4DCAC3}"/>
              </a:ext>
            </a:extLst>
          </p:cNvPr>
          <p:cNvSpPr/>
          <p:nvPr userDrawn="1"/>
        </p:nvSpPr>
        <p:spPr>
          <a:xfrm>
            <a:off x="9622971" y="5529943"/>
            <a:ext cx="2569029"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10;&#10;Description automatically generated">
            <a:extLst>
              <a:ext uri="{FF2B5EF4-FFF2-40B4-BE49-F238E27FC236}">
                <a16:creationId xmlns:a16="http://schemas.microsoft.com/office/drawing/2014/main" id="{89AA25DB-7A45-0745-B3DB-E6653688C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CCC801-7441-42CD-81FD-6C3806DC1756}"/>
              </a:ext>
            </a:extLst>
          </p:cNvPr>
          <p:cNvPicPr>
            <a:picLocks noChangeAspect="1"/>
          </p:cNvPicPr>
          <p:nvPr userDrawn="1"/>
        </p:nvPicPr>
        <p:blipFill rotWithShape="1">
          <a:blip r:embed="rId2"/>
          <a:srcRect l="12087" r="3310"/>
          <a:stretch/>
        </p:blipFill>
        <p:spPr>
          <a:xfrm>
            <a:off x="0" y="0"/>
            <a:ext cx="12191999" cy="6182288"/>
          </a:xfrm>
          <a:prstGeom prst="rect">
            <a:avLst/>
          </a:prstGeom>
        </p:spPr>
      </p:pic>
      <p:sp>
        <p:nvSpPr>
          <p:cNvPr id="5" name="Rectangle 4">
            <a:extLst>
              <a:ext uri="{FF2B5EF4-FFF2-40B4-BE49-F238E27FC236}">
                <a16:creationId xmlns:a16="http://schemas.microsoft.com/office/drawing/2014/main" id="{67BA55FA-35DE-494B-A3A3-BCE84967846C}"/>
              </a:ext>
            </a:extLst>
          </p:cNvPr>
          <p:cNvSpPr/>
          <p:nvPr userDrawn="1"/>
        </p:nvSpPr>
        <p:spPr>
          <a:xfrm>
            <a:off x="0" y="0"/>
            <a:ext cx="5248126" cy="6182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7" y="428625"/>
            <a:ext cx="4464834" cy="793921"/>
          </a:xfrm>
        </p:spPr>
        <p:txBody>
          <a:bodyPr anchor="t">
            <a:noAutofit/>
          </a:bodyPr>
          <a:lstStyle>
            <a:lvl1pPr>
              <a:defRPr sz="360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6" y="1400565"/>
            <a:ext cx="4464833" cy="4380475"/>
          </a:xfrm>
        </p:spPr>
        <p:txBody>
          <a:bodyPr anchor="t">
            <a:normAutofit/>
          </a:bodyPr>
          <a:lstStyle>
            <a:lvl1pPr marL="0" indent="0">
              <a:lnSpc>
                <a:spcPct val="150000"/>
              </a:lnSpc>
              <a:buNone/>
              <a:defRPr sz="1400" b="1"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59271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6943873" cy="793921"/>
          </a:xfrm>
        </p:spPr>
        <p:txBody>
          <a:bodyPr anchor="t">
            <a:noAutofit/>
          </a:bodyPr>
          <a:lstStyle>
            <a:lvl1pPr>
              <a:defRPr sz="3600">
                <a:solidFill>
                  <a:schemeClr val="tx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hasCustomPrompt="1"/>
          </p:nvPr>
        </p:nvSpPr>
        <p:spPr>
          <a:xfrm>
            <a:off x="371327" y="1249569"/>
            <a:ext cx="3048000" cy="1690579"/>
          </a:xfrm>
        </p:spPr>
        <p:txBody>
          <a:bodyPr anchor="t">
            <a:normAutofit/>
          </a:bodyPr>
          <a:lstStyle>
            <a:lvl1pPr marL="0" indent="0">
              <a:lnSpc>
                <a:spcPct val="150000"/>
              </a:lnSpc>
              <a:buNone/>
              <a:defRPr sz="1100" b="1" spc="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799B35C2-DC46-3145-9628-3725B1D8253A}"/>
              </a:ext>
            </a:extLst>
          </p:cNvPr>
          <p:cNvSpPr/>
          <p:nvPr userDrawn="1"/>
        </p:nvSpPr>
        <p:spPr>
          <a:xfrm>
            <a:off x="1" y="5529943"/>
            <a:ext cx="12192000" cy="132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67B7A373-EF83-0F48-85F7-F23A94486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705" y="5737860"/>
            <a:ext cx="1457559" cy="901478"/>
          </a:xfrm>
          <a:prstGeom prst="rect">
            <a:avLst/>
          </a:prstGeom>
        </p:spPr>
      </p:pic>
    </p:spTree>
    <p:extLst>
      <p:ext uri="{BB962C8B-B14F-4D97-AF65-F5344CB8AC3E}">
        <p14:creationId xmlns:p14="http://schemas.microsoft.com/office/powerpoint/2010/main" val="195527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536CEE9-5D48-A740-A14C-517E01514428}"/>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EEFB41-8A95-4E4C-9F97-6A162905147B}"/>
              </a:ext>
            </a:extLst>
          </p:cNvPr>
          <p:cNvSpPr>
            <a:spLocks noGrp="1"/>
          </p:cNvSpPr>
          <p:nvPr>
            <p:ph type="body" idx="1"/>
          </p:nvPr>
        </p:nvSpPr>
        <p:spPr>
          <a:xfrm>
            <a:off x="371327" y="1402915"/>
            <a:ext cx="11355854" cy="4183691"/>
          </a:xfrm>
        </p:spPr>
        <p:txBody>
          <a:bodyPr anchor="t">
            <a:normAutofit/>
          </a:bodyPr>
          <a:lstStyle>
            <a:lvl1pPr marL="173038" indent="-173038">
              <a:lnSpc>
                <a:spcPct val="150000"/>
              </a:lnSpc>
              <a:buClr>
                <a:schemeClr val="tx2"/>
              </a:buClr>
              <a:buFont typeface="Arial" panose="020B0604020202020204" pitchFamily="34" charset="0"/>
              <a:buChar char="•"/>
              <a:tabLst/>
              <a:defRPr sz="1800" b="0" i="0" spc="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5"/>
            <a:ext cx="11355855" cy="590931"/>
          </a:xfrm>
          <a:solidFill>
            <a:srgbClr val="FFFFFF"/>
          </a:solidFill>
        </p:spPr>
        <p:txBody>
          <a:bodyPr anchor="t">
            <a:spAutoFit/>
          </a:bodyPr>
          <a:lstStyle>
            <a:lvl1pPr>
              <a:defRPr sz="36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477248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6D9FEB7-A592-9F44-971C-CAB23899D307}"/>
              </a:ext>
            </a:extLst>
          </p:cNvPr>
          <p:cNvCxnSpPr>
            <a:cxnSpLocks/>
          </p:cNvCxnSpPr>
          <p:nvPr userDrawn="1"/>
        </p:nvCxnSpPr>
        <p:spPr>
          <a:xfrm>
            <a:off x="464819" y="1161736"/>
            <a:ext cx="326931"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82CE7A31-0E86-E34F-ABBE-DA5CBFC62773}"/>
              </a:ext>
            </a:extLst>
          </p:cNvPr>
          <p:cNvSpPr>
            <a:spLocks noGrp="1"/>
          </p:cNvSpPr>
          <p:nvPr>
            <p:ph type="title"/>
          </p:nvPr>
        </p:nvSpPr>
        <p:spPr>
          <a:xfrm>
            <a:off x="371327" y="428625"/>
            <a:ext cx="7370594" cy="590931"/>
          </a:xfrm>
          <a:solidFill>
            <a:srgbClr val="FFFFFF"/>
          </a:solidFill>
        </p:spPr>
        <p:txBody>
          <a:bodyPr wrap="square" anchor="t">
            <a:spAutoFit/>
          </a:bodyPr>
          <a:lstStyle>
            <a:lvl1pPr>
              <a:defRPr sz="3600">
                <a:solidFill>
                  <a:schemeClr val="tx2"/>
                </a:solidFill>
              </a:defRPr>
            </a:lvl1pPr>
          </a:lstStyle>
          <a:p>
            <a:r>
              <a:rPr lang="en-US"/>
              <a:t>Click to edit Master title style</a:t>
            </a:r>
            <a:endParaRPr lang="en-US" dirty="0"/>
          </a:p>
        </p:txBody>
      </p:sp>
      <p:sp>
        <p:nvSpPr>
          <p:cNvPr id="29" name="Text Placeholder 2">
            <a:extLst>
              <a:ext uri="{FF2B5EF4-FFF2-40B4-BE49-F238E27FC236}">
                <a16:creationId xmlns:a16="http://schemas.microsoft.com/office/drawing/2014/main" id="{E5152EC6-A12C-B644-B434-E0FA79824500}"/>
              </a:ext>
            </a:extLst>
          </p:cNvPr>
          <p:cNvSpPr>
            <a:spLocks noGrp="1"/>
          </p:cNvSpPr>
          <p:nvPr>
            <p:ph type="body" idx="15"/>
          </p:nvPr>
        </p:nvSpPr>
        <p:spPr>
          <a:xfrm>
            <a:off x="371326" y="1747522"/>
            <a:ext cx="3479311" cy="4052444"/>
          </a:xfrm>
        </p:spPr>
        <p:txBody>
          <a:bodyPr lIns="0" rIns="0" anchor="t">
            <a:normAutofit/>
          </a:bodyPr>
          <a:lstStyle>
            <a:lvl1pPr marL="0" indent="0">
              <a:lnSpc>
                <a:spcPct val="100000"/>
              </a:lnSpc>
              <a:spcBef>
                <a:spcPts val="160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BF3B3854-8928-EE47-B02A-32AA41471EAE}"/>
              </a:ext>
            </a:extLst>
          </p:cNvPr>
          <p:cNvSpPr>
            <a:spLocks noGrp="1"/>
          </p:cNvSpPr>
          <p:nvPr>
            <p:ph type="body" idx="16"/>
          </p:nvPr>
        </p:nvSpPr>
        <p:spPr>
          <a:xfrm>
            <a:off x="4303246" y="1747522"/>
            <a:ext cx="3479311" cy="4052444"/>
          </a:xfrm>
        </p:spPr>
        <p:txBody>
          <a:bodyPr lIns="0" rIns="0" anchor="t">
            <a:normAutofit/>
          </a:bodyPr>
          <a:lstStyle>
            <a:lvl1pPr marL="0" indent="0">
              <a:lnSpc>
                <a:spcPct val="100000"/>
              </a:lnSpc>
              <a:spcBef>
                <a:spcPts val="160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5686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20AC6B3D-F33A-364E-BECE-EF9B62AFA03F}"/>
              </a:ext>
            </a:extLst>
          </p:cNvPr>
          <p:cNvSpPr>
            <a:spLocks noGrp="1"/>
          </p:cNvSpPr>
          <p:nvPr>
            <p:ph type="body" idx="10"/>
          </p:nvPr>
        </p:nvSpPr>
        <p:spPr>
          <a:xfrm>
            <a:off x="371327" y="1641468"/>
            <a:ext cx="3048000" cy="172628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2">
            <a:extLst>
              <a:ext uri="{FF2B5EF4-FFF2-40B4-BE49-F238E27FC236}">
                <a16:creationId xmlns:a16="http://schemas.microsoft.com/office/drawing/2014/main" id="{9581AB09-21E8-694F-9DA4-E0ABC32614CC}"/>
              </a:ext>
            </a:extLst>
          </p:cNvPr>
          <p:cNvSpPr>
            <a:spLocks noGrp="1"/>
          </p:cNvSpPr>
          <p:nvPr>
            <p:ph type="body" idx="11"/>
          </p:nvPr>
        </p:nvSpPr>
        <p:spPr>
          <a:xfrm>
            <a:off x="4476926" y="1638794"/>
            <a:ext cx="3048000" cy="172628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9DD0C176-D21A-EC4C-B7F0-67CF72D65CDA}"/>
              </a:ext>
            </a:extLst>
          </p:cNvPr>
          <p:cNvSpPr>
            <a:spLocks noGrp="1"/>
          </p:cNvSpPr>
          <p:nvPr>
            <p:ph type="body" idx="12"/>
          </p:nvPr>
        </p:nvSpPr>
        <p:spPr>
          <a:xfrm>
            <a:off x="8582526" y="1638794"/>
            <a:ext cx="3048000" cy="172628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itle 6">
            <a:extLst>
              <a:ext uri="{FF2B5EF4-FFF2-40B4-BE49-F238E27FC236}">
                <a16:creationId xmlns:a16="http://schemas.microsoft.com/office/drawing/2014/main" id="{A3F5BE9C-6233-5143-B18B-A855757091AA}"/>
              </a:ext>
            </a:extLst>
          </p:cNvPr>
          <p:cNvSpPr>
            <a:spLocks noGrp="1"/>
          </p:cNvSpPr>
          <p:nvPr>
            <p:ph type="title"/>
          </p:nvPr>
        </p:nvSpPr>
        <p:spPr>
          <a:xfrm>
            <a:off x="371326" y="428626"/>
            <a:ext cx="4580501" cy="429504"/>
          </a:xfrm>
        </p:spPr>
        <p:txBody>
          <a:bodyPr anchor="t">
            <a:noAutofit/>
          </a:bodyPr>
          <a:lstStyle>
            <a:lvl1pPr>
              <a:defRPr sz="2400">
                <a:solidFill>
                  <a:schemeClr val="tx2"/>
                </a:solidFill>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EBE2739D-AF47-0446-9167-1D16BED3B4D1}"/>
              </a:ext>
            </a:extLst>
          </p:cNvPr>
          <p:cNvSpPr>
            <a:spLocks noGrp="1"/>
          </p:cNvSpPr>
          <p:nvPr>
            <p:ph type="body" idx="13"/>
          </p:nvPr>
        </p:nvSpPr>
        <p:spPr>
          <a:xfrm>
            <a:off x="371327" y="3948617"/>
            <a:ext cx="3048000" cy="1726280"/>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62988012-1B68-DE49-AAA1-D9322B786232}"/>
              </a:ext>
            </a:extLst>
          </p:cNvPr>
          <p:cNvSpPr>
            <a:spLocks noGrp="1"/>
          </p:cNvSpPr>
          <p:nvPr>
            <p:ph type="body" idx="14"/>
          </p:nvPr>
        </p:nvSpPr>
        <p:spPr>
          <a:xfrm>
            <a:off x="4476926" y="3945943"/>
            <a:ext cx="3048000" cy="172628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E56B4E5D-209A-6E4F-BADA-9B4C7CE9D4F8}"/>
              </a:ext>
            </a:extLst>
          </p:cNvPr>
          <p:cNvSpPr>
            <a:spLocks noGrp="1"/>
          </p:cNvSpPr>
          <p:nvPr>
            <p:ph type="body" idx="15"/>
          </p:nvPr>
        </p:nvSpPr>
        <p:spPr>
          <a:xfrm>
            <a:off x="8582526" y="3945943"/>
            <a:ext cx="3048000" cy="1726281"/>
          </a:xfrm>
        </p:spPr>
        <p:txBody>
          <a:bodyPr anchor="t">
            <a:normAutofit/>
          </a:bodyPr>
          <a:lstStyle>
            <a:lvl1pPr marL="0" indent="0">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0285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6163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389413"/>
            <a:ext cx="11355854" cy="4306851"/>
          </a:xfrm>
        </p:spPr>
        <p:txBody>
          <a:bodyPr anchor="t">
            <a:normAutofit/>
          </a:bodyPr>
          <a:lstStyle>
            <a:lvl1pPr marL="234950" indent="-234950">
              <a:lnSpc>
                <a:spcPct val="125000"/>
              </a:lnSpc>
              <a:buFont typeface="Arial" panose="020B0604020202020204" pitchFamily="34" charset="0"/>
              <a:buChar char="•"/>
              <a:tabLst/>
              <a:defRPr sz="1600" b="0" i="0" spc="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styles</a:t>
            </a:r>
          </a:p>
        </p:txBody>
      </p:sp>
      <p:cxnSp>
        <p:nvCxnSpPr>
          <p:cNvPr id="8" name="Straight Connector 7">
            <a:extLst>
              <a:ext uri="{FF2B5EF4-FFF2-40B4-BE49-F238E27FC236}">
                <a16:creationId xmlns:a16="http://schemas.microsoft.com/office/drawing/2014/main" id="{BA48D0C0-A863-B447-BC91-C3C061F04E52}"/>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6"/>
            <a:ext cx="11355855" cy="590931"/>
          </a:xfrm>
          <a:solidFill>
            <a:schemeClr val="tx2"/>
          </a:solidFill>
        </p:spPr>
        <p:txBody>
          <a:bodyPr anchor="t">
            <a:sp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11121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6163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389413"/>
            <a:ext cx="11355854" cy="4306851"/>
          </a:xfrm>
        </p:spPr>
        <p:txBody>
          <a:bodyPr anchor="t">
            <a:normAutofit/>
          </a:bodyPr>
          <a:lstStyle>
            <a:lvl1pPr marL="234950" indent="-234950">
              <a:lnSpc>
                <a:spcPct val="125000"/>
              </a:lnSpc>
              <a:buFont typeface="Arial" panose="020B0604020202020204" pitchFamily="34" charset="0"/>
              <a:buChar char="•"/>
              <a:tabLst/>
              <a:defRPr sz="1600" b="0" i="0" spc="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styles</a:t>
            </a:r>
          </a:p>
        </p:txBody>
      </p:sp>
      <p:cxnSp>
        <p:nvCxnSpPr>
          <p:cNvPr id="8" name="Straight Connector 7">
            <a:extLst>
              <a:ext uri="{FF2B5EF4-FFF2-40B4-BE49-F238E27FC236}">
                <a16:creationId xmlns:a16="http://schemas.microsoft.com/office/drawing/2014/main" id="{BA48D0C0-A863-B447-BC91-C3C061F04E52}"/>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6"/>
            <a:ext cx="11355855" cy="590931"/>
          </a:xfrm>
          <a:solidFill>
            <a:schemeClr val="tx1"/>
          </a:solidFill>
        </p:spPr>
        <p:txBody>
          <a:bodyPr anchor="t">
            <a:sp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859819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61632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389413"/>
            <a:ext cx="11355854" cy="4306851"/>
          </a:xfrm>
        </p:spPr>
        <p:txBody>
          <a:bodyPr anchor="t">
            <a:normAutofit/>
          </a:bodyPr>
          <a:lstStyle>
            <a:lvl1pPr marL="234950" indent="-234950">
              <a:lnSpc>
                <a:spcPct val="125000"/>
              </a:lnSpc>
              <a:buFont typeface="Arial" panose="020B0604020202020204" pitchFamily="34" charset="0"/>
              <a:buChar char="•"/>
              <a:tabLst/>
              <a:defRPr sz="1600" b="0" i="0" spc="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styles</a:t>
            </a:r>
          </a:p>
        </p:txBody>
      </p:sp>
      <p:cxnSp>
        <p:nvCxnSpPr>
          <p:cNvPr id="8" name="Straight Connector 7">
            <a:extLst>
              <a:ext uri="{FF2B5EF4-FFF2-40B4-BE49-F238E27FC236}">
                <a16:creationId xmlns:a16="http://schemas.microsoft.com/office/drawing/2014/main" id="{BA48D0C0-A863-B447-BC91-C3C061F04E52}"/>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6"/>
            <a:ext cx="11355855" cy="590931"/>
          </a:xfrm>
          <a:solidFill>
            <a:schemeClr val="accent5"/>
          </a:solidFill>
        </p:spPr>
        <p:txBody>
          <a:bodyPr anchor="t">
            <a:sp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87735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55FA-35DE-494B-A3A3-BCE84967846C}"/>
              </a:ext>
            </a:extLst>
          </p:cNvPr>
          <p:cNvSpPr/>
          <p:nvPr userDrawn="1"/>
        </p:nvSpPr>
        <p:spPr>
          <a:xfrm>
            <a:off x="0" y="0"/>
            <a:ext cx="12192000" cy="61632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vo" panose="02020502070400060406" pitchFamily="18" charset="0"/>
            </a:endParaRPr>
          </a:p>
        </p:txBody>
      </p:sp>
      <p:sp>
        <p:nvSpPr>
          <p:cNvPr id="12" name="Text Placeholder 2">
            <a:extLst>
              <a:ext uri="{FF2B5EF4-FFF2-40B4-BE49-F238E27FC236}">
                <a16:creationId xmlns:a16="http://schemas.microsoft.com/office/drawing/2014/main" id="{3AFCF68C-97C8-3441-A193-83F1562CD0EB}"/>
              </a:ext>
            </a:extLst>
          </p:cNvPr>
          <p:cNvSpPr>
            <a:spLocks noGrp="1"/>
          </p:cNvSpPr>
          <p:nvPr>
            <p:ph type="body" idx="1" hasCustomPrompt="1"/>
          </p:nvPr>
        </p:nvSpPr>
        <p:spPr>
          <a:xfrm>
            <a:off x="371327" y="1389413"/>
            <a:ext cx="11355854" cy="4306851"/>
          </a:xfrm>
        </p:spPr>
        <p:txBody>
          <a:bodyPr anchor="t">
            <a:normAutofit/>
          </a:bodyPr>
          <a:lstStyle>
            <a:lvl1pPr marL="234950" indent="-234950">
              <a:lnSpc>
                <a:spcPct val="125000"/>
              </a:lnSpc>
              <a:buFont typeface="Arial" panose="020B0604020202020204" pitchFamily="34" charset="0"/>
              <a:buChar char="•"/>
              <a:tabLst/>
              <a:defRPr sz="1600" b="0" i="0" spc="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styles</a:t>
            </a:r>
          </a:p>
        </p:txBody>
      </p:sp>
      <p:cxnSp>
        <p:nvCxnSpPr>
          <p:cNvPr id="8" name="Straight Connector 7">
            <a:extLst>
              <a:ext uri="{FF2B5EF4-FFF2-40B4-BE49-F238E27FC236}">
                <a16:creationId xmlns:a16="http://schemas.microsoft.com/office/drawing/2014/main" id="{BA48D0C0-A863-B447-BC91-C3C061F04E52}"/>
              </a:ext>
            </a:extLst>
          </p:cNvPr>
          <p:cNvCxnSpPr>
            <a:cxnSpLocks/>
          </p:cNvCxnSpPr>
          <p:nvPr userDrawn="1"/>
        </p:nvCxnSpPr>
        <p:spPr>
          <a:xfrm>
            <a:off x="464819" y="1161736"/>
            <a:ext cx="3269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37DD354-F210-064A-8B52-1C1BDDF67847}"/>
              </a:ext>
            </a:extLst>
          </p:cNvPr>
          <p:cNvSpPr>
            <a:spLocks noGrp="1"/>
          </p:cNvSpPr>
          <p:nvPr>
            <p:ph type="title"/>
          </p:nvPr>
        </p:nvSpPr>
        <p:spPr>
          <a:xfrm>
            <a:off x="371326" y="428626"/>
            <a:ext cx="11355855" cy="590931"/>
          </a:xfrm>
          <a:solidFill>
            <a:schemeClr val="bg2"/>
          </a:solidFill>
        </p:spPr>
        <p:txBody>
          <a:bodyPr anchor="t">
            <a:sp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80290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26BFEF-80D3-B949-B5D3-66C78E259A0E}"/>
              </a:ext>
            </a:extLst>
          </p:cNvPr>
          <p:cNvCxnSpPr>
            <a:cxnSpLocks/>
          </p:cNvCxnSpPr>
          <p:nvPr userDrawn="1"/>
        </p:nvCxnSpPr>
        <p:spPr>
          <a:xfrm>
            <a:off x="507683" y="3881857"/>
            <a:ext cx="326931" cy="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6">
            <a:extLst>
              <a:ext uri="{FF2B5EF4-FFF2-40B4-BE49-F238E27FC236}">
                <a16:creationId xmlns:a16="http://schemas.microsoft.com/office/drawing/2014/main" id="{BD458245-0CF7-4C44-A831-462861865D1D}"/>
              </a:ext>
            </a:extLst>
          </p:cNvPr>
          <p:cNvSpPr>
            <a:spLocks noGrp="1"/>
          </p:cNvSpPr>
          <p:nvPr>
            <p:ph type="title"/>
          </p:nvPr>
        </p:nvSpPr>
        <p:spPr>
          <a:xfrm>
            <a:off x="385763" y="3050723"/>
            <a:ext cx="10515600" cy="701731"/>
          </a:xfrm>
        </p:spPr>
        <p:txBody>
          <a:bodyPr anchor="b">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55976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png"/><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3.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14C7B-B8AA-3748-8A78-719D8D265281}"/>
              </a:ext>
            </a:extLst>
          </p:cNvPr>
          <p:cNvSpPr>
            <a:spLocks noGrp="1"/>
          </p:cNvSpPr>
          <p:nvPr>
            <p:ph type="title"/>
          </p:nvPr>
        </p:nvSpPr>
        <p:spPr>
          <a:xfrm>
            <a:off x="354330" y="1"/>
            <a:ext cx="10515600" cy="10744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89BBD0-96E3-7A42-887C-80323F20C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29FF16B-21C4-1847-B4A7-ED43490078C8}"/>
              </a:ext>
            </a:extLst>
          </p:cNvPr>
          <p:cNvSpPr/>
          <p:nvPr userDrawn="1"/>
        </p:nvSpPr>
        <p:spPr>
          <a:xfrm>
            <a:off x="0" y="6176964"/>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41225F-A7EA-944D-963D-DFF07CB1D10B}"/>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9914647" y="6258474"/>
            <a:ext cx="1566097" cy="542593"/>
          </a:xfrm>
          <a:prstGeom prst="rect">
            <a:avLst/>
          </a:prstGeom>
        </p:spPr>
      </p:pic>
      <p:cxnSp>
        <p:nvCxnSpPr>
          <p:cNvPr id="9" name="Straight Connector 8">
            <a:extLst>
              <a:ext uri="{FF2B5EF4-FFF2-40B4-BE49-F238E27FC236}">
                <a16:creationId xmlns:a16="http://schemas.microsoft.com/office/drawing/2014/main" id="{9197E045-EBDF-434F-8527-7E72FBAE9DA2}"/>
              </a:ext>
            </a:extLst>
          </p:cNvPr>
          <p:cNvCxnSpPr>
            <a:cxnSpLocks/>
          </p:cNvCxnSpPr>
          <p:nvPr userDrawn="1"/>
        </p:nvCxnSpPr>
        <p:spPr>
          <a:xfrm>
            <a:off x="11551590" y="6505036"/>
            <a:ext cx="0" cy="977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EFFC7CB8-BF0D-C746-9845-D49489C8393B}"/>
              </a:ext>
            </a:extLst>
          </p:cNvPr>
          <p:cNvSpPr txBox="1">
            <a:spLocks/>
          </p:cNvSpPr>
          <p:nvPr userDrawn="1"/>
        </p:nvSpPr>
        <p:spPr>
          <a:xfrm>
            <a:off x="11313646" y="6369227"/>
            <a:ext cx="6318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C0B02D-A95A-8045-A56D-C16A10C3978B}" type="slidenum">
              <a:rPr lang="en-US"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6459241"/>
      </p:ext>
    </p:extLst>
  </p:cSld>
  <p:clrMap bg1="lt1" tx1="dk1" bg2="lt2" tx2="dk2" accent1="accent1" accent2="accent2" accent3="accent3" accent4="accent4" accent5="accent5" accent6="accent6" hlink="hlink" folHlink="folHlink"/>
  <p:sldLayoutIdLst>
    <p:sldLayoutId id="2147483702" r:id="rId1"/>
    <p:sldLayoutId id="2147483697" r:id="rId2"/>
    <p:sldLayoutId id="2147483709" r:id="rId3"/>
    <p:sldLayoutId id="2147483710" r:id="rId4"/>
    <p:sldLayoutId id="2147483713" r:id="rId5"/>
    <p:sldLayoutId id="2147483714" r:id="rId6"/>
    <p:sldLayoutId id="2147483703" r:id="rId7"/>
    <p:sldLayoutId id="2147483700" r:id="rId8"/>
    <p:sldLayoutId id="2147483705" r:id="rId9"/>
    <p:sldLayoutId id="2147483704" r:id="rId10"/>
    <p:sldLayoutId id="2147483701" r:id="rId11"/>
    <p:sldLayoutId id="2147483706" r:id="rId12"/>
    <p:sldLayoutId id="2147483698" r:id="rId13"/>
    <p:sldLayoutId id="2147483679" r:id="rId14"/>
    <p:sldLayoutId id="2147483675" r:id="rId15"/>
    <p:sldLayoutId id="2147483712" r:id="rId16"/>
    <p:sldLayoutId id="2147483677" r:id="rId17"/>
    <p:sldLayoutId id="2147483678" r:id="rId18"/>
    <p:sldLayoutId id="2147483715" r:id="rId19"/>
    <p:sldLayoutId id="2147483716" r:id="rId20"/>
    <p:sldLayoutId id="2147483680" r:id="rId21"/>
    <p:sldLayoutId id="2147483687" r:id="rId22"/>
    <p:sldLayoutId id="2147483685" r:id="rId23"/>
    <p:sldLayoutId id="2147483688" r:id="rId24"/>
    <p:sldLayoutId id="2147483707" r:id="rId25"/>
    <p:sldLayoutId id="2147483708" r:id="rId26"/>
    <p:sldLayoutId id="2147483661" r:id="rId27"/>
    <p:sldLayoutId id="2147483681" r:id="rId28"/>
    <p:sldLayoutId id="2147483711" r:id="rId29"/>
    <p:sldLayoutId id="2147483686" r:id="rId30"/>
    <p:sldLayoutId id="2147483682" r:id="rId31"/>
    <p:sldLayoutId id="2147483662" r:id="rId32"/>
    <p:sldLayoutId id="2147483672" r:id="rId33"/>
    <p:sldLayoutId id="2147483684" r:id="rId34"/>
    <p:sldLayoutId id="2147483689" r:id="rId35"/>
    <p:sldLayoutId id="2147483663" r:id="rId36"/>
    <p:sldLayoutId id="2147483691" r:id="rId37"/>
    <p:sldLayoutId id="2147483692" r:id="rId38"/>
    <p:sldLayoutId id="2147483693" r:id="rId39"/>
    <p:sldLayoutId id="2147483651" r:id="rId40"/>
    <p:sldLayoutId id="2147483668" r:id="rId41"/>
    <p:sldLayoutId id="2147483669" r:id="rId42"/>
    <p:sldLayoutId id="2147483670" r:id="rId43"/>
    <p:sldLayoutId id="2147483671" r:id="rId44"/>
  </p:sldLayoutIdLst>
  <p:hf hdr="0" ftr="0" dt="0"/>
  <p:txStyles>
    <p:titleStyle>
      <a:lvl1pPr algn="l" defTabSz="914400" rtl="0" eaLnBrk="1" latinLnBrk="0" hangingPunct="1">
        <a:lnSpc>
          <a:spcPct val="90000"/>
        </a:lnSpc>
        <a:spcBef>
          <a:spcPct val="0"/>
        </a:spcBef>
        <a:buNone/>
        <a:defRPr sz="4400" kern="1200">
          <a:solidFill>
            <a:schemeClr val="tx1"/>
          </a:solidFill>
          <a:latin typeface="Ovo" panose="02020502070400060406"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14C7B-B8AA-3748-8A78-719D8D265281}"/>
              </a:ext>
            </a:extLst>
          </p:cNvPr>
          <p:cNvSpPr>
            <a:spLocks noGrp="1"/>
          </p:cNvSpPr>
          <p:nvPr>
            <p:ph type="title"/>
          </p:nvPr>
        </p:nvSpPr>
        <p:spPr>
          <a:xfrm>
            <a:off x="354330" y="1"/>
            <a:ext cx="10515600" cy="10744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89BBD0-96E3-7A42-887C-80323F20C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29FF16B-21C4-1847-B4A7-ED43490078C8}"/>
              </a:ext>
            </a:extLst>
          </p:cNvPr>
          <p:cNvSpPr/>
          <p:nvPr userDrawn="1"/>
        </p:nvSpPr>
        <p:spPr>
          <a:xfrm>
            <a:off x="0" y="6176964"/>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41225F-A7EA-944D-963D-DFF07CB1D10B}"/>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9914647" y="6258474"/>
            <a:ext cx="1566097" cy="542593"/>
          </a:xfrm>
          <a:prstGeom prst="rect">
            <a:avLst/>
          </a:prstGeom>
        </p:spPr>
      </p:pic>
      <p:cxnSp>
        <p:nvCxnSpPr>
          <p:cNvPr id="9" name="Straight Connector 8">
            <a:extLst>
              <a:ext uri="{FF2B5EF4-FFF2-40B4-BE49-F238E27FC236}">
                <a16:creationId xmlns:a16="http://schemas.microsoft.com/office/drawing/2014/main" id="{9197E045-EBDF-434F-8527-7E72FBAE9DA2}"/>
              </a:ext>
            </a:extLst>
          </p:cNvPr>
          <p:cNvCxnSpPr>
            <a:cxnSpLocks/>
          </p:cNvCxnSpPr>
          <p:nvPr userDrawn="1"/>
        </p:nvCxnSpPr>
        <p:spPr>
          <a:xfrm>
            <a:off x="11551590" y="6505036"/>
            <a:ext cx="0" cy="977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EFFC7CB8-BF0D-C746-9845-D49489C8393B}"/>
              </a:ext>
            </a:extLst>
          </p:cNvPr>
          <p:cNvSpPr txBox="1">
            <a:spLocks/>
          </p:cNvSpPr>
          <p:nvPr userDrawn="1"/>
        </p:nvSpPr>
        <p:spPr>
          <a:xfrm>
            <a:off x="11313646" y="6369227"/>
            <a:ext cx="6318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C0B02D-A95A-8045-A56D-C16A10C3978B}" type="slidenum">
              <a:rPr lang="en-US"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5292924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Lst>
  <p:hf hdr="0" ftr="0" dt="0"/>
  <p:txStyles>
    <p:titleStyle>
      <a:lvl1pPr algn="l" defTabSz="914400" rtl="0" eaLnBrk="1" latinLnBrk="0" hangingPunct="1">
        <a:lnSpc>
          <a:spcPct val="90000"/>
        </a:lnSpc>
        <a:spcBef>
          <a:spcPct val="0"/>
        </a:spcBef>
        <a:buNone/>
        <a:defRPr sz="4400" kern="1200">
          <a:solidFill>
            <a:schemeClr val="tx1"/>
          </a:solidFill>
          <a:latin typeface="Ovo" panose="02020502070400060406"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14C7B-B8AA-3748-8A78-719D8D265281}"/>
              </a:ext>
            </a:extLst>
          </p:cNvPr>
          <p:cNvSpPr>
            <a:spLocks noGrp="1"/>
          </p:cNvSpPr>
          <p:nvPr>
            <p:ph type="title"/>
          </p:nvPr>
        </p:nvSpPr>
        <p:spPr>
          <a:xfrm>
            <a:off x="354330" y="1"/>
            <a:ext cx="10515600" cy="10744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89BBD0-96E3-7A42-887C-80323F20C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29FF16B-21C4-1847-B4A7-ED43490078C8}"/>
              </a:ext>
            </a:extLst>
          </p:cNvPr>
          <p:cNvSpPr/>
          <p:nvPr userDrawn="1"/>
        </p:nvSpPr>
        <p:spPr>
          <a:xfrm>
            <a:off x="0" y="6176964"/>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41225F-A7EA-944D-963D-DFF07CB1D10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914647" y="6258474"/>
            <a:ext cx="1566097" cy="542593"/>
          </a:xfrm>
          <a:prstGeom prst="rect">
            <a:avLst/>
          </a:prstGeom>
        </p:spPr>
      </p:pic>
      <p:cxnSp>
        <p:nvCxnSpPr>
          <p:cNvPr id="9" name="Straight Connector 8">
            <a:extLst>
              <a:ext uri="{FF2B5EF4-FFF2-40B4-BE49-F238E27FC236}">
                <a16:creationId xmlns:a16="http://schemas.microsoft.com/office/drawing/2014/main" id="{9197E045-EBDF-434F-8527-7E72FBAE9DA2}"/>
              </a:ext>
            </a:extLst>
          </p:cNvPr>
          <p:cNvCxnSpPr>
            <a:cxnSpLocks/>
          </p:cNvCxnSpPr>
          <p:nvPr userDrawn="1"/>
        </p:nvCxnSpPr>
        <p:spPr>
          <a:xfrm>
            <a:off x="11551590" y="6505036"/>
            <a:ext cx="0" cy="977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EFFC7CB8-BF0D-C746-9845-D49489C8393B}"/>
              </a:ext>
            </a:extLst>
          </p:cNvPr>
          <p:cNvSpPr txBox="1">
            <a:spLocks/>
          </p:cNvSpPr>
          <p:nvPr userDrawn="1"/>
        </p:nvSpPr>
        <p:spPr>
          <a:xfrm>
            <a:off x="11313646" y="6369227"/>
            <a:ext cx="6318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C0B02D-A95A-8045-A56D-C16A10C3978B}" type="slidenum">
              <a:rPr lang="en-US"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171149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Ovo" panose="02020502070400060406"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hyperlink" Target="https://jamboard.google.com/d/1JgL-DGJDATN331tgRHPIQqsINQ98dDf8rZNIaF79RPs/viewer?f=0" TargetMode="External"/><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jpeg"/><Relationship Id="rId1" Type="http://schemas.openxmlformats.org/officeDocument/2006/relationships/slideLayout" Target="../slideLayouts/slideLayout7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9509A-D830-4B05-B587-EB104E6C0439}"/>
              </a:ext>
            </a:extLst>
          </p:cNvPr>
          <p:cNvSpPr>
            <a:spLocks noGrp="1"/>
          </p:cNvSpPr>
          <p:nvPr>
            <p:ph type="title"/>
          </p:nvPr>
        </p:nvSpPr>
        <p:spPr>
          <a:xfrm>
            <a:off x="371326" y="2033383"/>
            <a:ext cx="9607561" cy="793921"/>
          </a:xfrm>
        </p:spPr>
        <p:txBody>
          <a:bodyPr/>
          <a:lstStyle/>
          <a:p>
            <a:r>
              <a:rPr lang="en-US" dirty="0"/>
              <a:t>Portfolio Review:</a:t>
            </a:r>
            <a:br>
              <a:rPr lang="en-US" dirty="0"/>
            </a:br>
            <a:r>
              <a:rPr lang="en-US" dirty="0"/>
              <a:t>Food Systems in Chicago</a:t>
            </a:r>
          </a:p>
        </p:txBody>
      </p:sp>
      <p:sp>
        <p:nvSpPr>
          <p:cNvPr id="5" name="Text Placeholder 4">
            <a:extLst>
              <a:ext uri="{FF2B5EF4-FFF2-40B4-BE49-F238E27FC236}">
                <a16:creationId xmlns:a16="http://schemas.microsoft.com/office/drawing/2014/main" id="{0E36355F-C095-43B4-BAD7-C1A03D6CD459}"/>
              </a:ext>
            </a:extLst>
          </p:cNvPr>
          <p:cNvSpPr>
            <a:spLocks noGrp="1"/>
          </p:cNvSpPr>
          <p:nvPr>
            <p:ph type="body" idx="1"/>
          </p:nvPr>
        </p:nvSpPr>
        <p:spPr/>
        <p:txBody>
          <a:bodyPr/>
          <a:lstStyle/>
          <a:p>
            <a:r>
              <a:rPr lang="en-US" dirty="0"/>
              <a:t>DECEMBER 2021</a:t>
            </a:r>
          </a:p>
        </p:txBody>
      </p:sp>
    </p:spTree>
    <p:extLst>
      <p:ext uri="{BB962C8B-B14F-4D97-AF65-F5344CB8AC3E}">
        <p14:creationId xmlns:p14="http://schemas.microsoft.com/office/powerpoint/2010/main" val="185123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10835390" cy="793921"/>
          </a:xfrm>
        </p:spPr>
        <p:txBody>
          <a:bodyPr/>
          <a:lstStyle/>
          <a:p>
            <a:r>
              <a:rPr lang="en-US" b="1" dirty="0"/>
              <a:t>Implementation</a:t>
            </a:r>
            <a:r>
              <a:rPr lang="en-US" dirty="0"/>
              <a:t>: FSIC Initiative over Time</a:t>
            </a:r>
          </a:p>
        </p:txBody>
      </p:sp>
      <p:graphicFrame>
        <p:nvGraphicFramePr>
          <p:cNvPr id="6" name="Chart 5">
            <a:extLst>
              <a:ext uri="{FF2B5EF4-FFF2-40B4-BE49-F238E27FC236}">
                <a16:creationId xmlns:a16="http://schemas.microsoft.com/office/drawing/2014/main" id="{FCDF94A6-7F9B-7F49-A4BA-04BC8E0D2AA3}"/>
              </a:ext>
            </a:extLst>
          </p:cNvPr>
          <p:cNvGraphicFramePr/>
          <p:nvPr>
            <p:extLst>
              <p:ext uri="{D42A27DB-BD31-4B8C-83A1-F6EECF244321}">
                <p14:modId xmlns:p14="http://schemas.microsoft.com/office/powerpoint/2010/main" val="2533691803"/>
              </p:ext>
            </p:extLst>
          </p:nvPr>
        </p:nvGraphicFramePr>
        <p:xfrm>
          <a:off x="686085" y="1222546"/>
          <a:ext cx="11291650" cy="4761675"/>
        </p:xfrm>
        <a:graphic>
          <a:graphicData uri="http://schemas.openxmlformats.org/drawingml/2006/chart">
            <c:chart xmlns:c="http://schemas.openxmlformats.org/drawingml/2006/chart" xmlns:r="http://schemas.openxmlformats.org/officeDocument/2006/relationships" r:id="rId2"/>
          </a:graphicData>
        </a:graphic>
      </p:graphicFrame>
      <p:sp>
        <p:nvSpPr>
          <p:cNvPr id="3" name="Speech Bubble: Rectangle 2">
            <a:extLst>
              <a:ext uri="{FF2B5EF4-FFF2-40B4-BE49-F238E27FC236}">
                <a16:creationId xmlns:a16="http://schemas.microsoft.com/office/drawing/2014/main" id="{1360D35D-4F2B-4EBD-9034-856785AE664D}"/>
              </a:ext>
            </a:extLst>
          </p:cNvPr>
          <p:cNvSpPr/>
          <p:nvPr/>
        </p:nvSpPr>
        <p:spPr>
          <a:xfrm>
            <a:off x="686085" y="4321287"/>
            <a:ext cx="986828" cy="793922"/>
          </a:xfrm>
          <a:prstGeom prst="wedgeRectCallout">
            <a:avLst>
              <a:gd name="adj1" fmla="val 38800"/>
              <a:gd name="adj2" fmla="val 77652"/>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Haven joins as Program Officer</a:t>
            </a:r>
          </a:p>
        </p:txBody>
      </p:sp>
      <p:sp>
        <p:nvSpPr>
          <p:cNvPr id="7" name="Speech Bubble: Rectangle 6">
            <a:extLst>
              <a:ext uri="{FF2B5EF4-FFF2-40B4-BE49-F238E27FC236}">
                <a16:creationId xmlns:a16="http://schemas.microsoft.com/office/drawing/2014/main" id="{AA2D736D-A43E-488C-9513-202A37BE9052}"/>
              </a:ext>
            </a:extLst>
          </p:cNvPr>
          <p:cNvSpPr/>
          <p:nvPr/>
        </p:nvSpPr>
        <p:spPr>
          <a:xfrm>
            <a:off x="2580237" y="4185485"/>
            <a:ext cx="1172490" cy="884560"/>
          </a:xfrm>
          <a:prstGeom prst="wedgeRectCallout">
            <a:avLst>
              <a:gd name="adj1" fmla="val 65053"/>
              <a:gd name="adj2" fmla="val 19313"/>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Englewood receives funding as strategy’s first neighborhood</a:t>
            </a:r>
          </a:p>
        </p:txBody>
      </p:sp>
      <p:sp>
        <p:nvSpPr>
          <p:cNvPr id="8" name="Speech Bubble: Rectangle 7">
            <a:extLst>
              <a:ext uri="{FF2B5EF4-FFF2-40B4-BE49-F238E27FC236}">
                <a16:creationId xmlns:a16="http://schemas.microsoft.com/office/drawing/2014/main" id="{E5332262-5385-4D2E-BE0D-4D299BE5FE13}"/>
              </a:ext>
            </a:extLst>
          </p:cNvPr>
          <p:cNvSpPr/>
          <p:nvPr/>
        </p:nvSpPr>
        <p:spPr>
          <a:xfrm>
            <a:off x="4951919" y="2024115"/>
            <a:ext cx="1172490" cy="884560"/>
          </a:xfrm>
          <a:prstGeom prst="wedgeRectCallout">
            <a:avLst>
              <a:gd name="adj1" fmla="val 60420"/>
              <a:gd name="adj2" fmla="val 2136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Significant funding to open community corner store in Englewood</a:t>
            </a:r>
          </a:p>
        </p:txBody>
      </p:sp>
      <p:sp>
        <p:nvSpPr>
          <p:cNvPr id="10" name="Speech Bubble: Rectangle 9">
            <a:extLst>
              <a:ext uri="{FF2B5EF4-FFF2-40B4-BE49-F238E27FC236}">
                <a16:creationId xmlns:a16="http://schemas.microsoft.com/office/drawing/2014/main" id="{8D309576-AFDE-4426-B786-19A1413BE59E}"/>
              </a:ext>
            </a:extLst>
          </p:cNvPr>
          <p:cNvSpPr/>
          <p:nvPr/>
        </p:nvSpPr>
        <p:spPr>
          <a:xfrm>
            <a:off x="4951919" y="3277447"/>
            <a:ext cx="1172490" cy="977681"/>
          </a:xfrm>
          <a:prstGeom prst="wedgeRectCallout">
            <a:avLst>
              <a:gd name="adj1" fmla="val 60420"/>
              <a:gd name="adj2" fmla="val 2136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Initial grants made to Austin, establishing it as the second neighborhood</a:t>
            </a:r>
          </a:p>
        </p:txBody>
      </p:sp>
      <p:sp>
        <p:nvSpPr>
          <p:cNvPr id="11" name="Speech Bubble: Rectangle 10">
            <a:extLst>
              <a:ext uri="{FF2B5EF4-FFF2-40B4-BE49-F238E27FC236}">
                <a16:creationId xmlns:a16="http://schemas.microsoft.com/office/drawing/2014/main" id="{3E6856F9-CC18-4591-B252-A175E94AB28D}"/>
              </a:ext>
            </a:extLst>
          </p:cNvPr>
          <p:cNvSpPr/>
          <p:nvPr/>
        </p:nvSpPr>
        <p:spPr>
          <a:xfrm>
            <a:off x="7123242" y="1117483"/>
            <a:ext cx="1172490" cy="884560"/>
          </a:xfrm>
          <a:prstGeom prst="wedgeRectCallout">
            <a:avLst>
              <a:gd name="adj1" fmla="val -56948"/>
              <a:gd name="adj2" fmla="val 17266"/>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grant made to N. Lawndale, making it the strategy’s third neighborhood</a:t>
            </a:r>
          </a:p>
        </p:txBody>
      </p:sp>
      <p:sp>
        <p:nvSpPr>
          <p:cNvPr id="12" name="Speech Bubble: Rectangle 11">
            <a:extLst>
              <a:ext uri="{FF2B5EF4-FFF2-40B4-BE49-F238E27FC236}">
                <a16:creationId xmlns:a16="http://schemas.microsoft.com/office/drawing/2014/main" id="{DD727DA5-B215-424B-9ACE-8F5AD54AD758}"/>
              </a:ext>
            </a:extLst>
          </p:cNvPr>
          <p:cNvSpPr/>
          <p:nvPr/>
        </p:nvSpPr>
        <p:spPr>
          <a:xfrm>
            <a:off x="9516636" y="4418507"/>
            <a:ext cx="986828" cy="793922"/>
          </a:xfrm>
          <a:prstGeom prst="wedgeRectCallout">
            <a:avLst>
              <a:gd name="adj1" fmla="val -57530"/>
              <a:gd name="adj2" fmla="val 20634"/>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$3.0M grant to Chicago Food System Region Fund</a:t>
            </a:r>
          </a:p>
        </p:txBody>
      </p:sp>
      <p:sp>
        <p:nvSpPr>
          <p:cNvPr id="13" name="Speech Bubble: Rectangle 12">
            <a:extLst>
              <a:ext uri="{FF2B5EF4-FFF2-40B4-BE49-F238E27FC236}">
                <a16:creationId xmlns:a16="http://schemas.microsoft.com/office/drawing/2014/main" id="{02AD2BE6-C7AA-4060-96F0-5A5374B70E7A}"/>
              </a:ext>
            </a:extLst>
          </p:cNvPr>
          <p:cNvSpPr/>
          <p:nvPr/>
        </p:nvSpPr>
        <p:spPr>
          <a:xfrm>
            <a:off x="7308904" y="4043100"/>
            <a:ext cx="986828" cy="1169329"/>
          </a:xfrm>
          <a:prstGeom prst="wedgeRectCallout">
            <a:avLst>
              <a:gd name="adj1" fmla="val -57530"/>
              <a:gd name="adj2" fmla="val 20634"/>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Significant additional dollars went to COVID emergency relief in 2020 and 2021</a:t>
            </a:r>
          </a:p>
        </p:txBody>
      </p:sp>
    </p:spTree>
    <p:extLst>
      <p:ext uri="{BB962C8B-B14F-4D97-AF65-F5344CB8AC3E}">
        <p14:creationId xmlns:p14="http://schemas.microsoft.com/office/powerpoint/2010/main" val="156428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9272404" cy="793921"/>
          </a:xfrm>
        </p:spPr>
        <p:txBody>
          <a:bodyPr/>
          <a:lstStyle/>
          <a:p>
            <a:r>
              <a:rPr lang="en-US" b="1" dirty="0"/>
              <a:t>Implementation: </a:t>
            </a:r>
            <a:r>
              <a:rPr lang="en-US" dirty="0"/>
              <a:t>FSIC at a Glance</a:t>
            </a:r>
          </a:p>
        </p:txBody>
      </p:sp>
      <p:sp>
        <p:nvSpPr>
          <p:cNvPr id="6" name="Rectangle 5">
            <a:extLst>
              <a:ext uri="{FF2B5EF4-FFF2-40B4-BE49-F238E27FC236}">
                <a16:creationId xmlns:a16="http://schemas.microsoft.com/office/drawing/2014/main" id="{790A0C6D-66ED-3D40-A5E2-DF76893D149D}"/>
              </a:ext>
            </a:extLst>
          </p:cNvPr>
          <p:cNvSpPr/>
          <p:nvPr/>
        </p:nvSpPr>
        <p:spPr>
          <a:xfrm>
            <a:off x="371327" y="1577510"/>
            <a:ext cx="2455523" cy="880241"/>
          </a:xfrm>
          <a:prstGeom prst="rect">
            <a:avLst/>
          </a:prstGeom>
        </p:spPr>
        <p:txBody>
          <a:bodyPr wrap="square" lIns="45720">
            <a:noAutofit/>
          </a:bodyPr>
          <a:lstStyle/>
          <a:p>
            <a:pPr algn="r">
              <a:lnSpc>
                <a:spcPct val="114000"/>
              </a:lnSpc>
            </a:pPr>
            <a:r>
              <a:rPr lang="en-US" sz="4800" b="1" dirty="0">
                <a:latin typeface="Open Sans" panose="020B0606030504020204" pitchFamily="34" charset="0"/>
                <a:ea typeface="Open Sans" panose="020B0606030504020204" pitchFamily="34" charset="0"/>
                <a:cs typeface="Open Sans" panose="020B0606030504020204" pitchFamily="34" charset="0"/>
              </a:rPr>
              <a:t>$10.5M</a:t>
            </a:r>
            <a:endParaRPr lang="en-US" sz="6000" b="1" dirty="0"/>
          </a:p>
        </p:txBody>
      </p:sp>
      <p:sp>
        <p:nvSpPr>
          <p:cNvPr id="7" name="Rectangle 6">
            <a:extLst>
              <a:ext uri="{FF2B5EF4-FFF2-40B4-BE49-F238E27FC236}">
                <a16:creationId xmlns:a16="http://schemas.microsoft.com/office/drawing/2014/main" id="{E6FBC7ED-6EFD-9748-9DD6-3C41C85D647D}"/>
              </a:ext>
            </a:extLst>
          </p:cNvPr>
          <p:cNvSpPr/>
          <p:nvPr/>
        </p:nvSpPr>
        <p:spPr>
          <a:xfrm>
            <a:off x="5211880" y="1037527"/>
            <a:ext cx="3860200" cy="354035"/>
          </a:xfrm>
          <a:prstGeom prst="rect">
            <a:avLst/>
          </a:prstGeom>
        </p:spPr>
        <p:txBody>
          <a:bodyPr wrap="square" lIns="45720" anchor="ctr">
            <a:noAutofit/>
          </a:bodyPr>
          <a:lstStyle/>
          <a:p>
            <a:pPr>
              <a:lnSpc>
                <a:spcPct val="114000"/>
              </a:lnSpc>
            </a:pPr>
            <a:r>
              <a:rPr lang="en-US" sz="16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By year</a:t>
            </a:r>
            <a:endParaRPr lang="en-US" sz="2000" b="1" dirty="0"/>
          </a:p>
        </p:txBody>
      </p:sp>
      <p:sp>
        <p:nvSpPr>
          <p:cNvPr id="8" name="Rectangle 7">
            <a:extLst>
              <a:ext uri="{FF2B5EF4-FFF2-40B4-BE49-F238E27FC236}">
                <a16:creationId xmlns:a16="http://schemas.microsoft.com/office/drawing/2014/main" id="{930CC290-A965-124B-A4BA-92B1874EF3DF}"/>
              </a:ext>
            </a:extLst>
          </p:cNvPr>
          <p:cNvSpPr/>
          <p:nvPr/>
        </p:nvSpPr>
        <p:spPr>
          <a:xfrm>
            <a:off x="371327" y="2450878"/>
            <a:ext cx="2455523" cy="880241"/>
          </a:xfrm>
          <a:prstGeom prst="rect">
            <a:avLst/>
          </a:prstGeom>
        </p:spPr>
        <p:txBody>
          <a:bodyPr wrap="square" lIns="45720">
            <a:noAutofit/>
          </a:bodyPr>
          <a:lstStyle/>
          <a:p>
            <a:pPr algn="r">
              <a:lnSpc>
                <a:spcPct val="114000"/>
              </a:lnSpc>
            </a:pPr>
            <a:r>
              <a:rPr lang="en-US" sz="4800" b="1" dirty="0">
                <a:latin typeface="Open Sans" panose="020B0606030504020204" pitchFamily="34" charset="0"/>
                <a:ea typeface="Open Sans" panose="020B0606030504020204" pitchFamily="34" charset="0"/>
                <a:cs typeface="Open Sans" panose="020B0606030504020204" pitchFamily="34" charset="0"/>
              </a:rPr>
              <a:t>28</a:t>
            </a:r>
            <a:endParaRPr lang="en-US" sz="6000" b="1" dirty="0"/>
          </a:p>
        </p:txBody>
      </p:sp>
      <p:sp>
        <p:nvSpPr>
          <p:cNvPr id="9" name="Rectangle 8">
            <a:extLst>
              <a:ext uri="{FF2B5EF4-FFF2-40B4-BE49-F238E27FC236}">
                <a16:creationId xmlns:a16="http://schemas.microsoft.com/office/drawing/2014/main" id="{CB07D810-E1E8-6341-A2DE-57B147947C42}"/>
              </a:ext>
            </a:extLst>
          </p:cNvPr>
          <p:cNvSpPr/>
          <p:nvPr/>
        </p:nvSpPr>
        <p:spPr>
          <a:xfrm>
            <a:off x="3004267" y="2538816"/>
            <a:ext cx="1559432" cy="785430"/>
          </a:xfrm>
          <a:prstGeom prst="rect">
            <a:avLst/>
          </a:prstGeom>
        </p:spPr>
        <p:txBody>
          <a:bodyPr wrap="square" lIns="45720" anchor="ctr">
            <a:no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 with</a:t>
            </a:r>
            <a:endParaRPr lang="en-US" dirty="0"/>
          </a:p>
        </p:txBody>
      </p:sp>
      <p:sp>
        <p:nvSpPr>
          <p:cNvPr id="10" name="Rectangle 9">
            <a:extLst>
              <a:ext uri="{FF2B5EF4-FFF2-40B4-BE49-F238E27FC236}">
                <a16:creationId xmlns:a16="http://schemas.microsoft.com/office/drawing/2014/main" id="{BA724B27-7D24-F940-934D-ACA49DFA8506}"/>
              </a:ext>
            </a:extLst>
          </p:cNvPr>
          <p:cNvSpPr/>
          <p:nvPr/>
        </p:nvSpPr>
        <p:spPr>
          <a:xfrm>
            <a:off x="371327" y="4197614"/>
            <a:ext cx="2455523" cy="880241"/>
          </a:xfrm>
          <a:prstGeom prst="rect">
            <a:avLst/>
          </a:prstGeom>
        </p:spPr>
        <p:txBody>
          <a:bodyPr wrap="square" lIns="45720">
            <a:noAutofit/>
          </a:bodyPr>
          <a:lstStyle/>
          <a:p>
            <a:pPr algn="r">
              <a:lnSpc>
                <a:spcPct val="114000"/>
              </a:lnSpc>
            </a:pPr>
            <a:r>
              <a:rPr lang="en-US" sz="4800" b="1" dirty="0">
                <a:latin typeface="Open Sans" panose="020B0606030504020204" pitchFamily="34" charset="0"/>
                <a:ea typeface="Open Sans" panose="020B0606030504020204" pitchFamily="34" charset="0"/>
                <a:cs typeface="Open Sans" panose="020B0606030504020204" pitchFamily="34" charset="0"/>
              </a:rPr>
              <a:t>$200K</a:t>
            </a:r>
            <a:endParaRPr lang="en-US" sz="6000" b="1" dirty="0"/>
          </a:p>
        </p:txBody>
      </p:sp>
      <p:sp>
        <p:nvSpPr>
          <p:cNvPr id="11" name="Rectangle 10">
            <a:extLst>
              <a:ext uri="{FF2B5EF4-FFF2-40B4-BE49-F238E27FC236}">
                <a16:creationId xmlns:a16="http://schemas.microsoft.com/office/drawing/2014/main" id="{9D2136AF-A5CF-3D47-B49D-5CBD892FE651}"/>
              </a:ext>
            </a:extLst>
          </p:cNvPr>
          <p:cNvSpPr/>
          <p:nvPr/>
        </p:nvSpPr>
        <p:spPr>
          <a:xfrm>
            <a:off x="3022061" y="4284324"/>
            <a:ext cx="1417944" cy="793531"/>
          </a:xfrm>
          <a:prstGeom prst="rect">
            <a:avLst/>
          </a:prstGeom>
        </p:spPr>
        <p:txBody>
          <a:bodyPr wrap="square" lIns="45720" anchor="ctr">
            <a:no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median size going to</a:t>
            </a:r>
            <a:endParaRPr lang="en-US" dirty="0"/>
          </a:p>
        </p:txBody>
      </p:sp>
      <p:sp>
        <p:nvSpPr>
          <p:cNvPr id="12" name="Rectangle 11">
            <a:extLst>
              <a:ext uri="{FF2B5EF4-FFF2-40B4-BE49-F238E27FC236}">
                <a16:creationId xmlns:a16="http://schemas.microsoft.com/office/drawing/2014/main" id="{E511BA18-3F82-D448-8113-5F3DD8095C57}"/>
              </a:ext>
            </a:extLst>
          </p:cNvPr>
          <p:cNvSpPr/>
          <p:nvPr/>
        </p:nvSpPr>
        <p:spPr>
          <a:xfrm>
            <a:off x="371326" y="5070980"/>
            <a:ext cx="2455523" cy="880241"/>
          </a:xfrm>
          <a:prstGeom prst="rect">
            <a:avLst/>
          </a:prstGeom>
        </p:spPr>
        <p:txBody>
          <a:bodyPr wrap="square" lIns="45720">
            <a:noAutofit/>
          </a:bodyPr>
          <a:lstStyle/>
          <a:p>
            <a:pPr algn="r">
              <a:lnSpc>
                <a:spcPct val="114000"/>
              </a:lnSpc>
            </a:pPr>
            <a:r>
              <a:rPr lang="en-US" sz="4800" b="1" dirty="0">
                <a:latin typeface="Open Sans" panose="020B0606030504020204" pitchFamily="34" charset="0"/>
                <a:ea typeface="Open Sans" panose="020B0606030504020204" pitchFamily="34" charset="0"/>
                <a:cs typeface="Open Sans" panose="020B0606030504020204" pitchFamily="34" charset="0"/>
              </a:rPr>
              <a:t>22</a:t>
            </a:r>
            <a:endParaRPr lang="en-US" sz="6000" b="1" dirty="0"/>
          </a:p>
        </p:txBody>
      </p:sp>
      <p:sp>
        <p:nvSpPr>
          <p:cNvPr id="13" name="Rectangle 12">
            <a:extLst>
              <a:ext uri="{FF2B5EF4-FFF2-40B4-BE49-F238E27FC236}">
                <a16:creationId xmlns:a16="http://schemas.microsoft.com/office/drawing/2014/main" id="{4ECC0379-90A8-6F42-9E66-DD4D108DA014}"/>
              </a:ext>
            </a:extLst>
          </p:cNvPr>
          <p:cNvSpPr/>
          <p:nvPr/>
        </p:nvSpPr>
        <p:spPr>
          <a:xfrm>
            <a:off x="3022062" y="5280490"/>
            <a:ext cx="1559432" cy="522102"/>
          </a:xfrm>
          <a:prstGeom prst="rect">
            <a:avLst/>
          </a:prstGeom>
        </p:spPr>
        <p:txBody>
          <a:bodyPr wrap="square" lIns="45720" anchor="ctr">
            <a:no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grantees</a:t>
            </a:r>
            <a:endParaRPr lang="en-US" dirty="0"/>
          </a:p>
        </p:txBody>
      </p:sp>
      <p:graphicFrame>
        <p:nvGraphicFramePr>
          <p:cNvPr id="14" name="Chart 13">
            <a:extLst>
              <a:ext uri="{FF2B5EF4-FFF2-40B4-BE49-F238E27FC236}">
                <a16:creationId xmlns:a16="http://schemas.microsoft.com/office/drawing/2014/main" id="{FD6819AC-86B1-B749-95F0-FBABBB93D359}"/>
              </a:ext>
            </a:extLst>
          </p:cNvPr>
          <p:cNvGraphicFramePr/>
          <p:nvPr>
            <p:extLst>
              <p:ext uri="{D42A27DB-BD31-4B8C-83A1-F6EECF244321}">
                <p14:modId xmlns:p14="http://schemas.microsoft.com/office/powerpoint/2010/main" val="3868759478"/>
              </p:ext>
            </p:extLst>
          </p:nvPr>
        </p:nvGraphicFramePr>
        <p:xfrm>
          <a:off x="4974152" y="1024211"/>
          <a:ext cx="6812909" cy="160819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B837310E-5F47-1A47-8229-7231C61A5ACA}"/>
              </a:ext>
            </a:extLst>
          </p:cNvPr>
          <p:cNvSpPr/>
          <p:nvPr/>
        </p:nvSpPr>
        <p:spPr>
          <a:xfrm>
            <a:off x="3022062" y="1672320"/>
            <a:ext cx="1559432" cy="785430"/>
          </a:xfrm>
          <a:prstGeom prst="rect">
            <a:avLst/>
          </a:prstGeom>
        </p:spPr>
        <p:txBody>
          <a:bodyPr wrap="square" lIns="45720" anchor="ctr">
            <a:no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dirty="0"/>
          </a:p>
        </p:txBody>
      </p:sp>
      <p:sp>
        <p:nvSpPr>
          <p:cNvPr id="16" name="Rectangle 15">
            <a:extLst>
              <a:ext uri="{FF2B5EF4-FFF2-40B4-BE49-F238E27FC236}">
                <a16:creationId xmlns:a16="http://schemas.microsoft.com/office/drawing/2014/main" id="{9BCFC90E-0FFC-5942-B26A-360E348B8980}"/>
              </a:ext>
            </a:extLst>
          </p:cNvPr>
          <p:cNvSpPr/>
          <p:nvPr/>
        </p:nvSpPr>
        <p:spPr>
          <a:xfrm>
            <a:off x="5126553" y="2922386"/>
            <a:ext cx="2188646" cy="354035"/>
          </a:xfrm>
          <a:prstGeom prst="rect">
            <a:avLst/>
          </a:prstGeom>
        </p:spPr>
        <p:txBody>
          <a:bodyPr wrap="square" lIns="45720" anchor="ctr">
            <a:noAutofit/>
          </a:bodyPr>
          <a:lstStyle/>
          <a:p>
            <a:pPr>
              <a:lnSpc>
                <a:spcPct val="114000"/>
              </a:lnSpc>
            </a:pPr>
            <a:r>
              <a:rPr lang="en-US" sz="16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By neighborhood</a:t>
            </a:r>
            <a:endParaRPr lang="en-US" sz="2000" b="1" dirty="0"/>
          </a:p>
        </p:txBody>
      </p:sp>
      <p:sp>
        <p:nvSpPr>
          <p:cNvPr id="17" name="Rectangle 16">
            <a:extLst>
              <a:ext uri="{FF2B5EF4-FFF2-40B4-BE49-F238E27FC236}">
                <a16:creationId xmlns:a16="http://schemas.microsoft.com/office/drawing/2014/main" id="{BE8F0065-991F-D941-8FBD-7167B212AB7C}"/>
              </a:ext>
            </a:extLst>
          </p:cNvPr>
          <p:cNvSpPr/>
          <p:nvPr/>
        </p:nvSpPr>
        <p:spPr>
          <a:xfrm>
            <a:off x="8617160" y="2922385"/>
            <a:ext cx="1952092" cy="354035"/>
          </a:xfrm>
          <a:prstGeom prst="rect">
            <a:avLst/>
          </a:prstGeom>
        </p:spPr>
        <p:txBody>
          <a:bodyPr wrap="square" lIns="45720" anchor="ctr">
            <a:noAutofit/>
          </a:bodyPr>
          <a:lstStyle/>
          <a:p>
            <a:pPr>
              <a:lnSpc>
                <a:spcPct val="114000"/>
              </a:lnSpc>
            </a:pPr>
            <a:r>
              <a:rPr lang="en-US" sz="16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By strategy</a:t>
            </a:r>
            <a:endParaRPr lang="en-US" sz="2000" b="1" dirty="0"/>
          </a:p>
        </p:txBody>
      </p:sp>
      <p:cxnSp>
        <p:nvCxnSpPr>
          <p:cNvPr id="19" name="Straight Connector 18">
            <a:extLst>
              <a:ext uri="{FF2B5EF4-FFF2-40B4-BE49-F238E27FC236}">
                <a16:creationId xmlns:a16="http://schemas.microsoft.com/office/drawing/2014/main" id="{B365EA95-159E-9F4F-B10C-172C35D9BC65}"/>
              </a:ext>
            </a:extLst>
          </p:cNvPr>
          <p:cNvCxnSpPr/>
          <p:nvPr/>
        </p:nvCxnSpPr>
        <p:spPr>
          <a:xfrm>
            <a:off x="4726112" y="1222546"/>
            <a:ext cx="0" cy="4777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284F8ECA-B254-D745-BF97-06879CF31D10}"/>
              </a:ext>
            </a:extLst>
          </p:cNvPr>
          <p:cNvGraphicFramePr/>
          <p:nvPr>
            <p:extLst>
              <p:ext uri="{D42A27DB-BD31-4B8C-83A1-F6EECF244321}">
                <p14:modId xmlns:p14="http://schemas.microsoft.com/office/powerpoint/2010/main" val="278126040"/>
              </p:ext>
            </p:extLst>
          </p:nvPr>
        </p:nvGraphicFramePr>
        <p:xfrm>
          <a:off x="4935507" y="2900241"/>
          <a:ext cx="3492079" cy="3215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F3E3EA1F-AF6B-FE48-BB17-B0F9C09028A8}"/>
              </a:ext>
            </a:extLst>
          </p:cNvPr>
          <p:cNvGraphicFramePr/>
          <p:nvPr>
            <p:extLst>
              <p:ext uri="{D42A27DB-BD31-4B8C-83A1-F6EECF244321}">
                <p14:modId xmlns:p14="http://schemas.microsoft.com/office/powerpoint/2010/main" val="1448173096"/>
              </p:ext>
            </p:extLst>
          </p:nvPr>
        </p:nvGraphicFramePr>
        <p:xfrm>
          <a:off x="8294982" y="2882657"/>
          <a:ext cx="3492079" cy="3215948"/>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4B6531F2-02B8-9E43-AD7A-293C711DCAE4}"/>
              </a:ext>
            </a:extLst>
          </p:cNvPr>
          <p:cNvSpPr/>
          <p:nvPr/>
        </p:nvSpPr>
        <p:spPr>
          <a:xfrm>
            <a:off x="371325" y="3324246"/>
            <a:ext cx="2455523" cy="880241"/>
          </a:xfrm>
          <a:prstGeom prst="rect">
            <a:avLst/>
          </a:prstGeom>
        </p:spPr>
        <p:txBody>
          <a:bodyPr wrap="square" lIns="45720">
            <a:noAutofit/>
          </a:bodyPr>
          <a:lstStyle/>
          <a:p>
            <a:pPr algn="r">
              <a:lnSpc>
                <a:spcPct val="114000"/>
              </a:lnSpc>
            </a:pPr>
            <a:r>
              <a:rPr lang="en-US" sz="4800" b="1" dirty="0">
                <a:latin typeface="Open Sans" panose="020B0606030504020204" pitchFamily="34" charset="0"/>
                <a:ea typeface="Open Sans" panose="020B0606030504020204" pitchFamily="34" charset="0"/>
                <a:cs typeface="Open Sans" panose="020B0606030504020204" pitchFamily="34" charset="0"/>
              </a:rPr>
              <a:t>1.1</a:t>
            </a:r>
            <a:endParaRPr lang="en-US" sz="6000" b="1" dirty="0"/>
          </a:p>
        </p:txBody>
      </p:sp>
      <p:sp>
        <p:nvSpPr>
          <p:cNvPr id="22" name="Rectangle 21">
            <a:extLst>
              <a:ext uri="{FF2B5EF4-FFF2-40B4-BE49-F238E27FC236}">
                <a16:creationId xmlns:a16="http://schemas.microsoft.com/office/drawing/2014/main" id="{A3AA7CEC-86FC-2E43-8235-33FBE08A5F3E}"/>
              </a:ext>
            </a:extLst>
          </p:cNvPr>
          <p:cNvSpPr/>
          <p:nvPr/>
        </p:nvSpPr>
        <p:spPr>
          <a:xfrm>
            <a:off x="3004267" y="3331119"/>
            <a:ext cx="1559432" cy="866495"/>
          </a:xfrm>
          <a:prstGeom prst="rect">
            <a:avLst/>
          </a:prstGeom>
        </p:spPr>
        <p:txBody>
          <a:bodyPr wrap="square" lIns="45720" anchor="ctr">
            <a:no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years in average length</a:t>
            </a:r>
            <a:r>
              <a:rPr lang="en-US" sz="1400" baseline="30000" dirty="0">
                <a:solidFill>
                  <a:srgbClr val="4E5464"/>
                </a:solidFill>
                <a:latin typeface="Open Sans" panose="020B0606030504020204" pitchFamily="34" charset="0"/>
                <a:ea typeface="Open Sans" panose="020B0606030504020204" pitchFamily="34" charset="0"/>
                <a:cs typeface="Open Sans" panose="020B0606030504020204" pitchFamily="34" charset="0"/>
              </a:rPr>
              <a:t>1</a:t>
            </a: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 and</a:t>
            </a:r>
            <a:endParaRPr lang="en-US" dirty="0"/>
          </a:p>
        </p:txBody>
      </p:sp>
      <p:sp>
        <p:nvSpPr>
          <p:cNvPr id="3" name="TextBox 2">
            <a:extLst>
              <a:ext uri="{FF2B5EF4-FFF2-40B4-BE49-F238E27FC236}">
                <a16:creationId xmlns:a16="http://schemas.microsoft.com/office/drawing/2014/main" id="{52E3B130-DEC9-754A-B3F7-141CD493910B}"/>
              </a:ext>
            </a:extLst>
          </p:cNvPr>
          <p:cNvSpPr txBox="1"/>
          <p:nvPr/>
        </p:nvSpPr>
        <p:spPr>
          <a:xfrm>
            <a:off x="272212" y="6290086"/>
            <a:ext cx="8618563" cy="466538"/>
          </a:xfrm>
          <a:prstGeom prst="rect">
            <a:avLst/>
          </a:prstGeom>
          <a:noFill/>
        </p:spPr>
        <p:txBody>
          <a:bodyPr wrap="square" rtlCol="0">
            <a:spAutoFit/>
          </a:bodyPr>
          <a:lstStyle/>
          <a:p>
            <a:pPr>
              <a:lnSpc>
                <a:spcPct val="114000"/>
              </a:lnSpc>
            </a:pPr>
            <a:r>
              <a:rPr lang="en-US" sz="1100" baseline="30000" dirty="0">
                <a:latin typeface="Open Sans" panose="020B0606030504020204" pitchFamily="34" charset="0"/>
                <a:ea typeface="Open Sans" panose="020B0606030504020204" pitchFamily="34" charset="0"/>
                <a:cs typeface="Open Sans" panose="020B0606030504020204" pitchFamily="34" charset="0"/>
              </a:rPr>
              <a:t>1 </a:t>
            </a:r>
            <a:r>
              <a:rPr lang="en-US" sz="1100" dirty="0">
                <a:latin typeface="Open Sans" panose="020B0606030504020204" pitchFamily="34" charset="0"/>
                <a:ea typeface="Open Sans" panose="020B0606030504020204" pitchFamily="34" charset="0"/>
                <a:cs typeface="Open Sans" panose="020B0606030504020204" pitchFamily="34" charset="0"/>
              </a:rPr>
              <a:t>Start and end dates only available for 23 out of 28 grants.</a:t>
            </a:r>
          </a:p>
          <a:p>
            <a:pPr>
              <a:lnSpc>
                <a:spcPct val="114000"/>
              </a:lnSpc>
            </a:pPr>
            <a:r>
              <a:rPr lang="en-US" sz="1100" baseline="30000" dirty="0">
                <a:latin typeface="Open Sans" panose="020B0606030504020204" pitchFamily="34" charset="0"/>
                <a:ea typeface="Open Sans" panose="020B0606030504020204" pitchFamily="34" charset="0"/>
                <a:cs typeface="Open Sans" panose="020B0606030504020204" pitchFamily="34" charset="0"/>
              </a:rPr>
              <a:t>2</a:t>
            </a:r>
            <a:r>
              <a:rPr lang="en-US" sz="1100" dirty="0">
                <a:latin typeface="Open Sans" panose="020B0606030504020204" pitchFamily="34" charset="0"/>
                <a:ea typeface="Open Sans" panose="020B0606030504020204" pitchFamily="34" charset="0"/>
                <a:cs typeface="Open Sans" panose="020B0606030504020204" pitchFamily="34" charset="0"/>
              </a:rPr>
              <a:t> The Grant to Austin Fresh, which cuts across all strategies, has been coded as “system-building”.</a:t>
            </a:r>
          </a:p>
        </p:txBody>
      </p:sp>
      <p:sp>
        <p:nvSpPr>
          <p:cNvPr id="4" name="Rectangle 3">
            <a:extLst>
              <a:ext uri="{FF2B5EF4-FFF2-40B4-BE49-F238E27FC236}">
                <a16:creationId xmlns:a16="http://schemas.microsoft.com/office/drawing/2014/main" id="{5637B993-0F18-8045-87E5-BCAC5C4E8EF9}"/>
              </a:ext>
            </a:extLst>
          </p:cNvPr>
          <p:cNvSpPr/>
          <p:nvPr/>
        </p:nvSpPr>
        <p:spPr>
          <a:xfrm>
            <a:off x="9768189" y="2890998"/>
            <a:ext cx="272832" cy="369332"/>
          </a:xfrm>
          <a:prstGeom prst="rect">
            <a:avLst/>
          </a:prstGeom>
        </p:spPr>
        <p:txBody>
          <a:bodyPr wrap="none">
            <a:spAutoFit/>
          </a:bodyPr>
          <a:lstStyle/>
          <a:p>
            <a:r>
              <a:rPr lang="en-US" baseline="30000" dirty="0">
                <a:solidFill>
                  <a:srgbClr val="4E5464"/>
                </a:solidFill>
                <a:latin typeface="Open Sans" panose="020B0606030504020204" pitchFamily="34" charset="0"/>
                <a:ea typeface="Open Sans" panose="020B0606030504020204" pitchFamily="34" charset="0"/>
                <a:cs typeface="Open Sans" panose="020B0606030504020204" pitchFamily="34" charset="0"/>
              </a:rPr>
              <a:t>2</a:t>
            </a:r>
            <a:endParaRPr lang="en-US" dirty="0"/>
          </a:p>
        </p:txBody>
      </p:sp>
      <p:sp>
        <p:nvSpPr>
          <p:cNvPr id="23" name="Speech Bubble: Rectangle 22">
            <a:extLst>
              <a:ext uri="{FF2B5EF4-FFF2-40B4-BE49-F238E27FC236}">
                <a16:creationId xmlns:a16="http://schemas.microsoft.com/office/drawing/2014/main" id="{50F7B26F-FCF6-4C33-8B9B-785CD771E589}"/>
              </a:ext>
            </a:extLst>
          </p:cNvPr>
          <p:cNvSpPr/>
          <p:nvPr/>
        </p:nvSpPr>
        <p:spPr>
          <a:xfrm>
            <a:off x="663387" y="3099402"/>
            <a:ext cx="804315" cy="884560"/>
          </a:xfrm>
          <a:prstGeom prst="wedgeRectCallout">
            <a:avLst>
              <a:gd name="adj1" fmla="val 65053"/>
              <a:gd name="adj2" fmla="val 19313"/>
            </a:avLst>
          </a:prstGeom>
          <a:no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Most grants are around one year in length</a:t>
            </a:r>
          </a:p>
        </p:txBody>
      </p:sp>
      <p:sp>
        <p:nvSpPr>
          <p:cNvPr id="24" name="Speech Bubble: Rectangle 23">
            <a:extLst>
              <a:ext uri="{FF2B5EF4-FFF2-40B4-BE49-F238E27FC236}">
                <a16:creationId xmlns:a16="http://schemas.microsoft.com/office/drawing/2014/main" id="{A2A5D6B8-460B-4758-8A0E-7737D180B69B}"/>
              </a:ext>
            </a:extLst>
          </p:cNvPr>
          <p:cNvSpPr/>
          <p:nvPr/>
        </p:nvSpPr>
        <p:spPr>
          <a:xfrm>
            <a:off x="6681546" y="5454241"/>
            <a:ext cx="1296306" cy="592098"/>
          </a:xfrm>
          <a:prstGeom prst="wedgeRectCallout">
            <a:avLst>
              <a:gd name="adj1" fmla="val -65352"/>
              <a:gd name="adj2" fmla="val -24267"/>
            </a:avLst>
          </a:prstGeom>
          <a:no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than half of funding has gone to city-wide projects</a:t>
            </a:r>
          </a:p>
        </p:txBody>
      </p:sp>
      <p:sp>
        <p:nvSpPr>
          <p:cNvPr id="25" name="Speech Bubble: Rectangle 24">
            <a:extLst>
              <a:ext uri="{FF2B5EF4-FFF2-40B4-BE49-F238E27FC236}">
                <a16:creationId xmlns:a16="http://schemas.microsoft.com/office/drawing/2014/main" id="{789C105E-A1E0-43DA-BA03-CFFA425CE073}"/>
              </a:ext>
            </a:extLst>
          </p:cNvPr>
          <p:cNvSpPr/>
          <p:nvPr/>
        </p:nvSpPr>
        <p:spPr>
          <a:xfrm>
            <a:off x="10042334" y="5650984"/>
            <a:ext cx="1952091" cy="543361"/>
          </a:xfrm>
          <a:prstGeom prst="wedgeRectCallout">
            <a:avLst>
              <a:gd name="adj1" fmla="val -58463"/>
              <a:gd name="adj2" fmla="val -25917"/>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Food Careers and Cultural Norms make up just over 10% of total funding</a:t>
            </a:r>
          </a:p>
        </p:txBody>
      </p:sp>
      <p:sp>
        <p:nvSpPr>
          <p:cNvPr id="26" name="Speech Bubble: Rectangle 25">
            <a:extLst>
              <a:ext uri="{FF2B5EF4-FFF2-40B4-BE49-F238E27FC236}">
                <a16:creationId xmlns:a16="http://schemas.microsoft.com/office/drawing/2014/main" id="{DE9716E7-321D-44D0-8C3F-DD624B46C3A6}"/>
              </a:ext>
            </a:extLst>
          </p:cNvPr>
          <p:cNvSpPr/>
          <p:nvPr/>
        </p:nvSpPr>
        <p:spPr>
          <a:xfrm>
            <a:off x="6625375" y="3260331"/>
            <a:ext cx="1614397" cy="424430"/>
          </a:xfrm>
          <a:prstGeom prst="wedgeRectCallout">
            <a:avLst>
              <a:gd name="adj1" fmla="val -60069"/>
              <a:gd name="adj2" fmla="val -2980"/>
            </a:avLst>
          </a:prstGeom>
          <a:no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Only one funded project so far in N. Lawndale</a:t>
            </a:r>
          </a:p>
        </p:txBody>
      </p:sp>
    </p:spTree>
    <p:extLst>
      <p:ext uri="{BB962C8B-B14F-4D97-AF65-F5344CB8AC3E}">
        <p14:creationId xmlns:p14="http://schemas.microsoft.com/office/powerpoint/2010/main" val="238899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9591381" cy="793921"/>
          </a:xfrm>
        </p:spPr>
        <p:txBody>
          <a:bodyPr/>
          <a:lstStyle/>
          <a:p>
            <a:r>
              <a:rPr lang="en-US" b="1" dirty="0"/>
              <a:t>Implementation: </a:t>
            </a:r>
            <a:r>
              <a:rPr lang="en-US" dirty="0"/>
              <a:t>FSIC over Time</a:t>
            </a:r>
          </a:p>
        </p:txBody>
      </p:sp>
      <p:graphicFrame>
        <p:nvGraphicFramePr>
          <p:cNvPr id="6" name="Chart 5">
            <a:extLst>
              <a:ext uri="{FF2B5EF4-FFF2-40B4-BE49-F238E27FC236}">
                <a16:creationId xmlns:a16="http://schemas.microsoft.com/office/drawing/2014/main" id="{FCDF94A6-7F9B-7F49-A4BA-04BC8E0D2AA3}"/>
              </a:ext>
            </a:extLst>
          </p:cNvPr>
          <p:cNvGraphicFramePr/>
          <p:nvPr>
            <p:extLst>
              <p:ext uri="{D42A27DB-BD31-4B8C-83A1-F6EECF244321}">
                <p14:modId xmlns:p14="http://schemas.microsoft.com/office/powerpoint/2010/main" val="1958464983"/>
              </p:ext>
            </p:extLst>
          </p:nvPr>
        </p:nvGraphicFramePr>
        <p:xfrm>
          <a:off x="686086" y="1222546"/>
          <a:ext cx="5139362" cy="4761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6F9556C-1F23-0242-B31E-FCC13D81C27E}"/>
              </a:ext>
            </a:extLst>
          </p:cNvPr>
          <p:cNvGraphicFramePr/>
          <p:nvPr>
            <p:extLst>
              <p:ext uri="{D42A27DB-BD31-4B8C-83A1-F6EECF244321}">
                <p14:modId xmlns:p14="http://schemas.microsoft.com/office/powerpoint/2010/main" val="3580413181"/>
              </p:ext>
            </p:extLst>
          </p:nvPr>
        </p:nvGraphicFramePr>
        <p:xfrm>
          <a:off x="5969284" y="1222546"/>
          <a:ext cx="5435031" cy="47616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513ECA-CD6F-8045-8191-B2B4D8437961}"/>
              </a:ext>
            </a:extLst>
          </p:cNvPr>
          <p:cNvSpPr txBox="1"/>
          <p:nvPr/>
        </p:nvSpPr>
        <p:spPr>
          <a:xfrm>
            <a:off x="371325" y="6380251"/>
            <a:ext cx="8618563" cy="273536"/>
          </a:xfrm>
          <a:prstGeom prst="rect">
            <a:avLst/>
          </a:prstGeom>
          <a:noFill/>
        </p:spPr>
        <p:txBody>
          <a:bodyPr wrap="square" rtlCol="0">
            <a:spAutoFit/>
          </a:bodyPr>
          <a:lstStyle/>
          <a:p>
            <a:pPr>
              <a:lnSpc>
                <a:spcPct val="114000"/>
              </a:lnSpc>
            </a:pPr>
            <a:r>
              <a:rPr lang="en-US" sz="1100" dirty="0">
                <a:latin typeface="Open Sans" panose="020B0606030504020204" pitchFamily="34" charset="0"/>
                <a:ea typeface="Open Sans" panose="020B0606030504020204" pitchFamily="34" charset="0"/>
                <a:cs typeface="Open Sans" panose="020B0606030504020204" pitchFamily="34" charset="0"/>
              </a:rPr>
              <a:t>Note: The Grant to Austin Fresh, which cuts across all strategies, has been coded as “system-building”.</a:t>
            </a:r>
          </a:p>
        </p:txBody>
      </p:sp>
      <p:sp>
        <p:nvSpPr>
          <p:cNvPr id="7" name="Speech Bubble: Rectangle 6">
            <a:extLst>
              <a:ext uri="{FF2B5EF4-FFF2-40B4-BE49-F238E27FC236}">
                <a16:creationId xmlns:a16="http://schemas.microsoft.com/office/drawing/2014/main" id="{B23A9833-C0F1-430E-B33E-1B98C53CCB1A}"/>
              </a:ext>
            </a:extLst>
          </p:cNvPr>
          <p:cNvSpPr/>
          <p:nvPr/>
        </p:nvSpPr>
        <p:spPr>
          <a:xfrm>
            <a:off x="1102659" y="2253360"/>
            <a:ext cx="1174376" cy="615346"/>
          </a:xfrm>
          <a:prstGeom prst="wedgeRectCallout">
            <a:avLst>
              <a:gd name="adj1" fmla="val 49610"/>
              <a:gd name="adj2" fmla="val 23579"/>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City Wide funding increased significantly from 2018 to 2021</a:t>
            </a:r>
          </a:p>
        </p:txBody>
      </p:sp>
      <p:sp>
        <p:nvSpPr>
          <p:cNvPr id="8" name="Speech Bubble: Rectangle 7">
            <a:extLst>
              <a:ext uri="{FF2B5EF4-FFF2-40B4-BE49-F238E27FC236}">
                <a16:creationId xmlns:a16="http://schemas.microsoft.com/office/drawing/2014/main" id="{DB91567E-CDF3-471E-B7D0-92DB11AB80AB}"/>
              </a:ext>
            </a:extLst>
          </p:cNvPr>
          <p:cNvSpPr/>
          <p:nvPr/>
        </p:nvSpPr>
        <p:spPr>
          <a:xfrm>
            <a:off x="6571130" y="3113370"/>
            <a:ext cx="1174376" cy="980026"/>
          </a:xfrm>
          <a:prstGeom prst="wedgeRectCallout">
            <a:avLst>
              <a:gd name="adj1" fmla="val 60297"/>
              <a:gd name="adj2" fmla="val 29067"/>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distribution was a significant focus in 2019 and 2020, but less so in 2021 (so far)</a:t>
            </a:r>
          </a:p>
        </p:txBody>
      </p:sp>
      <p:sp>
        <p:nvSpPr>
          <p:cNvPr id="10" name="Speech Bubble: Rectangle 9">
            <a:extLst>
              <a:ext uri="{FF2B5EF4-FFF2-40B4-BE49-F238E27FC236}">
                <a16:creationId xmlns:a16="http://schemas.microsoft.com/office/drawing/2014/main" id="{382B155F-2EFD-4C31-9BBB-B991BDAB4FB6}"/>
              </a:ext>
            </a:extLst>
          </p:cNvPr>
          <p:cNvSpPr/>
          <p:nvPr/>
        </p:nvSpPr>
        <p:spPr>
          <a:xfrm>
            <a:off x="9990001" y="1712259"/>
            <a:ext cx="1263455" cy="1156447"/>
          </a:xfrm>
          <a:prstGeom prst="wedgeRectCallout">
            <a:avLst>
              <a:gd name="adj1" fmla="val -57260"/>
              <a:gd name="adj2" fmla="val 22029"/>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System building is the bulk of the funding in 2021, largely due to a $3M grant to the Chicago Region Food System Fund</a:t>
            </a:r>
          </a:p>
        </p:txBody>
      </p:sp>
    </p:spTree>
    <p:extLst>
      <p:ext uri="{BB962C8B-B14F-4D97-AF65-F5344CB8AC3E}">
        <p14:creationId xmlns:p14="http://schemas.microsoft.com/office/powerpoint/2010/main" val="202085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C8F09F-8825-4DC0-9CBA-BB0D89A3FFD6}"/>
              </a:ext>
            </a:extLst>
          </p:cNvPr>
          <p:cNvSpPr/>
          <p:nvPr/>
        </p:nvSpPr>
        <p:spPr>
          <a:xfrm>
            <a:off x="9373892" y="2774090"/>
            <a:ext cx="2716707" cy="862798"/>
          </a:xfrm>
          <a:prstGeom prst="rect">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3CF85ED-BE3A-4135-BE8F-57BB045A9DCF}"/>
              </a:ext>
            </a:extLst>
          </p:cNvPr>
          <p:cNvSpPr/>
          <p:nvPr/>
        </p:nvSpPr>
        <p:spPr>
          <a:xfrm>
            <a:off x="9373891" y="4397287"/>
            <a:ext cx="2716707" cy="862797"/>
          </a:xfrm>
          <a:prstGeom prst="rect">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C2D92B-6A29-4156-832B-F74A9933321A}"/>
              </a:ext>
            </a:extLst>
          </p:cNvPr>
          <p:cNvSpPr/>
          <p:nvPr/>
        </p:nvSpPr>
        <p:spPr>
          <a:xfrm>
            <a:off x="9376305" y="1794695"/>
            <a:ext cx="2716707" cy="862797"/>
          </a:xfrm>
          <a:prstGeom prst="rect">
            <a:avLst/>
          </a:prstGeom>
          <a:solidFill>
            <a:srgbClr val="FFFFFF"/>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9291997" cy="793921"/>
          </a:xfrm>
        </p:spPr>
        <p:txBody>
          <a:bodyPr/>
          <a:lstStyle/>
          <a:p>
            <a:r>
              <a:rPr lang="en-US" b="1" dirty="0"/>
              <a:t>Implementation: </a:t>
            </a:r>
            <a:r>
              <a:rPr lang="en-US" dirty="0"/>
              <a:t>Portfolio by Grantee</a:t>
            </a:r>
          </a:p>
        </p:txBody>
      </p:sp>
      <p:graphicFrame>
        <p:nvGraphicFramePr>
          <p:cNvPr id="6" name="Table 6">
            <a:extLst>
              <a:ext uri="{FF2B5EF4-FFF2-40B4-BE49-F238E27FC236}">
                <a16:creationId xmlns:a16="http://schemas.microsoft.com/office/drawing/2014/main" id="{D5CDC107-0081-3A46-A59D-559E665094B1}"/>
              </a:ext>
            </a:extLst>
          </p:cNvPr>
          <p:cNvGraphicFramePr>
            <a:graphicFrameLocks noGrp="1"/>
          </p:cNvGraphicFramePr>
          <p:nvPr>
            <p:extLst>
              <p:ext uri="{D42A27DB-BD31-4B8C-83A1-F6EECF244321}">
                <p14:modId xmlns:p14="http://schemas.microsoft.com/office/powerpoint/2010/main" val="1562922780"/>
              </p:ext>
            </p:extLst>
          </p:nvPr>
        </p:nvGraphicFramePr>
        <p:xfrm>
          <a:off x="334641" y="1315567"/>
          <a:ext cx="8632409" cy="4691536"/>
        </p:xfrm>
        <a:graphic>
          <a:graphicData uri="http://schemas.openxmlformats.org/drawingml/2006/table">
            <a:tbl>
              <a:tblPr firstRow="1" bandRow="1">
                <a:tableStyleId>{5C22544A-7EE6-4342-B048-85BDC9FD1C3A}</a:tableStyleId>
              </a:tblPr>
              <a:tblGrid>
                <a:gridCol w="310989">
                  <a:extLst>
                    <a:ext uri="{9D8B030D-6E8A-4147-A177-3AD203B41FA5}">
                      <a16:colId xmlns:a16="http://schemas.microsoft.com/office/drawing/2014/main" val="1249918388"/>
                    </a:ext>
                  </a:extLst>
                </a:gridCol>
                <a:gridCol w="2364698">
                  <a:extLst>
                    <a:ext uri="{9D8B030D-6E8A-4147-A177-3AD203B41FA5}">
                      <a16:colId xmlns:a16="http://schemas.microsoft.com/office/drawing/2014/main" val="3135723504"/>
                    </a:ext>
                  </a:extLst>
                </a:gridCol>
                <a:gridCol w="887687">
                  <a:extLst>
                    <a:ext uri="{9D8B030D-6E8A-4147-A177-3AD203B41FA5}">
                      <a16:colId xmlns:a16="http://schemas.microsoft.com/office/drawing/2014/main" val="3828402268"/>
                    </a:ext>
                  </a:extLst>
                </a:gridCol>
                <a:gridCol w="887687">
                  <a:extLst>
                    <a:ext uri="{9D8B030D-6E8A-4147-A177-3AD203B41FA5}">
                      <a16:colId xmlns:a16="http://schemas.microsoft.com/office/drawing/2014/main" val="2437320260"/>
                    </a:ext>
                  </a:extLst>
                </a:gridCol>
                <a:gridCol w="887687">
                  <a:extLst>
                    <a:ext uri="{9D8B030D-6E8A-4147-A177-3AD203B41FA5}">
                      <a16:colId xmlns:a16="http://schemas.microsoft.com/office/drawing/2014/main" val="2746674273"/>
                    </a:ext>
                  </a:extLst>
                </a:gridCol>
                <a:gridCol w="887687">
                  <a:extLst>
                    <a:ext uri="{9D8B030D-6E8A-4147-A177-3AD203B41FA5}">
                      <a16:colId xmlns:a16="http://schemas.microsoft.com/office/drawing/2014/main" val="3947190117"/>
                    </a:ext>
                  </a:extLst>
                </a:gridCol>
                <a:gridCol w="887687">
                  <a:extLst>
                    <a:ext uri="{9D8B030D-6E8A-4147-A177-3AD203B41FA5}">
                      <a16:colId xmlns:a16="http://schemas.microsoft.com/office/drawing/2014/main" val="2940527369"/>
                    </a:ext>
                  </a:extLst>
                </a:gridCol>
                <a:gridCol w="924674">
                  <a:extLst>
                    <a:ext uri="{9D8B030D-6E8A-4147-A177-3AD203B41FA5}">
                      <a16:colId xmlns:a16="http://schemas.microsoft.com/office/drawing/2014/main" val="721328075"/>
                    </a:ext>
                  </a:extLst>
                </a:gridCol>
                <a:gridCol w="593613">
                  <a:extLst>
                    <a:ext uri="{9D8B030D-6E8A-4147-A177-3AD203B41FA5}">
                      <a16:colId xmlns:a16="http://schemas.microsoft.com/office/drawing/2014/main" val="2340568833"/>
                    </a:ext>
                  </a:extLst>
                </a:gridCol>
              </a:tblGrid>
              <a:tr h="414054">
                <a:tc>
                  <a:txBody>
                    <a:bodyPr/>
                    <a:lstStyle/>
                    <a:p>
                      <a:pP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Assistance</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Community Distribution</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Cultural Norms</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Careers</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System Building</a:t>
                      </a:r>
                    </a:p>
                  </a:txBody>
                  <a:tcPr marL="18288" marR="18288" marT="18288" marB="18288"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ctr">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of Total</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74050261"/>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18288" marR="18288" marT="0" marB="0" anchor="b">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Chicago Region Food System Fund</a:t>
                      </a:r>
                    </a:p>
                  </a:txBody>
                  <a:tcPr marL="18288" marR="18288" marT="0" marB="0" anchor="b">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$3,000,000</a:t>
                      </a:r>
                    </a:p>
                  </a:txBody>
                  <a:tcPr marL="18288" marR="18288" marT="0" marB="0" anchor="b">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28.5%</a:t>
                      </a:r>
                    </a:p>
                  </a:txBody>
                  <a:tcPr marL="18288" marR="18288" marT="0" marB="0" anchor="b">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733087"/>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Inner-City Muslim Action Network</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$1,850,000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17.6%</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Greater Chicago Food Depository</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$956,533</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9.1%</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Gary Comer Youth Center</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$750,000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7.1%</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Westside Health Authority</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$637,695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6.1%</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Fresh</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$500,000</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4.8%</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227655"/>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FamilyFarmed</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$450,000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4.3%</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969327"/>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8</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PCC Community Wellness Center</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AB89"/>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$445,000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4.2%</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907720"/>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Lawndale Christian Health Center</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3.8%</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84016"/>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Growing Home, Inc.</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$305,000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2.9%</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231140"/>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Grow Greater Englewood</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$275,700</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2.6%</a:t>
                      </a:r>
                    </a:p>
                  </a:txBody>
                  <a:tcPr marL="18288" marR="18288" marT="0" marB="0" anchor="b">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6427"/>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Experimental Station</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7802837"/>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Common Market Philadelphia Inc</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$151,515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396278"/>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NeighborSpace</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$99,900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2681"/>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Coming Together</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$83,250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0.8%</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057530"/>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16</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Advocates for Urban Agriculture</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$72,260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0.7%</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721321"/>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Fresh Taste</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0.6%</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6505592"/>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Faith in Place</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$56,610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5595567"/>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BUILD Incorporated</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$53,946</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618716"/>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Global Philanthropy Partnership</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$50,000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62270"/>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By the Hand Club for Kids</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4C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$49,950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867733"/>
                  </a:ext>
                </a:extLst>
              </a:tr>
              <a:tr h="194431">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22</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GAP community Center</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14000"/>
                        </a:lnSpc>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$14,860</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14000"/>
                        </a:lnSpc>
                      </a:pPr>
                      <a:r>
                        <a:rPr lang="en-US" sz="11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0.1%</a:t>
                      </a:r>
                    </a:p>
                  </a:txBody>
                  <a:tcPr marL="18288" marR="18288"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50041"/>
                  </a:ext>
                </a:extLst>
              </a:tr>
            </a:tbl>
          </a:graphicData>
        </a:graphic>
      </p:graphicFrame>
      <p:sp>
        <p:nvSpPr>
          <p:cNvPr id="7" name="Right Brace 6">
            <a:extLst>
              <a:ext uri="{FF2B5EF4-FFF2-40B4-BE49-F238E27FC236}">
                <a16:creationId xmlns:a16="http://schemas.microsoft.com/office/drawing/2014/main" id="{ADDAE191-4C9E-F144-8173-645A68246340}"/>
              </a:ext>
            </a:extLst>
          </p:cNvPr>
          <p:cNvSpPr/>
          <p:nvPr/>
        </p:nvSpPr>
        <p:spPr>
          <a:xfrm>
            <a:off x="9028697" y="1794695"/>
            <a:ext cx="246580" cy="862797"/>
          </a:xfrm>
          <a:prstGeom prst="righ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4548A2F5-79A7-D746-AA6B-CD4FBBB5A9A1}"/>
              </a:ext>
            </a:extLst>
          </p:cNvPr>
          <p:cNvSpPr/>
          <p:nvPr/>
        </p:nvSpPr>
        <p:spPr>
          <a:xfrm>
            <a:off x="9028697" y="2760700"/>
            <a:ext cx="246580" cy="862797"/>
          </a:xfrm>
          <a:prstGeom prst="righ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AE305711-B82C-9645-9197-38E377ABE97E}"/>
              </a:ext>
            </a:extLst>
          </p:cNvPr>
          <p:cNvSpPr/>
          <p:nvPr/>
        </p:nvSpPr>
        <p:spPr>
          <a:xfrm>
            <a:off x="9028697" y="3685609"/>
            <a:ext cx="246580" cy="2321484"/>
          </a:xfrm>
          <a:prstGeom prst="righ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A7E21270-1FA7-3541-9281-BA677902F98C}"/>
              </a:ext>
            </a:extLst>
          </p:cNvPr>
          <p:cNvSpPr/>
          <p:nvPr/>
        </p:nvSpPr>
        <p:spPr>
          <a:xfrm>
            <a:off x="9376305" y="1851631"/>
            <a:ext cx="1273997" cy="748923"/>
          </a:xfrm>
          <a:prstGeom prst="rect">
            <a:avLst/>
          </a:prstGeom>
        </p:spPr>
        <p:txBody>
          <a:bodyPr wrap="square">
            <a:spAutoFit/>
          </a:bodyPr>
          <a:lstStyle/>
          <a:p>
            <a:pP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68%</a:t>
            </a:r>
            <a:endParaRPr lang="en-US" sz="4800" b="1" dirty="0"/>
          </a:p>
        </p:txBody>
      </p:sp>
      <p:sp>
        <p:nvSpPr>
          <p:cNvPr id="11" name="Rectangle 10">
            <a:extLst>
              <a:ext uri="{FF2B5EF4-FFF2-40B4-BE49-F238E27FC236}">
                <a16:creationId xmlns:a16="http://schemas.microsoft.com/office/drawing/2014/main" id="{C852C0B8-56E9-A44E-9664-16AD5970D3AD}"/>
              </a:ext>
            </a:extLst>
          </p:cNvPr>
          <p:cNvSpPr/>
          <p:nvPr/>
        </p:nvSpPr>
        <p:spPr>
          <a:xfrm>
            <a:off x="10520083" y="1800644"/>
            <a:ext cx="1572929" cy="813300"/>
          </a:xfrm>
          <a:prstGeom prst="rect">
            <a:avLst/>
          </a:prstGeom>
        </p:spPr>
        <p:txBody>
          <a:bodyPr wrap="square">
            <a:sp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of total funding went to these </a:t>
            </a:r>
            <a:b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5 grantees</a:t>
            </a:r>
            <a:endParaRPr lang="en-US" dirty="0"/>
          </a:p>
        </p:txBody>
      </p:sp>
      <p:sp>
        <p:nvSpPr>
          <p:cNvPr id="12" name="Rectangle 11">
            <a:extLst>
              <a:ext uri="{FF2B5EF4-FFF2-40B4-BE49-F238E27FC236}">
                <a16:creationId xmlns:a16="http://schemas.microsoft.com/office/drawing/2014/main" id="{06A60E41-D5F7-194F-8ED7-2E806CA2E02B}"/>
              </a:ext>
            </a:extLst>
          </p:cNvPr>
          <p:cNvSpPr/>
          <p:nvPr/>
        </p:nvSpPr>
        <p:spPr>
          <a:xfrm>
            <a:off x="9376305" y="2803430"/>
            <a:ext cx="1273997" cy="748923"/>
          </a:xfrm>
          <a:prstGeom prst="rect">
            <a:avLst/>
          </a:prstGeom>
        </p:spPr>
        <p:txBody>
          <a:bodyPr wrap="square">
            <a:spAutoFit/>
          </a:bodyPr>
          <a:lstStyle/>
          <a:p>
            <a:pP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20%</a:t>
            </a:r>
            <a:endParaRPr lang="en-US" sz="4800" b="1" dirty="0"/>
          </a:p>
        </p:txBody>
      </p:sp>
      <p:sp>
        <p:nvSpPr>
          <p:cNvPr id="13" name="Rectangle 12">
            <a:extLst>
              <a:ext uri="{FF2B5EF4-FFF2-40B4-BE49-F238E27FC236}">
                <a16:creationId xmlns:a16="http://schemas.microsoft.com/office/drawing/2014/main" id="{BD726C92-B345-4140-AB8C-D28F7B9DE0D4}"/>
              </a:ext>
            </a:extLst>
          </p:cNvPr>
          <p:cNvSpPr/>
          <p:nvPr/>
        </p:nvSpPr>
        <p:spPr>
          <a:xfrm>
            <a:off x="10520083" y="2810197"/>
            <a:ext cx="1493049" cy="813300"/>
          </a:xfrm>
          <a:prstGeom prst="rect">
            <a:avLst/>
          </a:prstGeom>
        </p:spPr>
        <p:txBody>
          <a:bodyPr wrap="square">
            <a:sp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of total funding went to these </a:t>
            </a:r>
            <a:b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5 grantees</a:t>
            </a:r>
            <a:endParaRPr lang="en-US" dirty="0"/>
          </a:p>
        </p:txBody>
      </p:sp>
      <p:sp>
        <p:nvSpPr>
          <p:cNvPr id="14" name="Rectangle 13">
            <a:extLst>
              <a:ext uri="{FF2B5EF4-FFF2-40B4-BE49-F238E27FC236}">
                <a16:creationId xmlns:a16="http://schemas.microsoft.com/office/drawing/2014/main" id="{045CDC4F-81F6-9843-B7A1-C2168493A4C6}"/>
              </a:ext>
            </a:extLst>
          </p:cNvPr>
          <p:cNvSpPr/>
          <p:nvPr/>
        </p:nvSpPr>
        <p:spPr>
          <a:xfrm>
            <a:off x="9322515" y="4454225"/>
            <a:ext cx="1273997" cy="748923"/>
          </a:xfrm>
          <a:prstGeom prst="rect">
            <a:avLst/>
          </a:prstGeom>
        </p:spPr>
        <p:txBody>
          <a:bodyPr wrap="square">
            <a:spAutoFit/>
          </a:bodyPr>
          <a:lstStyle/>
          <a:p>
            <a:pP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12%</a:t>
            </a:r>
            <a:endParaRPr lang="en-US" sz="4800" b="1" dirty="0"/>
          </a:p>
        </p:txBody>
      </p:sp>
      <p:sp>
        <p:nvSpPr>
          <p:cNvPr id="15" name="Rectangle 14">
            <a:extLst>
              <a:ext uri="{FF2B5EF4-FFF2-40B4-BE49-F238E27FC236}">
                <a16:creationId xmlns:a16="http://schemas.microsoft.com/office/drawing/2014/main" id="{0D7D921F-63F7-4241-B762-7AFAE6A1FED6}"/>
              </a:ext>
            </a:extLst>
          </p:cNvPr>
          <p:cNvSpPr/>
          <p:nvPr/>
        </p:nvSpPr>
        <p:spPr>
          <a:xfrm>
            <a:off x="10466293" y="4442086"/>
            <a:ext cx="1493048" cy="813300"/>
          </a:xfrm>
          <a:prstGeom prst="rect">
            <a:avLst/>
          </a:prstGeom>
        </p:spPr>
        <p:txBody>
          <a:bodyPr wrap="square">
            <a:spAutoFit/>
          </a:bodyPr>
          <a:lstStyle/>
          <a:p>
            <a:pPr>
              <a:lnSpc>
                <a:spcPct val="114000"/>
              </a:lnSpc>
            </a:pPr>
            <a:r>
              <a:rPr lang="en-US" sz="1400" dirty="0">
                <a:solidFill>
                  <a:srgbClr val="4E5464"/>
                </a:solidFill>
                <a:latin typeface="Open Sans" panose="020B0606030504020204" pitchFamily="34" charset="0"/>
                <a:ea typeface="Open Sans" panose="020B0606030504020204" pitchFamily="34" charset="0"/>
                <a:cs typeface="Open Sans" panose="020B0606030504020204" pitchFamily="34" charset="0"/>
              </a:rPr>
              <a:t>of total funding went to these 12 grantees</a:t>
            </a:r>
            <a:endParaRPr lang="en-US" dirty="0"/>
          </a:p>
        </p:txBody>
      </p:sp>
      <p:sp>
        <p:nvSpPr>
          <p:cNvPr id="3" name="TextBox 2">
            <a:extLst>
              <a:ext uri="{FF2B5EF4-FFF2-40B4-BE49-F238E27FC236}">
                <a16:creationId xmlns:a16="http://schemas.microsoft.com/office/drawing/2014/main" id="{B1503487-9104-4661-B320-3889F5F6EA1D}"/>
              </a:ext>
            </a:extLst>
          </p:cNvPr>
          <p:cNvSpPr txBox="1"/>
          <p:nvPr/>
        </p:nvSpPr>
        <p:spPr>
          <a:xfrm>
            <a:off x="10227398" y="300115"/>
            <a:ext cx="1964602" cy="584775"/>
          </a:xfrm>
          <a:prstGeom prst="rect">
            <a:avLst/>
          </a:prstGeom>
          <a:noFill/>
        </p:spPr>
        <p:txBody>
          <a:bodyPr wrap="square" rtlCol="0">
            <a:spAutoFit/>
          </a:bodyPr>
          <a:lstStyle/>
          <a:p>
            <a:r>
              <a:rPr lang="en-US" sz="1600" dirty="0"/>
              <a:t>Primary strategy</a:t>
            </a:r>
          </a:p>
          <a:p>
            <a:r>
              <a:rPr lang="en-US" sz="1600" dirty="0"/>
              <a:t>Secondary strategy</a:t>
            </a:r>
          </a:p>
        </p:txBody>
      </p:sp>
      <p:sp>
        <p:nvSpPr>
          <p:cNvPr id="4" name="Rectangle 3">
            <a:extLst>
              <a:ext uri="{FF2B5EF4-FFF2-40B4-BE49-F238E27FC236}">
                <a16:creationId xmlns:a16="http://schemas.microsoft.com/office/drawing/2014/main" id="{881DF4CB-9594-4598-B1B5-4D4E87020FC1}"/>
              </a:ext>
            </a:extLst>
          </p:cNvPr>
          <p:cNvSpPr/>
          <p:nvPr/>
        </p:nvSpPr>
        <p:spPr>
          <a:xfrm>
            <a:off x="9657030" y="380311"/>
            <a:ext cx="580307" cy="181069"/>
          </a:xfrm>
          <a:prstGeom prst="rect">
            <a:avLst/>
          </a:prstGeom>
          <a:solidFill>
            <a:srgbClr val="A2A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7F4F6F-1A6E-4A10-B362-A8688F35A5C5}"/>
              </a:ext>
            </a:extLst>
          </p:cNvPr>
          <p:cNvSpPr/>
          <p:nvPr/>
        </p:nvSpPr>
        <p:spPr>
          <a:xfrm>
            <a:off x="9663323" y="638101"/>
            <a:ext cx="580307" cy="181069"/>
          </a:xfrm>
          <a:prstGeom prst="rect">
            <a:avLst/>
          </a:prstGeom>
          <a:solidFill>
            <a:srgbClr val="CFD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85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371326" y="3629470"/>
            <a:ext cx="4609977" cy="631156"/>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0E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0835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204832"/>
            <a:ext cx="11541832" cy="982064"/>
          </a:xfrm>
        </p:spPr>
        <p:txBody>
          <a:bodyPr/>
          <a:lstStyle/>
          <a:p>
            <a:r>
              <a:rPr lang="en-US" sz="3200" b="1" dirty="0"/>
              <a:t>Context: </a:t>
            </a:r>
            <a:r>
              <a:rPr lang="en-US" sz="3200" dirty="0"/>
              <a:t>The external context has a significant impact on FSIC’s implementation and strategy.</a:t>
            </a:r>
            <a:endParaRPr lang="en-US" sz="3200" baseline="30000" dirty="0"/>
          </a:p>
        </p:txBody>
      </p:sp>
      <p:sp>
        <p:nvSpPr>
          <p:cNvPr id="5" name="TextBox 4">
            <a:extLst>
              <a:ext uri="{FF2B5EF4-FFF2-40B4-BE49-F238E27FC236}">
                <a16:creationId xmlns:a16="http://schemas.microsoft.com/office/drawing/2014/main" id="{447E28F1-D1B2-490A-AD60-C7DB722C875B}"/>
              </a:ext>
            </a:extLst>
          </p:cNvPr>
          <p:cNvSpPr txBox="1"/>
          <p:nvPr/>
        </p:nvSpPr>
        <p:spPr>
          <a:xfrm>
            <a:off x="278841" y="1678385"/>
            <a:ext cx="7547347"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numerous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funding and programmatic organizations</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that are already working in Chicago food systems (see slide 16).</a:t>
            </a:r>
          </a:p>
          <a:p>
            <a:pPr marL="285750" indent="-285750">
              <a:spcAft>
                <a:spcPts val="600"/>
              </a:spcAft>
              <a:buFont typeface="Arial" panose="020B0604020202020204" pitchFamily="34" charset="0"/>
              <a:buChar char="•"/>
            </a:pP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COVID-19 severely disrupted nonprofit operations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city. The pandemic has increased the focus on rapid response services and resulted in delays to planned projects (see slides 17-18).</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demonstrations following the murder of George Floyd </a:t>
            </a:r>
            <a:r>
              <a:rPr lang="en-US" sz="2000" b="1" dirty="0">
                <a:latin typeface="Open Sans" panose="020B0606030504020204" pitchFamily="34" charset="0"/>
                <a:ea typeface="Open Sans" panose="020B0606030504020204" pitchFamily="34" charset="0"/>
                <a:cs typeface="Open Sans" panose="020B0606030504020204" pitchFamily="34" charset="0"/>
              </a:rPr>
              <a:t>created unrest in targeted neighborhoods, </a:t>
            </a:r>
            <a:r>
              <a:rPr lang="en-US" sz="2000" dirty="0">
                <a:latin typeface="Open Sans" panose="020B0606030504020204" pitchFamily="34" charset="0"/>
                <a:ea typeface="Open Sans" panose="020B0606030504020204" pitchFamily="34" charset="0"/>
                <a:cs typeface="Open Sans" panose="020B0606030504020204" pitchFamily="34" charset="0"/>
              </a:rPr>
              <a:t>further increasing the need for food access.</a:t>
            </a:r>
          </a:p>
        </p:txBody>
      </p:sp>
      <p:sp>
        <p:nvSpPr>
          <p:cNvPr id="22" name="Oval 21">
            <a:extLst>
              <a:ext uri="{FF2B5EF4-FFF2-40B4-BE49-F238E27FC236}">
                <a16:creationId xmlns:a16="http://schemas.microsoft.com/office/drawing/2014/main" id="{D6809D3D-3E4C-441B-86BE-448888CD468F}"/>
              </a:ext>
            </a:extLst>
          </p:cNvPr>
          <p:cNvSpPr/>
          <p:nvPr/>
        </p:nvSpPr>
        <p:spPr>
          <a:xfrm>
            <a:off x="11173972" y="4471570"/>
            <a:ext cx="364316" cy="10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25" name="Oval 24">
            <a:extLst>
              <a:ext uri="{FF2B5EF4-FFF2-40B4-BE49-F238E27FC236}">
                <a16:creationId xmlns:a16="http://schemas.microsoft.com/office/drawing/2014/main" id="{64B00308-7665-42E2-9C14-1789444FA372}"/>
              </a:ext>
            </a:extLst>
          </p:cNvPr>
          <p:cNvSpPr/>
          <p:nvPr/>
        </p:nvSpPr>
        <p:spPr>
          <a:xfrm>
            <a:off x="10571148" y="3389319"/>
            <a:ext cx="364316" cy="10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26" name="Oval 25">
            <a:extLst>
              <a:ext uri="{FF2B5EF4-FFF2-40B4-BE49-F238E27FC236}">
                <a16:creationId xmlns:a16="http://schemas.microsoft.com/office/drawing/2014/main" id="{A318E3B8-324B-4EA4-97F6-ED8D18E03357}"/>
              </a:ext>
            </a:extLst>
          </p:cNvPr>
          <p:cNvSpPr/>
          <p:nvPr/>
        </p:nvSpPr>
        <p:spPr>
          <a:xfrm>
            <a:off x="10293219" y="2903670"/>
            <a:ext cx="364316" cy="10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grpSp>
        <p:nvGrpSpPr>
          <p:cNvPr id="27" name="Group 26">
            <a:extLst>
              <a:ext uri="{FF2B5EF4-FFF2-40B4-BE49-F238E27FC236}">
                <a16:creationId xmlns:a16="http://schemas.microsoft.com/office/drawing/2014/main" id="{2152C117-FFA9-4653-AF7F-35B12CDC1044}"/>
              </a:ext>
            </a:extLst>
          </p:cNvPr>
          <p:cNvGrpSpPr/>
          <p:nvPr/>
        </p:nvGrpSpPr>
        <p:grpSpPr>
          <a:xfrm>
            <a:off x="8226068" y="726291"/>
            <a:ext cx="3873082" cy="5289845"/>
            <a:chOff x="6816436" y="411529"/>
            <a:chExt cx="4714084" cy="6328654"/>
          </a:xfrm>
        </p:grpSpPr>
        <p:pic>
          <p:nvPicPr>
            <p:cNvPr id="28" name="Shape 142">
              <a:extLst>
                <a:ext uri="{FF2B5EF4-FFF2-40B4-BE49-F238E27FC236}">
                  <a16:creationId xmlns:a16="http://schemas.microsoft.com/office/drawing/2014/main" id="{5498D0CE-9A51-4D72-B7D3-3E51B445FC2C}"/>
                </a:ext>
              </a:extLst>
            </p:cNvPr>
            <p:cNvPicPr preferRelativeResize="0">
              <a:picLocks noChangeAspect="1"/>
            </p:cNvPicPr>
            <p:nvPr/>
          </p:nvPicPr>
          <p:blipFill rotWithShape="1">
            <a:blip r:embed="rId2">
              <a:alphaModFix/>
            </a:blip>
            <a:srcRect b="10080"/>
            <a:stretch/>
          </p:blipFill>
          <p:spPr>
            <a:xfrm>
              <a:off x="6816436" y="411529"/>
              <a:ext cx="4714084" cy="6328654"/>
            </a:xfrm>
            <a:prstGeom prst="rect">
              <a:avLst/>
            </a:prstGeom>
            <a:noFill/>
            <a:ln w="28575" cap="flat" cmpd="sng">
              <a:noFill/>
              <a:prstDash val="solid"/>
              <a:round/>
              <a:headEnd type="none" w="sm" len="sm"/>
              <a:tailEnd type="none" w="sm" len="sm"/>
            </a:ln>
          </p:spPr>
        </p:pic>
        <p:sp>
          <p:nvSpPr>
            <p:cNvPr id="29" name="Oval 28">
              <a:extLst>
                <a:ext uri="{FF2B5EF4-FFF2-40B4-BE49-F238E27FC236}">
                  <a16:creationId xmlns:a16="http://schemas.microsoft.com/office/drawing/2014/main" id="{FB37A790-4B34-40E7-A239-739E3BD51433}"/>
                </a:ext>
              </a:extLst>
            </p:cNvPr>
            <p:cNvSpPr/>
            <p:nvPr/>
          </p:nvSpPr>
          <p:spPr>
            <a:xfrm>
              <a:off x="10509027" y="4245290"/>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30" name="Oval 29">
              <a:extLst>
                <a:ext uri="{FF2B5EF4-FFF2-40B4-BE49-F238E27FC236}">
                  <a16:creationId xmlns:a16="http://schemas.microsoft.com/office/drawing/2014/main" id="{F8041335-CB09-4599-B1D2-D11245005011}"/>
                </a:ext>
              </a:extLst>
            </p:cNvPr>
            <p:cNvSpPr/>
            <p:nvPr/>
          </p:nvSpPr>
          <p:spPr>
            <a:xfrm>
              <a:off x="10054671" y="3535294"/>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31" name="Oval 30">
              <a:extLst>
                <a:ext uri="{FF2B5EF4-FFF2-40B4-BE49-F238E27FC236}">
                  <a16:creationId xmlns:a16="http://schemas.microsoft.com/office/drawing/2014/main" id="{B88AF70E-054C-476F-8C50-6B775E52ED9B}"/>
                </a:ext>
              </a:extLst>
            </p:cNvPr>
            <p:cNvSpPr/>
            <p:nvPr/>
          </p:nvSpPr>
          <p:spPr>
            <a:xfrm>
              <a:off x="9800622" y="3197337"/>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grpSp>
      <p:sp>
        <p:nvSpPr>
          <p:cNvPr id="7" name="Rectangle 6">
            <a:extLst>
              <a:ext uri="{FF2B5EF4-FFF2-40B4-BE49-F238E27FC236}">
                <a16:creationId xmlns:a16="http://schemas.microsoft.com/office/drawing/2014/main" id="{600E1AA0-3F39-4018-B4E8-428B1EB9F0C3}"/>
              </a:ext>
            </a:extLst>
          </p:cNvPr>
          <p:cNvSpPr/>
          <p:nvPr/>
        </p:nvSpPr>
        <p:spPr>
          <a:xfrm>
            <a:off x="8247259" y="5764133"/>
            <a:ext cx="2688205" cy="292388"/>
          </a:xfrm>
          <a:prstGeom prst="rect">
            <a:avLst/>
          </a:prstGeom>
        </p:spPr>
        <p:txBody>
          <a:bodyPr wrap="square" lIns="45720" anchor="ctr">
            <a:noAutofit/>
          </a:bodyPr>
          <a:lstStyle/>
          <a:p>
            <a:pPr>
              <a:lnSpc>
                <a:spcPct val="114000"/>
              </a:lnSpc>
            </a:pPr>
            <a:r>
              <a:rPr lang="en-US" sz="1100" i="1" dirty="0">
                <a:solidFill>
                  <a:srgbClr val="4E5464"/>
                </a:solidFill>
                <a:latin typeface="Open Sans" panose="020B0606030504020204" pitchFamily="34" charset="0"/>
                <a:ea typeface="Open Sans" panose="020B0606030504020204" pitchFamily="34" charset="0"/>
                <a:cs typeface="Open Sans" panose="020B0606030504020204" pitchFamily="34" charset="0"/>
              </a:rPr>
              <a:t>Greater Chicago Food Depository</a:t>
            </a:r>
            <a:endParaRPr lang="en-US" sz="1400" i="1" dirty="0"/>
          </a:p>
        </p:txBody>
      </p:sp>
    </p:spTree>
    <p:extLst>
      <p:ext uri="{BB962C8B-B14F-4D97-AF65-F5344CB8AC3E}">
        <p14:creationId xmlns:p14="http://schemas.microsoft.com/office/powerpoint/2010/main" val="395479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204832"/>
            <a:ext cx="11541832" cy="793921"/>
          </a:xfrm>
        </p:spPr>
        <p:txBody>
          <a:bodyPr/>
          <a:lstStyle/>
          <a:p>
            <a:r>
              <a:rPr lang="en-US" sz="3200" b="1" dirty="0"/>
              <a:t>Context: </a:t>
            </a:r>
            <a:r>
              <a:rPr lang="en-US" sz="3200" dirty="0"/>
              <a:t>FSIC is one of many initiatives working with food in Chicago </a:t>
            </a:r>
            <a:endParaRPr lang="en-US" sz="3200" baseline="30000" dirty="0"/>
          </a:p>
        </p:txBody>
      </p:sp>
      <p:graphicFrame>
        <p:nvGraphicFramePr>
          <p:cNvPr id="6" name="Table 5">
            <a:extLst>
              <a:ext uri="{FF2B5EF4-FFF2-40B4-BE49-F238E27FC236}">
                <a16:creationId xmlns:a16="http://schemas.microsoft.com/office/drawing/2014/main" id="{FE678191-C55D-4E04-838D-B15D29A80755}"/>
              </a:ext>
            </a:extLst>
          </p:cNvPr>
          <p:cNvGraphicFramePr>
            <a:graphicFrameLocks noGrp="1"/>
          </p:cNvGraphicFramePr>
          <p:nvPr>
            <p:extLst>
              <p:ext uri="{D42A27DB-BD31-4B8C-83A1-F6EECF244321}">
                <p14:modId xmlns:p14="http://schemas.microsoft.com/office/powerpoint/2010/main" val="611445786"/>
              </p:ext>
            </p:extLst>
          </p:nvPr>
        </p:nvGraphicFramePr>
        <p:xfrm>
          <a:off x="5875655" y="1130500"/>
          <a:ext cx="6037503" cy="4924416"/>
        </p:xfrm>
        <a:graphic>
          <a:graphicData uri="http://schemas.openxmlformats.org/drawingml/2006/table">
            <a:tbl>
              <a:tblPr firstRow="1" bandRow="1"/>
              <a:tblGrid>
                <a:gridCol w="2745663">
                  <a:extLst>
                    <a:ext uri="{9D8B030D-6E8A-4147-A177-3AD203B41FA5}">
                      <a16:colId xmlns:a16="http://schemas.microsoft.com/office/drawing/2014/main" val="1545963366"/>
                    </a:ext>
                  </a:extLst>
                </a:gridCol>
                <a:gridCol w="822960">
                  <a:extLst>
                    <a:ext uri="{9D8B030D-6E8A-4147-A177-3AD203B41FA5}">
                      <a16:colId xmlns:a16="http://schemas.microsoft.com/office/drawing/2014/main" val="1450725336"/>
                    </a:ext>
                  </a:extLst>
                </a:gridCol>
                <a:gridCol w="822960">
                  <a:extLst>
                    <a:ext uri="{9D8B030D-6E8A-4147-A177-3AD203B41FA5}">
                      <a16:colId xmlns:a16="http://schemas.microsoft.com/office/drawing/2014/main" val="270765900"/>
                    </a:ext>
                  </a:extLst>
                </a:gridCol>
                <a:gridCol w="822960">
                  <a:extLst>
                    <a:ext uri="{9D8B030D-6E8A-4147-A177-3AD203B41FA5}">
                      <a16:colId xmlns:a16="http://schemas.microsoft.com/office/drawing/2014/main" val="3909326193"/>
                    </a:ext>
                  </a:extLst>
                </a:gridCol>
                <a:gridCol w="822960">
                  <a:extLst>
                    <a:ext uri="{9D8B030D-6E8A-4147-A177-3AD203B41FA5}">
                      <a16:colId xmlns:a16="http://schemas.microsoft.com/office/drawing/2014/main" val="969075342"/>
                    </a:ext>
                  </a:extLst>
                </a:gridCol>
              </a:tblGrid>
              <a:tr h="35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Key Actor </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Cultural Norms</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System Building</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Assistance</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Careers</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2706236"/>
                  </a:ext>
                </a:extLst>
              </a:tr>
              <a:tr h="351744">
                <a:tc>
                  <a:txBody>
                    <a:bodyPr/>
                    <a:lstStyle/>
                    <a:p>
                      <a:r>
                        <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Christopher Family Foundation</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936535"/>
                  </a:ext>
                </a:extLst>
              </a:tr>
              <a:tr h="351744">
                <a:tc>
                  <a:txBody>
                    <a:bodyPr/>
                    <a:lstStyle/>
                    <a:p>
                      <a:r>
                        <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Lumpkin Family Foundation</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494083"/>
                  </a:ext>
                </a:extLst>
              </a:tr>
              <a:tr h="351744">
                <a:tc>
                  <a:txBody>
                    <a:bodyPr/>
                    <a:lstStyle/>
                    <a:p>
                      <a:r>
                        <a:rPr lang="en-US" sz="1000" b="1" dirty="0" err="1">
                          <a:solidFill>
                            <a:schemeClr val="accent5"/>
                          </a:solidFill>
                          <a:latin typeface="Open Sans" panose="020B0606030504020204" pitchFamily="34" charset="0"/>
                          <a:ea typeface="Open Sans" panose="020B0606030504020204" pitchFamily="34" charset="0"/>
                          <a:cs typeface="Open Sans" panose="020B0606030504020204" pitchFamily="34" charset="0"/>
                        </a:rPr>
                        <a:t>Food:Land:Opportunity</a:t>
                      </a:r>
                      <a:endPar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905866"/>
                  </a:ext>
                </a:extLst>
              </a:tr>
              <a:tr h="35174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Other Local Foundations / Philanthropy</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a:buFont typeface="Arial" panose="020B0604020202020204" pitchFamily="34" charset="0"/>
                        <a:buNone/>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5898C"/>
                    </a:solidFill>
                  </a:tcPr>
                </a:tc>
                <a:tc>
                  <a:txBody>
                    <a:bodyPr/>
                    <a:lstStyle/>
                    <a:p>
                      <a:pPr marL="119063" indent="-119063" algn="l" defTabSz="914400">
                        <a:buFont typeface="Arial" panose="020B0604020202020204" pitchFamily="34" charset="0"/>
                        <a:buChar char="•"/>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a:buFont typeface="Arial" panose="020B0604020202020204" pitchFamily="34" charset="0"/>
                        <a:buNone/>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5898C"/>
                    </a:solidFill>
                  </a:tcPr>
                </a:tc>
                <a:tc>
                  <a:txBody>
                    <a:bodyPr/>
                    <a:lstStyle/>
                    <a:p>
                      <a:pPr marL="0" indent="0" algn="l" defTabSz="914400">
                        <a:buFont typeface="Arial" panose="020B0604020202020204" pitchFamily="34" charset="0"/>
                        <a:buNone/>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5898C"/>
                    </a:solidFill>
                  </a:tcPr>
                </a:tc>
                <a:extLst>
                  <a:ext uri="{0D108BD9-81ED-4DB2-BD59-A6C34878D82A}">
                    <a16:rowId xmlns:a16="http://schemas.microsoft.com/office/drawing/2014/main" val="2036951219"/>
                  </a:ext>
                </a:extLst>
              </a:tr>
              <a:tr h="351744">
                <a:tc>
                  <a:txBody>
                    <a:bodyPr/>
                    <a:lstStyle/>
                    <a:p>
                      <a:r>
                        <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Kresge</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25840"/>
                  </a:ext>
                </a:extLst>
              </a:tr>
              <a:tr h="35174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Other National Foundations / Philanthropy</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a:buFont typeface="Arial" panose="020B0604020202020204" pitchFamily="34" charset="0"/>
                        <a:buNone/>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5898C"/>
                    </a:solidFill>
                  </a:tcPr>
                </a:tc>
                <a:tc>
                  <a:txBody>
                    <a:bodyPr/>
                    <a:lstStyle/>
                    <a:p>
                      <a:pPr marL="119063" indent="-119063" algn="l" defTabSz="914400">
                        <a:buFont typeface="Arial" panose="020B0604020202020204" pitchFamily="34" charset="0"/>
                        <a:buChar char="•"/>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lgn="l" defTabSz="914400">
                        <a:buFont typeface="Arial" panose="020B0604020202020204" pitchFamily="34" charset="0"/>
                        <a:buChar char="•"/>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lgn="l" defTabSz="914400">
                        <a:buFont typeface="Arial" panose="020B0604020202020204" pitchFamily="34" charset="0"/>
                        <a:buChar char="•"/>
                        <a:tabLst/>
                      </a:pP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644835"/>
                  </a:ext>
                </a:extLst>
              </a:tr>
              <a:tr h="351744">
                <a:tc>
                  <a:txBody>
                    <a:bodyPr/>
                    <a:lstStyle/>
                    <a:p>
                      <a:r>
                        <a:rPr lang="en-US" sz="10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Local Universities / Think Tanks / Alliances / Associations</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a:buFont typeface="Arial" panose="020B0604020202020204" pitchFamily="34" charset="0"/>
                        <a:buNone/>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4E5464"/>
                    </a:solidFill>
                  </a:tcPr>
                </a:tc>
                <a:tc>
                  <a:txBody>
                    <a:bodyPr/>
                    <a:lstStyle/>
                    <a:p>
                      <a:pPr marL="0" indent="0" algn="l" defTabSz="914400">
                        <a:buFont typeface="Arial" panose="020B0604020202020204" pitchFamily="34" charset="0"/>
                        <a:buNone/>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4E5464"/>
                    </a:solidFill>
                  </a:tcPr>
                </a:tc>
                <a:tc>
                  <a:txBody>
                    <a:bodyPr/>
                    <a:lstStyle/>
                    <a:p>
                      <a:pPr marL="0" indent="0" algn="l" defTabSz="914400">
                        <a:buFont typeface="Arial" panose="020B0604020202020204" pitchFamily="34" charset="0"/>
                        <a:buNone/>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4E5464"/>
                    </a:solidFill>
                  </a:tcPr>
                </a:tc>
                <a:tc>
                  <a:txBody>
                    <a:bodyPr/>
                    <a:lstStyle/>
                    <a:p>
                      <a:pPr marL="0" indent="0" algn="l" defTabSz="914400">
                        <a:buFont typeface="Arial" panose="020B0604020202020204" pitchFamily="34" charset="0"/>
                        <a:buNone/>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4E5464"/>
                    </a:solidFill>
                  </a:tcPr>
                </a:tc>
                <a:extLst>
                  <a:ext uri="{0D108BD9-81ED-4DB2-BD59-A6C34878D82A}">
                    <a16:rowId xmlns:a16="http://schemas.microsoft.com/office/drawing/2014/main" val="2842348990"/>
                  </a:ext>
                </a:extLst>
              </a:tr>
              <a:tr h="351744">
                <a:tc>
                  <a:txBody>
                    <a:bodyPr/>
                    <a:lstStyle/>
                    <a:p>
                      <a:r>
                        <a:rPr lang="en-US" sz="1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National Exemplars</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lgn="l" defTabSz="914400">
                        <a:buFont typeface="Arial" panose="020B0604020202020204" pitchFamily="34" charset="0"/>
                        <a:buChar char="•"/>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a:buFont typeface="Arial" panose="020B0604020202020204" pitchFamily="34" charset="0"/>
                        <a:buNone/>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5464"/>
                    </a:solidFill>
                  </a:tcPr>
                </a:tc>
                <a:tc>
                  <a:txBody>
                    <a:bodyPr/>
                    <a:lstStyle/>
                    <a:p>
                      <a:pPr marL="119063" indent="-119063" algn="l" defTabSz="914400">
                        <a:buFont typeface="Arial" panose="020B0604020202020204" pitchFamily="34" charset="0"/>
                        <a:buChar char="•"/>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lgn="l" defTabSz="914400">
                        <a:buFont typeface="Arial" panose="020B0604020202020204" pitchFamily="34" charset="0"/>
                        <a:buChar char="•"/>
                        <a:tabLst/>
                      </a:pPr>
                      <a:endParaRPr lang="en-US" sz="1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1478813"/>
                  </a:ext>
                </a:extLst>
              </a:tr>
              <a:tr h="351744">
                <a:tc>
                  <a:txBody>
                    <a:bodyPr/>
                    <a:lstStyle/>
                    <a:p>
                      <a:r>
                        <a:rPr lang="en-US" sz="1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Growing Home</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Englewood</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581452583"/>
                  </a:ext>
                </a:extLst>
              </a:tr>
              <a:tr h="351744">
                <a:tc>
                  <a:txBody>
                    <a:bodyPr/>
                    <a:lstStyle/>
                    <a:p>
                      <a:r>
                        <a:rPr lang="en-US" sz="1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Grow Greater Englewood</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Englewood</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422391421"/>
                  </a:ext>
                </a:extLst>
              </a:tr>
              <a:tr h="351744">
                <a:tc>
                  <a:txBody>
                    <a:bodyPr/>
                    <a:lstStyle/>
                    <a:p>
                      <a:r>
                        <a:rPr lang="en-US" sz="1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Farm on Ogden</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 Lawndale</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859284"/>
                  </a:ext>
                </a:extLst>
              </a:tr>
              <a:tr h="351744">
                <a:tc>
                  <a:txBody>
                    <a:bodyPr/>
                    <a:lstStyle/>
                    <a:p>
                      <a:r>
                        <a:rPr lang="en-US" sz="1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Windy City Harvest</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6350" cap="flat" cmpd="sng" algn="ctr">
                      <a:solidFill>
                        <a:schemeClr val="accent4">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51091764"/>
                  </a:ext>
                </a:extLst>
              </a:tr>
              <a:tr h="351744">
                <a:tc>
                  <a:txBody>
                    <a:bodyPr/>
                    <a:lstStyle/>
                    <a:p>
                      <a:r>
                        <a:rPr lang="en-US" sz="1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Other NGOs / Implementers in our Neighborhoods</a:t>
                      </a:r>
                    </a:p>
                  </a:txBody>
                  <a:tcPr marL="18288" marR="18288"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lgn="l" defTabSz="914400">
                        <a:buFont typeface="Arial" panose="020B0604020202020204" pitchFamily="34" charset="0"/>
                        <a:buChar char="•"/>
                        <a:tabLst/>
                      </a:pPr>
                      <a:endParaRPr lang="en-US" sz="1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a:buFont typeface="Arial" panose="020B0604020202020204" pitchFamily="34" charset="0"/>
                        <a:buNone/>
                        <a:tabLst/>
                      </a:pPr>
                      <a:r>
                        <a:rPr lang="en-US" sz="1000" dirty="0">
                          <a:solidFill>
                            <a:srgbClr val="F7F6EF"/>
                          </a:solidFill>
                          <a:latin typeface="Open Sans" panose="020B0606030504020204" pitchFamily="34" charset="0"/>
                          <a:ea typeface="Open Sans" panose="020B0606030504020204" pitchFamily="34" charset="0"/>
                          <a:cs typeface="Open Sans" panose="020B0606030504020204" pitchFamily="34" charset="0"/>
                        </a:rPr>
                        <a:t>Englewood / Austin</a:t>
                      </a: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indent="0" algn="ctr" defTabSz="914400">
                        <a:buFont typeface="Arial" panose="020B0604020202020204" pitchFamily="34" charset="0"/>
                        <a:buNone/>
                        <a:tabLst/>
                      </a:pPr>
                      <a:endParaRPr lang="en-US" sz="1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119063" indent="-119063" algn="l" defTabSz="914400">
                        <a:buFont typeface="Arial" panose="020B0604020202020204" pitchFamily="34" charset="0"/>
                        <a:buChar char="•"/>
                        <a:tabLst/>
                      </a:pPr>
                      <a:endParaRPr lang="en-US" sz="1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4">
                          <a:lumMod val="20000"/>
                          <a:lumOff val="8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251692"/>
                  </a:ext>
                </a:extLst>
              </a:tr>
            </a:tbl>
          </a:graphicData>
        </a:graphic>
      </p:graphicFrame>
      <p:sp>
        <p:nvSpPr>
          <p:cNvPr id="7" name="Rectangle 6">
            <a:extLst>
              <a:ext uri="{FF2B5EF4-FFF2-40B4-BE49-F238E27FC236}">
                <a16:creationId xmlns:a16="http://schemas.microsoft.com/office/drawing/2014/main" id="{600E1AA0-3F39-4018-B4E8-428B1EB9F0C3}"/>
              </a:ext>
            </a:extLst>
          </p:cNvPr>
          <p:cNvSpPr/>
          <p:nvPr/>
        </p:nvSpPr>
        <p:spPr>
          <a:xfrm>
            <a:off x="171536" y="5987550"/>
            <a:ext cx="9137834"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1 Simplified table taken from “Food Systems in Chicago Strategy” deck, updated August 2021.</a:t>
            </a:r>
            <a:endParaRPr lang="en-US" sz="1400" dirty="0"/>
          </a:p>
        </p:txBody>
      </p:sp>
      <p:sp>
        <p:nvSpPr>
          <p:cNvPr id="5" name="TextBox 4">
            <a:extLst>
              <a:ext uri="{FF2B5EF4-FFF2-40B4-BE49-F238E27FC236}">
                <a16:creationId xmlns:a16="http://schemas.microsoft.com/office/drawing/2014/main" id="{447E28F1-D1B2-490A-AD60-C7DB722C875B}"/>
              </a:ext>
            </a:extLst>
          </p:cNvPr>
          <p:cNvSpPr txBox="1"/>
          <p:nvPr/>
        </p:nvSpPr>
        <p:spPr>
          <a:xfrm>
            <a:off x="278842" y="1652845"/>
            <a:ext cx="5288240" cy="42473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numerous other philanthropic organizations (both small and large)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funding programming around FSIC’s key strategies.</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Chicago is home to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various coalitions and thought leaders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advancing food efforts</a:t>
            </a:r>
            <a:r>
              <a:rPr lang="en-US" sz="2000" dirty="0">
                <a:latin typeface="Open Sans" panose="020B0606030504020204" pitchFamily="34" charset="0"/>
                <a:ea typeface="Open Sans" panose="020B0606030504020204" pitchFamily="34" charset="0"/>
                <a:cs typeface="Open Sans" panose="020B0606030504020204" pitchFamily="34" charset="0"/>
              </a:rPr>
              <a:t>.</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There are strong community organizations </a:t>
            </a:r>
            <a:r>
              <a:rPr lang="en-US" sz="2000" dirty="0">
                <a:latin typeface="Open Sans" panose="020B0606030504020204" pitchFamily="34" charset="0"/>
                <a:ea typeface="Open Sans" panose="020B0606030504020204" pitchFamily="34" charset="0"/>
                <a:cs typeface="Open Sans" panose="020B0606030504020204" pitchFamily="34" charset="0"/>
              </a:rPr>
              <a:t>working in targeted neighborhoods to provide food services to residents.</a:t>
            </a:r>
          </a:p>
        </p:txBody>
      </p:sp>
      <p:sp>
        <p:nvSpPr>
          <p:cNvPr id="8" name="TextBox 7">
            <a:extLst>
              <a:ext uri="{FF2B5EF4-FFF2-40B4-BE49-F238E27FC236}">
                <a16:creationId xmlns:a16="http://schemas.microsoft.com/office/drawing/2014/main" id="{F4E29F32-0FAA-488C-A888-2C5E4972C31B}"/>
              </a:ext>
            </a:extLst>
          </p:cNvPr>
          <p:cNvSpPr txBox="1"/>
          <p:nvPr/>
        </p:nvSpPr>
        <p:spPr>
          <a:xfrm>
            <a:off x="5792136" y="829476"/>
            <a:ext cx="5288240" cy="338554"/>
          </a:xfrm>
          <a:prstGeom prst="rect">
            <a:avLst/>
          </a:prstGeom>
          <a:noFill/>
        </p:spPr>
        <p:txBody>
          <a:bodyPr wrap="square" rtlCol="0">
            <a:spAutoFit/>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Ecosystem Map</a:t>
            </a:r>
            <a:r>
              <a:rPr lang="en-US" sz="1600" b="1"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193695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590487-7663-4790-A7C2-3E2072A31FE0}"/>
              </a:ext>
            </a:extLst>
          </p:cNvPr>
          <p:cNvSpPr/>
          <p:nvPr/>
        </p:nvSpPr>
        <p:spPr>
          <a:xfrm>
            <a:off x="7785591" y="757680"/>
            <a:ext cx="4354389" cy="5380653"/>
          </a:xfrm>
          <a:prstGeom prst="rect">
            <a:avLst/>
          </a:prstGeom>
          <a:solidFill>
            <a:srgbClr val="F7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218815"/>
            <a:ext cx="11355855" cy="538865"/>
          </a:xfrm>
        </p:spPr>
        <p:txBody>
          <a:bodyPr/>
          <a:lstStyle/>
          <a:p>
            <a:r>
              <a:rPr lang="en-US" sz="3200" b="1" dirty="0"/>
              <a:t>Context: </a:t>
            </a:r>
            <a:r>
              <a:rPr lang="en-US" sz="3200" dirty="0"/>
              <a:t>COVID disproportionately impacted Black and Brown Chicagoans</a:t>
            </a:r>
            <a:r>
              <a:rPr lang="en-US" sz="3200" baseline="30000" dirty="0"/>
              <a:t>1</a:t>
            </a:r>
          </a:p>
        </p:txBody>
      </p:sp>
      <p:graphicFrame>
        <p:nvGraphicFramePr>
          <p:cNvPr id="6" name="Chart 5">
            <a:extLst>
              <a:ext uri="{FF2B5EF4-FFF2-40B4-BE49-F238E27FC236}">
                <a16:creationId xmlns:a16="http://schemas.microsoft.com/office/drawing/2014/main" id="{4E6612E7-FD1C-4792-9558-570530FF8583}"/>
              </a:ext>
            </a:extLst>
          </p:cNvPr>
          <p:cNvGraphicFramePr/>
          <p:nvPr>
            <p:extLst>
              <p:ext uri="{D42A27DB-BD31-4B8C-83A1-F6EECF244321}">
                <p14:modId xmlns:p14="http://schemas.microsoft.com/office/powerpoint/2010/main" val="1547579187"/>
              </p:ext>
            </p:extLst>
          </p:nvPr>
        </p:nvGraphicFramePr>
        <p:xfrm>
          <a:off x="7891917" y="719667"/>
          <a:ext cx="4248063" cy="2366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F055BBED-2A82-4F33-AD32-E905E4186238}"/>
              </a:ext>
            </a:extLst>
          </p:cNvPr>
          <p:cNvGraphicFramePr/>
          <p:nvPr>
            <p:extLst>
              <p:ext uri="{D42A27DB-BD31-4B8C-83A1-F6EECF244321}">
                <p14:modId xmlns:p14="http://schemas.microsoft.com/office/powerpoint/2010/main" val="50373571"/>
              </p:ext>
            </p:extLst>
          </p:nvPr>
        </p:nvGraphicFramePr>
        <p:xfrm>
          <a:off x="7891917" y="3402744"/>
          <a:ext cx="4248063" cy="2574006"/>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a:extLst>
              <a:ext uri="{FF2B5EF4-FFF2-40B4-BE49-F238E27FC236}">
                <a16:creationId xmlns:a16="http://schemas.microsoft.com/office/drawing/2014/main" id="{3C5CB293-6F3C-48E4-8543-CCA2F6FF38C6}"/>
              </a:ext>
            </a:extLst>
          </p:cNvPr>
          <p:cNvSpPr/>
          <p:nvPr/>
        </p:nvSpPr>
        <p:spPr>
          <a:xfrm>
            <a:off x="7891917" y="3013631"/>
            <a:ext cx="1488857" cy="259282"/>
          </a:xfrm>
          <a:prstGeom prst="rect">
            <a:avLst/>
          </a:prstGeom>
        </p:spPr>
        <p:txBody>
          <a:bodyPr wrap="square" lIns="45720" anchor="ctr">
            <a:noAutofit/>
          </a:bodyPr>
          <a:lstStyle/>
          <a:p>
            <a:pPr>
              <a:lnSpc>
                <a:spcPct val="114000"/>
              </a:lnSpc>
            </a:pPr>
            <a:r>
              <a:rPr lang="en-US" sz="1100" i="1" dirty="0">
                <a:solidFill>
                  <a:srgbClr val="4E5464"/>
                </a:solidFill>
                <a:latin typeface="Open Sans" panose="020B0606030504020204" pitchFamily="34" charset="0"/>
                <a:ea typeface="Open Sans" panose="020B0606030504020204" pitchFamily="34" charset="0"/>
                <a:cs typeface="Open Sans" panose="020B0606030504020204" pitchFamily="34" charset="0"/>
              </a:rPr>
              <a:t>Chicago Data Portal</a:t>
            </a:r>
            <a:endParaRPr lang="en-US" sz="1400" i="1" dirty="0"/>
          </a:p>
        </p:txBody>
      </p:sp>
      <p:sp>
        <p:nvSpPr>
          <p:cNvPr id="41" name="Rectangle 40">
            <a:extLst>
              <a:ext uri="{FF2B5EF4-FFF2-40B4-BE49-F238E27FC236}">
                <a16:creationId xmlns:a16="http://schemas.microsoft.com/office/drawing/2014/main" id="{4C6A1FCC-60BF-49E9-A954-F1B74B0A3AF5}"/>
              </a:ext>
            </a:extLst>
          </p:cNvPr>
          <p:cNvSpPr/>
          <p:nvPr/>
        </p:nvSpPr>
        <p:spPr>
          <a:xfrm>
            <a:off x="7891916" y="5900274"/>
            <a:ext cx="1488857" cy="259282"/>
          </a:xfrm>
          <a:prstGeom prst="rect">
            <a:avLst/>
          </a:prstGeom>
        </p:spPr>
        <p:txBody>
          <a:bodyPr wrap="square" lIns="45720" anchor="ctr">
            <a:noAutofit/>
          </a:bodyPr>
          <a:lstStyle/>
          <a:p>
            <a:pPr>
              <a:lnSpc>
                <a:spcPct val="114000"/>
              </a:lnSpc>
            </a:pPr>
            <a:r>
              <a:rPr lang="en-US" sz="1100" i="1" dirty="0">
                <a:solidFill>
                  <a:srgbClr val="4E5464"/>
                </a:solidFill>
                <a:latin typeface="Open Sans" panose="020B0606030504020204" pitchFamily="34" charset="0"/>
                <a:ea typeface="Open Sans" panose="020B0606030504020204" pitchFamily="34" charset="0"/>
                <a:cs typeface="Open Sans" panose="020B0606030504020204" pitchFamily="34" charset="0"/>
              </a:rPr>
              <a:t>Illinois Policy</a:t>
            </a:r>
            <a:endParaRPr lang="en-US" sz="1400" i="1" dirty="0"/>
          </a:p>
        </p:txBody>
      </p:sp>
      <p:sp>
        <p:nvSpPr>
          <p:cNvPr id="42" name="TextBox 41">
            <a:extLst>
              <a:ext uri="{FF2B5EF4-FFF2-40B4-BE49-F238E27FC236}">
                <a16:creationId xmlns:a16="http://schemas.microsoft.com/office/drawing/2014/main" id="{DB31518E-E6BC-4806-86BB-366D7FCCCDC4}"/>
              </a:ext>
            </a:extLst>
          </p:cNvPr>
          <p:cNvSpPr txBox="1"/>
          <p:nvPr/>
        </p:nvSpPr>
        <p:spPr>
          <a:xfrm>
            <a:off x="377271" y="1560624"/>
            <a:ext cx="7097417"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Black Chicagoans were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than twice as likely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as White residents to die from COVID. Latinx Chicagoans were about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70% more likely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spcAft>
                <a:spcPts val="6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Black residents also </a:t>
            </a:r>
            <a:r>
              <a:rPr lang="en-US" b="1" dirty="0">
                <a:latin typeface="Open Sans" panose="020B0606030504020204" pitchFamily="34" charset="0"/>
                <a:ea typeface="Open Sans" panose="020B0606030504020204" pitchFamily="34" charset="0"/>
                <a:cs typeface="Open Sans" panose="020B0606030504020204" pitchFamily="34" charset="0"/>
              </a:rPr>
              <a:t>did not experience the same jobs recovery</a:t>
            </a:r>
            <a:r>
              <a:rPr lang="en-US" dirty="0">
                <a:latin typeface="Open Sans" panose="020B0606030504020204" pitchFamily="34" charset="0"/>
                <a:ea typeface="Open Sans" panose="020B0606030504020204" pitchFamily="34" charset="0"/>
                <a:cs typeface="Open Sans" panose="020B0606030504020204" pitchFamily="34" charset="0"/>
              </a:rPr>
              <a:t> as other ethnic groups. While the White employment rate increased by 4.6 percentage points between June 2020 and June 2021, </a:t>
            </a:r>
            <a:r>
              <a:rPr lang="en-US" b="1" dirty="0">
                <a:latin typeface="Open Sans" panose="020B0606030504020204" pitchFamily="34" charset="0"/>
                <a:ea typeface="Open Sans" panose="020B0606030504020204" pitchFamily="34" charset="0"/>
                <a:cs typeface="Open Sans" panose="020B0606030504020204" pitchFamily="34" charset="0"/>
              </a:rPr>
              <a:t>the Black employment rate fell by 5.4 points</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spcAft>
                <a:spcPts val="600"/>
              </a:spcAft>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This has led to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higher rates of food insecurity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Feeding America estimates that Cook County food insecurity increased from 10% in 2018 to 15% in 2020 and this is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borne disproportionately by Black and Latinx households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8E71C2A0-C1E9-4C2E-B813-91A01E21801A}"/>
              </a:ext>
            </a:extLst>
          </p:cNvPr>
          <p:cNvCxnSpPr/>
          <p:nvPr/>
        </p:nvCxnSpPr>
        <p:spPr>
          <a:xfrm flipH="1">
            <a:off x="7891917" y="3370845"/>
            <a:ext cx="4133506"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DD0C5DB-4D30-4B67-BE41-B03F0D5CC5C5}"/>
              </a:ext>
            </a:extLst>
          </p:cNvPr>
          <p:cNvSpPr/>
          <p:nvPr/>
        </p:nvSpPr>
        <p:spPr>
          <a:xfrm>
            <a:off x="171536" y="6226108"/>
            <a:ext cx="9137834" cy="599449"/>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1 Information summarized from “COVID-19 Initiative Interim Report,” October 2021</a:t>
            </a:r>
            <a:endParaRPr lang="en-US" sz="1400" dirty="0"/>
          </a:p>
        </p:txBody>
      </p:sp>
    </p:spTree>
    <p:extLst>
      <p:ext uri="{BB962C8B-B14F-4D97-AF65-F5344CB8AC3E}">
        <p14:creationId xmlns:p14="http://schemas.microsoft.com/office/powerpoint/2010/main" val="113692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112464"/>
            <a:ext cx="11355855" cy="982064"/>
          </a:xfrm>
        </p:spPr>
        <p:txBody>
          <a:bodyPr/>
          <a:lstStyle/>
          <a:p>
            <a:r>
              <a:rPr lang="en-US" sz="3200" b="1" dirty="0"/>
              <a:t>Context: </a:t>
            </a:r>
            <a:r>
              <a:rPr lang="en-US" sz="3200" dirty="0"/>
              <a:t>COVID impacted how community organizations engage in their work</a:t>
            </a:r>
          </a:p>
        </p:txBody>
      </p:sp>
      <p:sp>
        <p:nvSpPr>
          <p:cNvPr id="39" name="TextBox 38">
            <a:extLst>
              <a:ext uri="{FF2B5EF4-FFF2-40B4-BE49-F238E27FC236}">
                <a16:creationId xmlns:a16="http://schemas.microsoft.com/office/drawing/2014/main" id="{8E2B7E6D-6E6D-49AE-8567-1610921FDE77}"/>
              </a:ext>
            </a:extLst>
          </p:cNvPr>
          <p:cNvSpPr txBox="1"/>
          <p:nvPr/>
        </p:nvSpPr>
        <p:spPr>
          <a:xfrm>
            <a:off x="371325" y="1578761"/>
            <a:ext cx="7118045" cy="723275"/>
          </a:xfrm>
          <a:prstGeom prst="rect">
            <a:avLst/>
          </a:prstGeom>
          <a:noFill/>
        </p:spPr>
        <p:txBody>
          <a:bodyPr wrap="square" rtlCol="0">
            <a:spAutoFit/>
          </a:bodyPr>
          <a:lstStyle/>
          <a:p>
            <a:pPr>
              <a:spcAft>
                <a:spcPts val="6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Examples of the impact of COVID on funded organizations:</a:t>
            </a:r>
          </a:p>
          <a:p>
            <a:pPr marL="285750" indent="-285750">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C16F2794-D560-4A39-B823-545D23F3AE88}"/>
              </a:ext>
            </a:extLst>
          </p:cNvPr>
          <p:cNvSpPr txBox="1"/>
          <p:nvPr/>
        </p:nvSpPr>
        <p:spPr>
          <a:xfrm>
            <a:off x="8139953" y="1138434"/>
            <a:ext cx="4052047" cy="292388"/>
          </a:xfrm>
          <a:prstGeom prst="rect">
            <a:avLst/>
          </a:prstGeom>
          <a:noFill/>
        </p:spPr>
        <p:txBody>
          <a:bodyPr wrap="square" rtlCol="0">
            <a:spAutoFit/>
          </a:bodyPr>
          <a:lstStyle/>
          <a:p>
            <a:pPr>
              <a:spcAft>
                <a:spcPts val="600"/>
              </a:spcAft>
            </a:pPr>
            <a:r>
              <a:rPr lang="en-US" sz="1300" b="1" dirty="0">
                <a:latin typeface="Open Sans" panose="020B0606030504020204" pitchFamily="34" charset="0"/>
                <a:ea typeface="Open Sans" panose="020B0606030504020204" pitchFamily="34" charset="0"/>
                <a:cs typeface="Open Sans" panose="020B0606030504020204" pitchFamily="34" charset="0"/>
              </a:rPr>
              <a:t>Chicago COVID-19 Vulnerability Index (CCVI)</a:t>
            </a:r>
          </a:p>
        </p:txBody>
      </p:sp>
      <p:pic>
        <p:nvPicPr>
          <p:cNvPr id="29" name="Picture 28">
            <a:extLst>
              <a:ext uri="{FF2B5EF4-FFF2-40B4-BE49-F238E27FC236}">
                <a16:creationId xmlns:a16="http://schemas.microsoft.com/office/drawing/2014/main" id="{42927398-3F7A-454B-9742-58B42AA41BA5}"/>
              </a:ext>
            </a:extLst>
          </p:cNvPr>
          <p:cNvPicPr>
            <a:picLocks noChangeAspect="1"/>
          </p:cNvPicPr>
          <p:nvPr/>
        </p:nvPicPr>
        <p:blipFill>
          <a:blip r:embed="rId2"/>
          <a:stretch>
            <a:fillRect/>
          </a:stretch>
        </p:blipFill>
        <p:spPr>
          <a:xfrm>
            <a:off x="8247259" y="1430822"/>
            <a:ext cx="3773205" cy="4521904"/>
          </a:xfrm>
          <a:prstGeom prst="rect">
            <a:avLst/>
          </a:prstGeom>
        </p:spPr>
      </p:pic>
      <p:sp>
        <p:nvSpPr>
          <p:cNvPr id="30" name="Rectangle 29">
            <a:extLst>
              <a:ext uri="{FF2B5EF4-FFF2-40B4-BE49-F238E27FC236}">
                <a16:creationId xmlns:a16="http://schemas.microsoft.com/office/drawing/2014/main" id="{A5B75C8F-A3B9-4605-ACB2-C56DBF4FCD04}"/>
              </a:ext>
            </a:extLst>
          </p:cNvPr>
          <p:cNvSpPr/>
          <p:nvPr/>
        </p:nvSpPr>
        <p:spPr>
          <a:xfrm>
            <a:off x="8247259" y="5904264"/>
            <a:ext cx="2688205" cy="292388"/>
          </a:xfrm>
          <a:prstGeom prst="rect">
            <a:avLst/>
          </a:prstGeom>
        </p:spPr>
        <p:txBody>
          <a:bodyPr wrap="square" lIns="45720" anchor="ctr">
            <a:noAutofit/>
          </a:bodyPr>
          <a:lstStyle/>
          <a:p>
            <a:pPr>
              <a:lnSpc>
                <a:spcPct val="114000"/>
              </a:lnSpc>
            </a:pPr>
            <a:r>
              <a:rPr lang="en-US" sz="1100" i="1" dirty="0">
                <a:solidFill>
                  <a:srgbClr val="4E5464"/>
                </a:solidFill>
                <a:latin typeface="Open Sans" panose="020B0606030504020204" pitchFamily="34" charset="0"/>
                <a:ea typeface="Open Sans" panose="020B0606030504020204" pitchFamily="34" charset="0"/>
                <a:cs typeface="Open Sans" panose="020B0606030504020204" pitchFamily="34" charset="0"/>
              </a:rPr>
              <a:t>Chicago Department of Public Health</a:t>
            </a:r>
            <a:endParaRPr lang="en-US" sz="1400" i="1" dirty="0"/>
          </a:p>
        </p:txBody>
      </p:sp>
      <p:sp>
        <p:nvSpPr>
          <p:cNvPr id="33" name="TextBox 32">
            <a:extLst>
              <a:ext uri="{FF2B5EF4-FFF2-40B4-BE49-F238E27FC236}">
                <a16:creationId xmlns:a16="http://schemas.microsoft.com/office/drawing/2014/main" id="{C6C173D4-6A7D-42E1-AF89-DD706E37D1DF}"/>
              </a:ext>
            </a:extLst>
          </p:cNvPr>
          <p:cNvSpPr txBox="1"/>
          <p:nvPr/>
        </p:nvSpPr>
        <p:spPr>
          <a:xfrm>
            <a:off x="1519644" y="2244018"/>
            <a:ext cx="6474565" cy="3708708"/>
          </a:xfrm>
          <a:prstGeom prst="rect">
            <a:avLst/>
          </a:prstGeom>
          <a:noFill/>
        </p:spPr>
        <p:txBody>
          <a:bodyPr wrap="square" rtlCol="0">
            <a:spAutoFit/>
          </a:bodyPr>
          <a:lstStyle/>
          <a:p>
            <a:pPr>
              <a:spcAft>
                <a:spcPts val="600"/>
              </a:spcAft>
            </a:pPr>
            <a:r>
              <a:rPr lang="en-US" sz="1600" b="1" dirty="0">
                <a:latin typeface="Open Sans" panose="020B0606030504020204" pitchFamily="34" charset="0"/>
                <a:ea typeface="Open Sans" panose="020B0606030504020204" pitchFamily="34" charset="0"/>
                <a:cs typeface="Open Sans" panose="020B0606030504020204" pitchFamily="34" charset="0"/>
              </a:rPr>
              <a:t>Virtual programming: </a:t>
            </a:r>
            <a:r>
              <a:rPr lang="en-US" sz="1600" dirty="0">
                <a:latin typeface="Open Sans" panose="020B0606030504020204" pitchFamily="34" charset="0"/>
                <a:ea typeface="Open Sans" panose="020B0606030504020204" pitchFamily="34" charset="0"/>
                <a:cs typeface="Open Sans" panose="020B0606030504020204" pitchFamily="34" charset="0"/>
              </a:rPr>
              <a:t>The Gary Comer Youth Center immediately moved one of its flagship youth programs, Comer Crops, to a virtual setting and was forced to make rapid adjustments to curriculum and engagement practices.</a:t>
            </a:r>
          </a:p>
          <a:p>
            <a:pPr>
              <a:spcAft>
                <a:spcPts val="6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600" b="1" dirty="0">
                <a:latin typeface="Open Sans" panose="020B0606030504020204" pitchFamily="34" charset="0"/>
                <a:ea typeface="Open Sans" panose="020B0606030504020204" pitchFamily="34" charset="0"/>
                <a:cs typeface="Open Sans" panose="020B0606030504020204" pitchFamily="34" charset="0"/>
              </a:rPr>
              <a:t>Programmatic delays: </a:t>
            </a:r>
            <a:r>
              <a:rPr lang="en-US" sz="1600" dirty="0">
                <a:latin typeface="Open Sans" panose="020B0606030504020204" pitchFamily="34" charset="0"/>
                <a:ea typeface="Open Sans" panose="020B0606030504020204" pitchFamily="34" charset="0"/>
                <a:cs typeface="Open Sans" panose="020B0606030504020204" pitchFamily="34" charset="0"/>
              </a:rPr>
              <a:t>The Fresh Market, a new community-driven corner grocery store, was forced to delay its opening as a result of the pandemic and related funding challenges.</a:t>
            </a:r>
          </a:p>
          <a:p>
            <a:pPr>
              <a:spcAft>
                <a:spcPts val="6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600" b="1" dirty="0">
                <a:latin typeface="Open Sans" panose="020B0606030504020204" pitchFamily="34" charset="0"/>
                <a:ea typeface="Open Sans" panose="020B0606030504020204" pitchFamily="34" charset="0"/>
                <a:cs typeface="Open Sans" panose="020B0606030504020204" pitchFamily="34" charset="0"/>
              </a:rPr>
              <a:t>Shifts in clients served: </a:t>
            </a:r>
            <a:r>
              <a:rPr lang="en-US" sz="1600" dirty="0">
                <a:latin typeface="Open Sans" panose="020B0606030504020204" pitchFamily="34" charset="0"/>
                <a:ea typeface="Open Sans" panose="020B0606030504020204" pitchFamily="34" charset="0"/>
                <a:cs typeface="Open Sans" panose="020B0606030504020204" pitchFamily="34" charset="0"/>
              </a:rPr>
              <a:t>Lawndale Christian Health Center shifted to serving fewer clients with its </a:t>
            </a:r>
            <a:r>
              <a:rPr lang="en-US" sz="1600" dirty="0" err="1">
                <a:latin typeface="Open Sans" panose="020B0606030504020204" pitchFamily="34" charset="0"/>
                <a:ea typeface="Open Sans" panose="020B0606030504020204" pitchFamily="34" charset="0"/>
                <a:cs typeface="Open Sans" panose="020B0606030504020204" pitchFamily="34" charset="0"/>
              </a:rPr>
              <a:t>VeggieRx</a:t>
            </a:r>
            <a:r>
              <a:rPr lang="en-US" sz="1600" dirty="0">
                <a:latin typeface="Open Sans" panose="020B0606030504020204" pitchFamily="34" charset="0"/>
                <a:ea typeface="Open Sans" panose="020B0606030504020204" pitchFamily="34" charset="0"/>
                <a:cs typeface="Open Sans" panose="020B0606030504020204" pitchFamily="34" charset="0"/>
              </a:rPr>
              <a:t> program but providing deeper services over a longer period.</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2149CDD2-762C-46F9-8749-92FECBD20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29" y="2480859"/>
            <a:ext cx="914400" cy="610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FB555D-C422-41D2-8ECF-4AC3C77DAB22}"/>
              </a:ext>
            </a:extLst>
          </p:cNvPr>
          <p:cNvPicPr>
            <a:picLocks noChangeAspect="1"/>
          </p:cNvPicPr>
          <p:nvPr/>
        </p:nvPicPr>
        <p:blipFill>
          <a:blip r:embed="rId4"/>
          <a:stretch>
            <a:fillRect/>
          </a:stretch>
        </p:blipFill>
        <p:spPr>
          <a:xfrm>
            <a:off x="356929" y="3568081"/>
            <a:ext cx="914400" cy="908720"/>
          </a:xfrm>
          <a:prstGeom prst="rect">
            <a:avLst/>
          </a:prstGeom>
        </p:spPr>
      </p:pic>
      <p:pic>
        <p:nvPicPr>
          <p:cNvPr id="1032" name="Picture 8" descr="Lawndale Christian Health Center">
            <a:extLst>
              <a:ext uri="{FF2B5EF4-FFF2-40B4-BE49-F238E27FC236}">
                <a16:creationId xmlns:a16="http://schemas.microsoft.com/office/drawing/2014/main" id="{D2E709FA-F9C4-4B8E-A461-FE1A909FCB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930"/>
          <a:stretch/>
        </p:blipFill>
        <p:spPr bwMode="auto">
          <a:xfrm>
            <a:off x="371326" y="4737995"/>
            <a:ext cx="914400" cy="89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371326" y="4136464"/>
            <a:ext cx="4609977" cy="631156"/>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0E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5653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371325" y="1306285"/>
            <a:ext cx="4609977" cy="1184365"/>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42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C239-5EB1-4018-933F-19A3F48E55E7}"/>
              </a:ext>
            </a:extLst>
          </p:cNvPr>
          <p:cNvSpPr>
            <a:spLocks noGrp="1"/>
          </p:cNvSpPr>
          <p:nvPr>
            <p:ph type="title"/>
          </p:nvPr>
        </p:nvSpPr>
        <p:spPr>
          <a:xfrm>
            <a:off x="371326" y="281256"/>
            <a:ext cx="4580501" cy="429504"/>
          </a:xfrm>
        </p:spPr>
        <p:txBody>
          <a:bodyPr/>
          <a:lstStyle/>
          <a:p>
            <a:r>
              <a:rPr lang="en-US" sz="3600" b="1" dirty="0"/>
              <a:t>Impact Highlights</a:t>
            </a:r>
            <a:r>
              <a:rPr lang="en-US" sz="3600" b="1" baseline="30000" dirty="0"/>
              <a:t>1</a:t>
            </a:r>
            <a:endParaRPr lang="en-US" sz="3600" baseline="30000" dirty="0"/>
          </a:p>
        </p:txBody>
      </p:sp>
      <p:sp>
        <p:nvSpPr>
          <p:cNvPr id="4" name="TextBox 3">
            <a:extLst>
              <a:ext uri="{FF2B5EF4-FFF2-40B4-BE49-F238E27FC236}">
                <a16:creationId xmlns:a16="http://schemas.microsoft.com/office/drawing/2014/main" id="{57068D06-56D4-4892-9C68-8459AE0BED41}"/>
              </a:ext>
            </a:extLst>
          </p:cNvPr>
          <p:cNvSpPr txBox="1"/>
          <p:nvPr/>
        </p:nvSpPr>
        <p:spPr>
          <a:xfrm>
            <a:off x="459683" y="963924"/>
            <a:ext cx="4176112" cy="5051047"/>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t" anchorCtr="0" forceAA="0" compatLnSpc="1">
            <a:prstTxWarp prst="textNoShape">
              <a:avLst/>
            </a:prstTxWarp>
            <a:no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Demonstrating Economic Viability</a:t>
            </a:r>
          </a:p>
          <a:p>
            <a:endPar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residents in targeted neighborhoods are now receiving regular access to healthy food through </a:t>
            </a:r>
            <a:r>
              <a:rPr lang="en-US" sz="125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VeggieRx</a:t>
            </a:r>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other food programs</a:t>
            </a:r>
          </a:p>
          <a:p>
            <a:endPar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plans are in place to develop new community-driven grocery stores through Inner-City Muslim Action Network and the Westside Health Authority</a:t>
            </a:r>
          </a:p>
          <a:p>
            <a:endPar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Pounds of produce grown through targeted funding</a:t>
            </a: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CEF53BF6-0444-4BD4-85E5-90775998BB55}"/>
              </a:ext>
            </a:extLst>
          </p:cNvPr>
          <p:cNvSpPr txBox="1"/>
          <p:nvPr/>
        </p:nvSpPr>
        <p:spPr>
          <a:xfrm>
            <a:off x="4939994" y="963925"/>
            <a:ext cx="6780490" cy="1974502"/>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3566160" bIns="45720" numCol="1" spcCol="0" rtlCol="0" fromWordArt="0" anchor="t" anchorCtr="0" forceAA="0" compatLnSpc="1">
            <a:prstTxWarp prst="textNoShape">
              <a:avLst/>
            </a:prstTxWarp>
            <a:no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Advancing Mental Models</a:t>
            </a:r>
          </a:p>
          <a:p>
            <a:endPar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and adults attended education programs to build their awareness and skills around nutrition and urban farming</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9" name="TextBox 8">
            <a:extLst>
              <a:ext uri="{FF2B5EF4-FFF2-40B4-BE49-F238E27FC236}">
                <a16:creationId xmlns:a16="http://schemas.microsoft.com/office/drawing/2014/main" id="{E1DAC05B-8425-4A2D-8F33-D9A7266D3CD9}"/>
              </a:ext>
            </a:extLst>
          </p:cNvPr>
          <p:cNvSpPr txBox="1"/>
          <p:nvPr/>
        </p:nvSpPr>
        <p:spPr>
          <a:xfrm>
            <a:off x="4951827" y="3202767"/>
            <a:ext cx="6780490" cy="2815393"/>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3657600" bIns="45720" numCol="1" spcCol="0" rtlCol="0" fromWordArt="0" anchor="t" anchorCtr="0" forceAA="0" compatLnSpc="1">
            <a:prstTxWarp prst="textNoShape">
              <a:avLst/>
            </a:prstTxWarp>
            <a:no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Building the System</a:t>
            </a:r>
          </a:p>
          <a:p>
            <a:endPar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and underemployed adults were trained for careers in the food workforce</a:t>
            </a:r>
          </a:p>
          <a:p>
            <a:endPar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Custodial caps removed from fire hydrants to provide water for urban farms</a:t>
            </a:r>
          </a:p>
          <a:p>
            <a:endPar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5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dollars raised for food systems funding</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2050" name="Picture 2">
            <a:extLst>
              <a:ext uri="{FF2B5EF4-FFF2-40B4-BE49-F238E27FC236}">
                <a16:creationId xmlns:a16="http://schemas.microsoft.com/office/drawing/2014/main" id="{3A117A3F-F470-439F-90AC-BE27FD3D6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21" y="3888526"/>
            <a:ext cx="2992235" cy="2110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cyc Ag 1 D8 A8212 Ss">
            <a:extLst>
              <a:ext uri="{FF2B5EF4-FFF2-40B4-BE49-F238E27FC236}">
                <a16:creationId xmlns:a16="http://schemas.microsoft.com/office/drawing/2014/main" id="{BD5C51C4-9954-4746-8C9D-9A3A20365F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0" t="2819" b="18539"/>
          <a:stretch/>
        </p:blipFill>
        <p:spPr bwMode="auto">
          <a:xfrm>
            <a:off x="8293230" y="3467413"/>
            <a:ext cx="3424190" cy="2369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8807F8E-04F5-474D-A1B3-CA9FE0B82A89}"/>
              </a:ext>
            </a:extLst>
          </p:cNvPr>
          <p:cNvPicPr>
            <a:picLocks noChangeAspect="1"/>
          </p:cNvPicPr>
          <p:nvPr/>
        </p:nvPicPr>
        <p:blipFill rotWithShape="1">
          <a:blip r:embed="rId4"/>
          <a:srcRect t="24839" b="17758"/>
          <a:stretch/>
        </p:blipFill>
        <p:spPr>
          <a:xfrm>
            <a:off x="8293230" y="963924"/>
            <a:ext cx="3427255" cy="1974502"/>
          </a:xfrm>
          <a:prstGeom prst="rect">
            <a:avLst/>
          </a:prstGeom>
        </p:spPr>
      </p:pic>
      <p:sp>
        <p:nvSpPr>
          <p:cNvPr id="13" name="TextBox 12">
            <a:extLst>
              <a:ext uri="{FF2B5EF4-FFF2-40B4-BE49-F238E27FC236}">
                <a16:creationId xmlns:a16="http://schemas.microsoft.com/office/drawing/2014/main" id="{22F2D0B0-8E7C-4A00-97D9-FC4AF6588788}"/>
              </a:ext>
            </a:extLst>
          </p:cNvPr>
          <p:cNvSpPr txBox="1"/>
          <p:nvPr/>
        </p:nvSpPr>
        <p:spPr>
          <a:xfrm>
            <a:off x="472934" y="1353419"/>
            <a:ext cx="776923"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851</a:t>
            </a:r>
          </a:p>
        </p:txBody>
      </p:sp>
      <p:sp>
        <p:nvSpPr>
          <p:cNvPr id="16" name="TextBox 15">
            <a:extLst>
              <a:ext uri="{FF2B5EF4-FFF2-40B4-BE49-F238E27FC236}">
                <a16:creationId xmlns:a16="http://schemas.microsoft.com/office/drawing/2014/main" id="{6C7ADDB8-CDF0-4D99-9DFC-9E36EA205D19}"/>
              </a:ext>
            </a:extLst>
          </p:cNvPr>
          <p:cNvSpPr txBox="1"/>
          <p:nvPr/>
        </p:nvSpPr>
        <p:spPr>
          <a:xfrm>
            <a:off x="524507" y="2266787"/>
            <a:ext cx="766327"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2</a:t>
            </a:r>
          </a:p>
        </p:txBody>
      </p:sp>
      <p:sp>
        <p:nvSpPr>
          <p:cNvPr id="17" name="TextBox 16">
            <a:extLst>
              <a:ext uri="{FF2B5EF4-FFF2-40B4-BE49-F238E27FC236}">
                <a16:creationId xmlns:a16="http://schemas.microsoft.com/office/drawing/2014/main" id="{C67557D3-CC01-4137-AF4D-97A19C990993}"/>
              </a:ext>
            </a:extLst>
          </p:cNvPr>
          <p:cNvSpPr txBox="1"/>
          <p:nvPr/>
        </p:nvSpPr>
        <p:spPr>
          <a:xfrm>
            <a:off x="4939989" y="3566932"/>
            <a:ext cx="776923"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204</a:t>
            </a:r>
          </a:p>
        </p:txBody>
      </p:sp>
      <p:sp>
        <p:nvSpPr>
          <p:cNvPr id="18" name="TextBox 17">
            <a:extLst>
              <a:ext uri="{FF2B5EF4-FFF2-40B4-BE49-F238E27FC236}">
                <a16:creationId xmlns:a16="http://schemas.microsoft.com/office/drawing/2014/main" id="{9F604F42-E240-44AA-9DCB-A75C52E4EDB0}"/>
              </a:ext>
            </a:extLst>
          </p:cNvPr>
          <p:cNvSpPr txBox="1"/>
          <p:nvPr/>
        </p:nvSpPr>
        <p:spPr>
          <a:xfrm>
            <a:off x="4939990" y="1326577"/>
            <a:ext cx="776923"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792</a:t>
            </a:r>
          </a:p>
        </p:txBody>
      </p:sp>
      <p:sp>
        <p:nvSpPr>
          <p:cNvPr id="14" name="Rectangle 13">
            <a:extLst>
              <a:ext uri="{FF2B5EF4-FFF2-40B4-BE49-F238E27FC236}">
                <a16:creationId xmlns:a16="http://schemas.microsoft.com/office/drawing/2014/main" id="{1170FD20-95CC-471A-B275-949685B847EE}"/>
              </a:ext>
            </a:extLst>
          </p:cNvPr>
          <p:cNvSpPr/>
          <p:nvPr/>
        </p:nvSpPr>
        <p:spPr>
          <a:xfrm>
            <a:off x="171535" y="6226108"/>
            <a:ext cx="9690311" cy="599449"/>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1 All impact results are likely to be an undercount. Most grants are still underway and we have only received reports from 39% of funded projects. </a:t>
            </a:r>
            <a:endParaRPr lang="en-US" sz="1400" dirty="0"/>
          </a:p>
        </p:txBody>
      </p:sp>
      <p:sp>
        <p:nvSpPr>
          <p:cNvPr id="15" name="TextBox 14">
            <a:extLst>
              <a:ext uri="{FF2B5EF4-FFF2-40B4-BE49-F238E27FC236}">
                <a16:creationId xmlns:a16="http://schemas.microsoft.com/office/drawing/2014/main" id="{C4E89C86-19AE-4A7D-80D9-5E90451D077D}"/>
              </a:ext>
            </a:extLst>
          </p:cNvPr>
          <p:cNvSpPr txBox="1"/>
          <p:nvPr/>
        </p:nvSpPr>
        <p:spPr>
          <a:xfrm>
            <a:off x="4939988" y="4324856"/>
            <a:ext cx="776923"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3</a:t>
            </a:r>
          </a:p>
        </p:txBody>
      </p:sp>
      <p:sp>
        <p:nvSpPr>
          <p:cNvPr id="19" name="TextBox 18">
            <a:extLst>
              <a:ext uri="{FF2B5EF4-FFF2-40B4-BE49-F238E27FC236}">
                <a16:creationId xmlns:a16="http://schemas.microsoft.com/office/drawing/2014/main" id="{EF87ED97-16BA-4C0C-866E-239A646F92B4}"/>
              </a:ext>
            </a:extLst>
          </p:cNvPr>
          <p:cNvSpPr txBox="1"/>
          <p:nvPr/>
        </p:nvSpPr>
        <p:spPr>
          <a:xfrm>
            <a:off x="4748247" y="5090023"/>
            <a:ext cx="1144177"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3.8 M</a:t>
            </a:r>
          </a:p>
        </p:txBody>
      </p:sp>
      <p:sp>
        <p:nvSpPr>
          <p:cNvPr id="20" name="TextBox 19">
            <a:extLst>
              <a:ext uri="{FF2B5EF4-FFF2-40B4-BE49-F238E27FC236}">
                <a16:creationId xmlns:a16="http://schemas.microsoft.com/office/drawing/2014/main" id="{00FD1E14-A0B7-4593-865A-A5339D2097E7}"/>
              </a:ext>
            </a:extLst>
          </p:cNvPr>
          <p:cNvSpPr txBox="1"/>
          <p:nvPr/>
        </p:nvSpPr>
        <p:spPr>
          <a:xfrm>
            <a:off x="93655" y="3224732"/>
            <a:ext cx="1535480" cy="523220"/>
          </a:xfrm>
          <a:prstGeom prst="rect">
            <a:avLst/>
          </a:prstGeom>
          <a:noFill/>
        </p:spPr>
        <p:txBody>
          <a:bodyPr wrap="square" rtlCol="0">
            <a:spAutoFit/>
          </a:bodyPr>
          <a:lstStyle/>
          <a:p>
            <a:pPr algn="ctr"/>
            <a:r>
              <a:rPr lang="en-US" sz="2800" b="1" dirty="0">
                <a:solidFill>
                  <a:schemeClr val="accent4">
                    <a:lumMod val="75000"/>
                  </a:schemeClr>
                </a:solidFill>
                <a:latin typeface="Gill Sans MT Condensed" panose="020B0506020104020203" pitchFamily="34" charset="0"/>
              </a:rPr>
              <a:t>26,931</a:t>
            </a:r>
          </a:p>
        </p:txBody>
      </p:sp>
      <p:sp>
        <p:nvSpPr>
          <p:cNvPr id="3" name="TextBox 2">
            <a:extLst>
              <a:ext uri="{FF2B5EF4-FFF2-40B4-BE49-F238E27FC236}">
                <a16:creationId xmlns:a16="http://schemas.microsoft.com/office/drawing/2014/main" id="{CC506044-AD8C-4213-B933-1327C543187D}"/>
              </a:ext>
            </a:extLst>
          </p:cNvPr>
          <p:cNvSpPr txBox="1"/>
          <p:nvPr/>
        </p:nvSpPr>
        <p:spPr>
          <a:xfrm>
            <a:off x="8072846" y="-1"/>
            <a:ext cx="2786743" cy="369332"/>
          </a:xfrm>
          <a:prstGeom prst="rect">
            <a:avLst/>
          </a:prstGeom>
          <a:solidFill>
            <a:srgbClr val="0070C0"/>
          </a:solidFill>
        </p:spPr>
        <p:txBody>
          <a:bodyPr wrap="square" rtlCol="0">
            <a:spAutoFit/>
          </a:bodyPr>
          <a:lstStyle/>
          <a:p>
            <a:pPr algn="ctr"/>
            <a:r>
              <a:rPr lang="en-US" b="1" dirty="0">
                <a:solidFill>
                  <a:schemeClr val="bg1"/>
                </a:solidFill>
              </a:rPr>
              <a:t>UPDATED</a:t>
            </a:r>
          </a:p>
        </p:txBody>
      </p:sp>
    </p:spTree>
    <p:extLst>
      <p:ext uri="{BB962C8B-B14F-4D97-AF65-F5344CB8AC3E}">
        <p14:creationId xmlns:p14="http://schemas.microsoft.com/office/powerpoint/2010/main" val="261536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Englewood</a:t>
            </a:r>
          </a:p>
        </p:txBody>
      </p:sp>
      <p:sp>
        <p:nvSpPr>
          <p:cNvPr id="25" name="Rectangle 24">
            <a:extLst>
              <a:ext uri="{FF2B5EF4-FFF2-40B4-BE49-F238E27FC236}">
                <a16:creationId xmlns:a16="http://schemas.microsoft.com/office/drawing/2014/main" id="{435CFB71-F9C5-4759-8FCB-18967A326771}"/>
              </a:ext>
            </a:extLst>
          </p:cNvPr>
          <p:cNvSpPr/>
          <p:nvPr/>
        </p:nvSpPr>
        <p:spPr>
          <a:xfrm>
            <a:off x="187209" y="1579935"/>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$2.6M</a:t>
            </a:r>
            <a:endParaRPr lang="en-US" sz="4800" b="1" dirty="0"/>
          </a:p>
        </p:txBody>
      </p:sp>
      <p:sp>
        <p:nvSpPr>
          <p:cNvPr id="26" name="Rectangle 25">
            <a:extLst>
              <a:ext uri="{FF2B5EF4-FFF2-40B4-BE49-F238E27FC236}">
                <a16:creationId xmlns:a16="http://schemas.microsoft.com/office/drawing/2014/main" id="{44446C3B-2AD0-4744-BFE7-19DD5F3C3B45}"/>
              </a:ext>
            </a:extLst>
          </p:cNvPr>
          <p:cNvSpPr/>
          <p:nvPr/>
        </p:nvSpPr>
        <p:spPr>
          <a:xfrm>
            <a:off x="171537" y="2152611"/>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6</a:t>
            </a:r>
            <a:endParaRPr lang="en-US" sz="4800" b="1" dirty="0"/>
          </a:p>
        </p:txBody>
      </p:sp>
      <p:sp>
        <p:nvSpPr>
          <p:cNvPr id="27" name="Rectangle 26">
            <a:extLst>
              <a:ext uri="{FF2B5EF4-FFF2-40B4-BE49-F238E27FC236}">
                <a16:creationId xmlns:a16="http://schemas.microsoft.com/office/drawing/2014/main" id="{0031D927-5CAF-415E-93B3-22B86D95896A}"/>
              </a:ext>
            </a:extLst>
          </p:cNvPr>
          <p:cNvSpPr/>
          <p:nvPr/>
        </p:nvSpPr>
        <p:spPr>
          <a:xfrm>
            <a:off x="1978360" y="2243582"/>
            <a:ext cx="1211488"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8" name="Rectangle 27">
            <a:extLst>
              <a:ext uri="{FF2B5EF4-FFF2-40B4-BE49-F238E27FC236}">
                <a16:creationId xmlns:a16="http://schemas.microsoft.com/office/drawing/2014/main" id="{EE5BC89A-79FF-42B8-AA67-08D97951B87B}"/>
              </a:ext>
            </a:extLst>
          </p:cNvPr>
          <p:cNvSpPr/>
          <p:nvPr/>
        </p:nvSpPr>
        <p:spPr>
          <a:xfrm>
            <a:off x="1961915" y="1528089"/>
            <a:ext cx="121148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9" name="Chart 28">
            <a:extLst>
              <a:ext uri="{FF2B5EF4-FFF2-40B4-BE49-F238E27FC236}">
                <a16:creationId xmlns:a16="http://schemas.microsoft.com/office/drawing/2014/main" id="{5F2A2D18-1056-43EF-980A-02F526D9AA59}"/>
              </a:ext>
            </a:extLst>
          </p:cNvPr>
          <p:cNvGraphicFramePr/>
          <p:nvPr>
            <p:extLst>
              <p:ext uri="{D42A27DB-BD31-4B8C-83A1-F6EECF244321}">
                <p14:modId xmlns:p14="http://schemas.microsoft.com/office/powerpoint/2010/main" val="4174854230"/>
              </p:ext>
            </p:extLst>
          </p:nvPr>
        </p:nvGraphicFramePr>
        <p:xfrm>
          <a:off x="370009" y="2555602"/>
          <a:ext cx="2873695"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62FB4726-DA52-479E-B524-64A769F65FCE}"/>
              </a:ext>
            </a:extLst>
          </p:cNvPr>
          <p:cNvGraphicFramePr/>
          <p:nvPr>
            <p:extLst>
              <p:ext uri="{D42A27DB-BD31-4B8C-83A1-F6EECF244321}">
                <p14:modId xmlns:p14="http://schemas.microsoft.com/office/powerpoint/2010/main" val="3294132347"/>
              </p:ext>
            </p:extLst>
          </p:nvPr>
        </p:nvGraphicFramePr>
        <p:xfrm>
          <a:off x="258660" y="4194976"/>
          <a:ext cx="3492079" cy="1756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6">
            <a:extLst>
              <a:ext uri="{FF2B5EF4-FFF2-40B4-BE49-F238E27FC236}">
                <a16:creationId xmlns:a16="http://schemas.microsoft.com/office/drawing/2014/main" id="{1359B24C-59BD-47DA-A175-ABC9B2FC2356}"/>
              </a:ext>
            </a:extLst>
          </p:cNvPr>
          <p:cNvGraphicFramePr>
            <a:graphicFrameLocks noGrp="1"/>
          </p:cNvGraphicFramePr>
          <p:nvPr>
            <p:extLst>
              <p:ext uri="{D42A27DB-BD31-4B8C-83A1-F6EECF244321}">
                <p14:modId xmlns:p14="http://schemas.microsoft.com/office/powerpoint/2010/main" val="1433115245"/>
              </p:ext>
            </p:extLst>
          </p:nvPr>
        </p:nvGraphicFramePr>
        <p:xfrm>
          <a:off x="3626859" y="3955312"/>
          <a:ext cx="8270975" cy="1813733"/>
        </p:xfrm>
        <a:graphic>
          <a:graphicData uri="http://schemas.openxmlformats.org/drawingml/2006/table">
            <a:tbl>
              <a:tblPr firstRow="1" bandRow="1">
                <a:tableStyleId>{5C22544A-7EE6-4342-B048-85BDC9FD1C3A}</a:tableStyleId>
              </a:tblPr>
              <a:tblGrid>
                <a:gridCol w="2332982">
                  <a:extLst>
                    <a:ext uri="{9D8B030D-6E8A-4147-A177-3AD203B41FA5}">
                      <a16:colId xmlns:a16="http://schemas.microsoft.com/office/drawing/2014/main" val="3135723504"/>
                    </a:ext>
                  </a:extLst>
                </a:gridCol>
                <a:gridCol w="3651696">
                  <a:extLst>
                    <a:ext uri="{9D8B030D-6E8A-4147-A177-3AD203B41FA5}">
                      <a16:colId xmlns:a16="http://schemas.microsoft.com/office/drawing/2014/main" val="3828402268"/>
                    </a:ext>
                  </a:extLst>
                </a:gridCol>
                <a:gridCol w="1339912">
                  <a:extLst>
                    <a:ext uri="{9D8B030D-6E8A-4147-A177-3AD203B41FA5}">
                      <a16:colId xmlns:a16="http://schemas.microsoft.com/office/drawing/2014/main" val="2437320260"/>
                    </a:ext>
                  </a:extLst>
                </a:gridCol>
                <a:gridCol w="946385">
                  <a:extLst>
                    <a:ext uri="{9D8B030D-6E8A-4147-A177-3AD203B41FA5}">
                      <a16:colId xmlns:a16="http://schemas.microsoft.com/office/drawing/2014/main" val="721328075"/>
                    </a:ext>
                  </a:extLst>
                </a:gridCol>
              </a:tblGrid>
              <a:tr h="340241">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Purpose</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Strategy</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455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Common Market Philadelphia Inc</a:t>
                      </a:r>
                    </a:p>
                  </a:txBody>
                  <a:tcPr marL="0" marR="0" marT="0" marB="0" anchor="b">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Planning for replication of Common Market Philly</a:t>
                      </a:r>
                    </a:p>
                  </a:txBody>
                  <a:tcPr marL="0" marR="0" marT="0" marB="0" anchor="b">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151,515 </a:t>
                      </a:r>
                    </a:p>
                  </a:txBody>
                  <a:tcPr marL="0" marR="0" marT="0" marB="0" anchor="b">
                    <a:lnL w="28575" cap="flat" cmpd="sng" algn="ctr">
                      <a:solidFill>
                        <a:srgbClr val="FFFFFF"/>
                      </a:solidFill>
                      <a:prstDash val="solid"/>
                      <a:round/>
                      <a:headEnd type="none" w="med" len="med"/>
                      <a:tailEnd type="none" w="med" len="med"/>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2455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Growing Home, Inc.</a:t>
                      </a:r>
                    </a:p>
                  </a:txBody>
                  <a:tcPr marL="0" marR="0" marT="0" marB="0" anchor="b">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healthy food distributing in Englewood</a:t>
                      </a:r>
                    </a:p>
                  </a:txBody>
                  <a:tcPr marL="0" marR="0" marT="0" marB="0" anchor="b">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305,000 </a:t>
                      </a:r>
                    </a:p>
                  </a:txBody>
                  <a:tcPr marL="0" marR="0" marT="0" marB="0" anchor="b">
                    <a:lnL w="28575" cap="flat" cmpd="sng" algn="ctr">
                      <a:solidFill>
                        <a:srgbClr val="FFFFFF"/>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733087"/>
                  </a:ext>
                </a:extLst>
              </a:tr>
              <a:tr h="2455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Inner-City Muslim Action Network</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support Phase I and Phase II of the Fresh Market</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2455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Grow Greater Englewood</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support Englewood Village Farms.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275,700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245582">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Inner-City Muslim Action Network</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support the Fresh Market is a food coop</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1,000,000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455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Inner-City Muslim Action Network</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support Phase I and Phase II of the Fresh Market</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350,000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bl>
          </a:graphicData>
        </a:graphic>
      </p:graphicFrame>
      <p:sp>
        <p:nvSpPr>
          <p:cNvPr id="10" name="TextBox 9">
            <a:extLst>
              <a:ext uri="{FF2B5EF4-FFF2-40B4-BE49-F238E27FC236}">
                <a16:creationId xmlns:a16="http://schemas.microsoft.com/office/drawing/2014/main" id="{3BCEC350-E1D5-40DC-AEA9-F665A3190CBF}"/>
              </a:ext>
            </a:extLst>
          </p:cNvPr>
          <p:cNvSpPr txBox="1"/>
          <p:nvPr/>
        </p:nvSpPr>
        <p:spPr>
          <a:xfrm>
            <a:off x="3626859" y="1191004"/>
            <a:ext cx="8100321"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Builders began work in Englewood in late 2019, making it the first targeted neighborhood of the strategy.</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biggest investment to date has been in the Fresh Market, a community driven grocery score scheduled to open in early 2022.</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Englewood has a particularly strong emphasis on urban farming and agriculture programs. A focus of the strategy has been keeping that produced food in the neighborhood.</a:t>
            </a:r>
          </a:p>
        </p:txBody>
      </p:sp>
    </p:spTree>
    <p:extLst>
      <p:ext uri="{BB962C8B-B14F-4D97-AF65-F5344CB8AC3E}">
        <p14:creationId xmlns:p14="http://schemas.microsoft.com/office/powerpoint/2010/main" val="250088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Englewood</a:t>
            </a:r>
          </a:p>
        </p:txBody>
      </p:sp>
      <p:graphicFrame>
        <p:nvGraphicFramePr>
          <p:cNvPr id="9" name="Table 6">
            <a:extLst>
              <a:ext uri="{FF2B5EF4-FFF2-40B4-BE49-F238E27FC236}">
                <a16:creationId xmlns:a16="http://schemas.microsoft.com/office/drawing/2014/main" id="{1359B24C-59BD-47DA-A175-ABC9B2FC2356}"/>
              </a:ext>
            </a:extLst>
          </p:cNvPr>
          <p:cNvGraphicFramePr>
            <a:graphicFrameLocks noGrp="1"/>
          </p:cNvGraphicFramePr>
          <p:nvPr>
            <p:extLst>
              <p:ext uri="{D42A27DB-BD31-4B8C-83A1-F6EECF244321}">
                <p14:modId xmlns:p14="http://schemas.microsoft.com/office/powerpoint/2010/main" val="3454148915"/>
              </p:ext>
            </p:extLst>
          </p:nvPr>
        </p:nvGraphicFramePr>
        <p:xfrm>
          <a:off x="3396343" y="1349920"/>
          <a:ext cx="8330838" cy="4456291"/>
        </p:xfrm>
        <a:graphic>
          <a:graphicData uri="http://schemas.openxmlformats.org/drawingml/2006/table">
            <a:tbl>
              <a:tblPr firstRow="1" bandRow="1">
                <a:tableStyleId>{5C22544A-7EE6-4342-B048-85BDC9FD1C3A}</a:tableStyleId>
              </a:tblPr>
              <a:tblGrid>
                <a:gridCol w="5113974">
                  <a:extLst>
                    <a:ext uri="{9D8B030D-6E8A-4147-A177-3AD203B41FA5}">
                      <a16:colId xmlns:a16="http://schemas.microsoft.com/office/drawing/2014/main" val="3135723504"/>
                    </a:ext>
                  </a:extLst>
                </a:gridCol>
                <a:gridCol w="3216864">
                  <a:extLst>
                    <a:ext uri="{9D8B030D-6E8A-4147-A177-3AD203B41FA5}">
                      <a16:colId xmlns:a16="http://schemas.microsoft.com/office/drawing/2014/main" val="3828402268"/>
                    </a:ext>
                  </a:extLst>
                </a:gridCol>
              </a:tblGrid>
              <a:tr h="363875">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Priority impact metric</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 data (as of 10/21)</a:t>
                      </a:r>
                      <a:r>
                        <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Demonstrating Economic Viability</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272958824"/>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0" marR="0" marT="0" marB="0" anchor="ctr">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 new option will be provided through Fresh Market (IMAN)</a:t>
                      </a:r>
                    </a:p>
                  </a:txBody>
                  <a:tcPr marL="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0" marR="0" marT="0" marB="0" anchor="ctr">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 pounds of produce (Growing Home)</a:t>
                      </a:r>
                      <a:endPar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129 residents with access to healthy food (IMAN &amp; Growing Home)</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customer awareness and willingness to pay for local healthy food products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Advancing Mental Models</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642434101"/>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not available, but some events were held (Growing Home &amp; Grow Greater)</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545015"/>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Building the System</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9396839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60 people trained through Green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ReEntry</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(IMAN)</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71259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421939"/>
                  </a:ext>
                </a:extLst>
              </a:tr>
            </a:tbl>
          </a:graphicData>
        </a:graphic>
      </p:graphicFrame>
      <p:sp>
        <p:nvSpPr>
          <p:cNvPr id="11" name="TextBox 10">
            <a:extLst>
              <a:ext uri="{FF2B5EF4-FFF2-40B4-BE49-F238E27FC236}">
                <a16:creationId xmlns:a16="http://schemas.microsoft.com/office/drawing/2014/main" id="{84392593-0B7D-4AFB-8A34-342493B32761}"/>
              </a:ext>
            </a:extLst>
          </p:cNvPr>
          <p:cNvSpPr txBox="1"/>
          <p:nvPr/>
        </p:nvSpPr>
        <p:spPr>
          <a:xfrm>
            <a:off x="250387" y="6331973"/>
            <a:ext cx="9102466" cy="415498"/>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 </a:t>
            </a:r>
            <a:r>
              <a:rPr lang="en-US" sz="1050" dirty="0">
                <a:latin typeface="Open Sans" panose="020B0606030504020204" pitchFamily="34" charset="0"/>
                <a:ea typeface="Open Sans" panose="020B0606030504020204" pitchFamily="34" charset="0"/>
                <a:cs typeface="Open Sans" panose="020B0606030504020204" pitchFamily="34" charset="0"/>
              </a:rPr>
              <a:t>Of the six grants in this neighborhood, three have provided a report by end of October 2021.</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a:t>
            </a:r>
            <a:r>
              <a:rPr lang="en-US" sz="1050" dirty="0">
                <a:latin typeface="Open Sans" panose="020B0606030504020204" pitchFamily="34" charset="0"/>
                <a:ea typeface="Open Sans" panose="020B0606030504020204" pitchFamily="34" charset="0"/>
                <a:cs typeface="Open Sans" panose="020B0606030504020204" pitchFamily="34" charset="0"/>
              </a:rPr>
              <a:t> Data for these metrics will be collected via other data collection methods, e.g., interviews, observational scans, research, etc.</a:t>
            </a:r>
          </a:p>
        </p:txBody>
      </p:sp>
      <p:sp>
        <p:nvSpPr>
          <p:cNvPr id="12" name="TextBox 11">
            <a:extLst>
              <a:ext uri="{FF2B5EF4-FFF2-40B4-BE49-F238E27FC236}">
                <a16:creationId xmlns:a16="http://schemas.microsoft.com/office/drawing/2014/main" id="{A16CDD05-0938-44AD-9D3A-5EFDC4FF37DA}"/>
              </a:ext>
            </a:extLst>
          </p:cNvPr>
          <p:cNvSpPr txBox="1"/>
          <p:nvPr/>
        </p:nvSpPr>
        <p:spPr>
          <a:xfrm>
            <a:off x="132136" y="1367429"/>
            <a:ext cx="2907156" cy="4456291"/>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Accomplishments</a:t>
            </a:r>
          </a:p>
          <a:p>
            <a:endPar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Growing Home increased the percentage of grown produce staying in Englewood from 20 to 50%</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Fresh Market, a new corner store with healthy food, is scheduled to open in early 2022</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Grow Greater Englewood is building infrastructure to better support urban farms</a:t>
            </a:r>
          </a:p>
          <a:p>
            <a:pPr indent="-169863">
              <a:buFont typeface="Arial" panose="020B0604020202020204" pitchFamily="34" charset="0"/>
              <a:buChar char="•"/>
            </a:pPr>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03549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Austin</a:t>
            </a:r>
          </a:p>
        </p:txBody>
      </p:sp>
      <p:graphicFrame>
        <p:nvGraphicFramePr>
          <p:cNvPr id="9" name="Table 6">
            <a:extLst>
              <a:ext uri="{FF2B5EF4-FFF2-40B4-BE49-F238E27FC236}">
                <a16:creationId xmlns:a16="http://schemas.microsoft.com/office/drawing/2014/main" id="{ACDD3AFF-5F8D-47EC-BE2C-B94FF3CBC418}"/>
              </a:ext>
            </a:extLst>
          </p:cNvPr>
          <p:cNvGraphicFramePr>
            <a:graphicFrameLocks noGrp="1"/>
          </p:cNvGraphicFramePr>
          <p:nvPr>
            <p:extLst>
              <p:ext uri="{D42A27DB-BD31-4B8C-83A1-F6EECF244321}">
                <p14:modId xmlns:p14="http://schemas.microsoft.com/office/powerpoint/2010/main" val="3138804028"/>
              </p:ext>
            </p:extLst>
          </p:nvPr>
        </p:nvGraphicFramePr>
        <p:xfrm>
          <a:off x="3626859" y="3665296"/>
          <a:ext cx="8270975" cy="2469689"/>
        </p:xfrm>
        <a:graphic>
          <a:graphicData uri="http://schemas.openxmlformats.org/drawingml/2006/table">
            <a:tbl>
              <a:tblPr firstRow="1" bandRow="1">
                <a:tableStyleId>{5C22544A-7EE6-4342-B048-85BDC9FD1C3A}</a:tableStyleId>
              </a:tblPr>
              <a:tblGrid>
                <a:gridCol w="2253213">
                  <a:extLst>
                    <a:ext uri="{9D8B030D-6E8A-4147-A177-3AD203B41FA5}">
                      <a16:colId xmlns:a16="http://schemas.microsoft.com/office/drawing/2014/main" val="3135723504"/>
                    </a:ext>
                  </a:extLst>
                </a:gridCol>
                <a:gridCol w="3731465">
                  <a:extLst>
                    <a:ext uri="{9D8B030D-6E8A-4147-A177-3AD203B41FA5}">
                      <a16:colId xmlns:a16="http://schemas.microsoft.com/office/drawing/2014/main" val="3828402268"/>
                    </a:ext>
                  </a:extLst>
                </a:gridCol>
                <a:gridCol w="1339912">
                  <a:extLst>
                    <a:ext uri="{9D8B030D-6E8A-4147-A177-3AD203B41FA5}">
                      <a16:colId xmlns:a16="http://schemas.microsoft.com/office/drawing/2014/main" val="2437320260"/>
                    </a:ext>
                  </a:extLst>
                </a:gridCol>
                <a:gridCol w="946385">
                  <a:extLst>
                    <a:ext uri="{9D8B030D-6E8A-4147-A177-3AD203B41FA5}">
                      <a16:colId xmlns:a16="http://schemas.microsoft.com/office/drawing/2014/main" val="721328075"/>
                    </a:ext>
                  </a:extLst>
                </a:gridCol>
              </a:tblGrid>
              <a:tr h="433599">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Purpose</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Strategy</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PCC Community Wellness Center</a:t>
                      </a:r>
                    </a:p>
                  </a:txBody>
                  <a:tcPr marL="0" marR="0" marT="0" marB="0" anchor="b">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Pilot of Veggie Rx program at PCC </a:t>
                      </a:r>
                    </a:p>
                  </a:txBody>
                  <a:tcPr marL="0" marR="0" marT="0" marB="0" anchor="b">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145,000 </a:t>
                      </a:r>
                    </a:p>
                  </a:txBody>
                  <a:tcPr marL="0" marR="0" marT="0" marB="0" anchor="b">
                    <a:lnL w="28575" cap="flat" cmpd="sng" algn="ctr">
                      <a:solidFill>
                        <a:srgbClr val="FFFFFF"/>
                      </a:solidFill>
                      <a:prstDash val="solid"/>
                      <a:round/>
                      <a:headEnd type="none" w="med" len="med"/>
                      <a:tailEnd type="none" w="med" len="med"/>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Faith in Place</a:t>
                      </a:r>
                    </a:p>
                  </a:txBody>
                  <a:tcPr marL="0" marR="0" marT="0" marB="0" anchor="b">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Kitchen partnership with Greater St John Bible Church</a:t>
                      </a:r>
                    </a:p>
                  </a:txBody>
                  <a:tcPr marL="0" marR="0" marT="0" marB="0" anchor="b">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Cult Norms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56,610 </a:t>
                      </a:r>
                    </a:p>
                  </a:txBody>
                  <a:tcPr marL="0" marR="0" marT="0" marB="0" anchor="b">
                    <a:lnL w="28575" cap="flat" cmpd="sng" algn="ctr">
                      <a:solidFill>
                        <a:srgbClr val="FFFFFF"/>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733087"/>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GAP community Center</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Chiquitos</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Kitchen</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Cult Norms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14,860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NeighborSpace</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NBSP’s Austin community gardens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Cult Norms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99,900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By the Hand Club for Kids</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Harvest youth program</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Careers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49,950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BUILD Incorporated</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Iris garden and Austin Grown youth program</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Cult Norms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53,946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Westside Health Authority</a:t>
                      </a:r>
                    </a:p>
                  </a:txBody>
                  <a:tcPr marL="0" marR="0" marT="0" marB="0" anchor="b">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Development of Forty Acres grocery</a:t>
                      </a:r>
                    </a:p>
                  </a:txBody>
                  <a:tcPr marL="0" marR="0" marT="0" marB="0" anchor="b">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 dist</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637,695 </a:t>
                      </a:r>
                    </a:p>
                  </a:txBody>
                  <a:tcPr marL="0" marR="0" marT="0" marB="0" anchor="b">
                    <a:lnL w="28575" cap="flat" cmpd="sng" algn="ctr">
                      <a:solidFill>
                        <a:srgbClr val="FFFFFF"/>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227655"/>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Coming Together</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Coming Together as a convener of food players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83,250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969327"/>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PCC Community Wellness Center</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of the Veggie Rx Program in Austin</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300,000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84016"/>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Fresh</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Year 2 of Austin Fresh</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231140"/>
                  </a:ext>
                </a:extLst>
              </a:tr>
            </a:tbl>
          </a:graphicData>
        </a:graphic>
      </p:graphicFrame>
      <p:sp>
        <p:nvSpPr>
          <p:cNvPr id="2" name="TextBox 1">
            <a:extLst>
              <a:ext uri="{FF2B5EF4-FFF2-40B4-BE49-F238E27FC236}">
                <a16:creationId xmlns:a16="http://schemas.microsoft.com/office/drawing/2014/main" id="{653254F9-6E78-463E-B57B-F81B13459E65}"/>
              </a:ext>
            </a:extLst>
          </p:cNvPr>
          <p:cNvSpPr txBox="1"/>
          <p:nvPr/>
        </p:nvSpPr>
        <p:spPr>
          <a:xfrm>
            <a:off x="3626859" y="1033677"/>
            <a:ext cx="8100321"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Builders began work in Austin in mid-2020 making it the second targeted neighborhood of the strategy.</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Builders entered the work as part of a funder’s collaborative, committing $500K to the neighborhood and leveraging an additional $500K.</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Austin has a strong collaborative backbone, working together to address issues in the community. Builders funds a committee (Austin Eats) focused on food and nutrition issues.</a:t>
            </a:r>
          </a:p>
        </p:txBody>
      </p:sp>
      <p:sp>
        <p:nvSpPr>
          <p:cNvPr id="18" name="Rectangle 17">
            <a:extLst>
              <a:ext uri="{FF2B5EF4-FFF2-40B4-BE49-F238E27FC236}">
                <a16:creationId xmlns:a16="http://schemas.microsoft.com/office/drawing/2014/main" id="{C6944C4C-6FF5-4130-9B2D-CDC21E4B5E89}"/>
              </a:ext>
            </a:extLst>
          </p:cNvPr>
          <p:cNvSpPr/>
          <p:nvPr/>
        </p:nvSpPr>
        <p:spPr>
          <a:xfrm>
            <a:off x="120734" y="1572296"/>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$1.9M</a:t>
            </a:r>
            <a:endParaRPr lang="en-US" sz="4800" b="1" dirty="0"/>
          </a:p>
        </p:txBody>
      </p:sp>
      <p:sp>
        <p:nvSpPr>
          <p:cNvPr id="19" name="Rectangle 18">
            <a:extLst>
              <a:ext uri="{FF2B5EF4-FFF2-40B4-BE49-F238E27FC236}">
                <a16:creationId xmlns:a16="http://schemas.microsoft.com/office/drawing/2014/main" id="{04585DB8-ED88-4A2C-9031-E82CBCAD4515}"/>
              </a:ext>
            </a:extLst>
          </p:cNvPr>
          <p:cNvSpPr/>
          <p:nvPr/>
        </p:nvSpPr>
        <p:spPr>
          <a:xfrm>
            <a:off x="105062" y="2144972"/>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10</a:t>
            </a:r>
            <a:endParaRPr lang="en-US" sz="4800" b="1" dirty="0"/>
          </a:p>
        </p:txBody>
      </p:sp>
      <p:sp>
        <p:nvSpPr>
          <p:cNvPr id="20" name="Rectangle 19">
            <a:extLst>
              <a:ext uri="{FF2B5EF4-FFF2-40B4-BE49-F238E27FC236}">
                <a16:creationId xmlns:a16="http://schemas.microsoft.com/office/drawing/2014/main" id="{2AEFF7F9-5806-4D74-AF9C-436037373D1E}"/>
              </a:ext>
            </a:extLst>
          </p:cNvPr>
          <p:cNvSpPr/>
          <p:nvPr/>
        </p:nvSpPr>
        <p:spPr>
          <a:xfrm>
            <a:off x="1911885" y="2235943"/>
            <a:ext cx="1211488"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1" name="Rectangle 20">
            <a:extLst>
              <a:ext uri="{FF2B5EF4-FFF2-40B4-BE49-F238E27FC236}">
                <a16:creationId xmlns:a16="http://schemas.microsoft.com/office/drawing/2014/main" id="{C90F8BFA-1F43-4051-8C21-B4ADA565D9AF}"/>
              </a:ext>
            </a:extLst>
          </p:cNvPr>
          <p:cNvSpPr/>
          <p:nvPr/>
        </p:nvSpPr>
        <p:spPr>
          <a:xfrm>
            <a:off x="1895440" y="1520450"/>
            <a:ext cx="121148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2" name="Chart 21">
            <a:extLst>
              <a:ext uri="{FF2B5EF4-FFF2-40B4-BE49-F238E27FC236}">
                <a16:creationId xmlns:a16="http://schemas.microsoft.com/office/drawing/2014/main" id="{57080C61-E346-41C8-AE77-1D995A2C0219}"/>
              </a:ext>
            </a:extLst>
          </p:cNvPr>
          <p:cNvGraphicFramePr/>
          <p:nvPr>
            <p:extLst>
              <p:ext uri="{D42A27DB-BD31-4B8C-83A1-F6EECF244321}">
                <p14:modId xmlns:p14="http://schemas.microsoft.com/office/powerpoint/2010/main" val="1421310990"/>
              </p:ext>
            </p:extLst>
          </p:nvPr>
        </p:nvGraphicFramePr>
        <p:xfrm>
          <a:off x="49254" y="2552499"/>
          <a:ext cx="2873694"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03E268DE-8928-4957-B250-20C54E855BAD}"/>
              </a:ext>
            </a:extLst>
          </p:cNvPr>
          <p:cNvGraphicFramePr/>
          <p:nvPr>
            <p:extLst>
              <p:ext uri="{D42A27DB-BD31-4B8C-83A1-F6EECF244321}">
                <p14:modId xmlns:p14="http://schemas.microsoft.com/office/powerpoint/2010/main" val="570668741"/>
              </p:ext>
            </p:extLst>
          </p:nvPr>
        </p:nvGraphicFramePr>
        <p:xfrm>
          <a:off x="134781" y="4213056"/>
          <a:ext cx="3492079" cy="1756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460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Austin</a:t>
            </a:r>
          </a:p>
        </p:txBody>
      </p:sp>
      <p:sp>
        <p:nvSpPr>
          <p:cNvPr id="12" name="TextBox 11">
            <a:extLst>
              <a:ext uri="{FF2B5EF4-FFF2-40B4-BE49-F238E27FC236}">
                <a16:creationId xmlns:a16="http://schemas.microsoft.com/office/drawing/2014/main" id="{D6F64F60-3424-4374-A799-1D6F5C3B39FB}"/>
              </a:ext>
            </a:extLst>
          </p:cNvPr>
          <p:cNvSpPr txBox="1"/>
          <p:nvPr/>
        </p:nvSpPr>
        <p:spPr>
          <a:xfrm>
            <a:off x="250387" y="6331973"/>
            <a:ext cx="9102466" cy="415498"/>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 </a:t>
            </a:r>
            <a:r>
              <a:rPr lang="en-US" sz="1050" dirty="0">
                <a:latin typeface="Open Sans" panose="020B0606030504020204" pitchFamily="34" charset="0"/>
                <a:ea typeface="Open Sans" panose="020B0606030504020204" pitchFamily="34" charset="0"/>
                <a:cs typeface="Open Sans" panose="020B0606030504020204" pitchFamily="34" charset="0"/>
              </a:rPr>
              <a:t>Of the 10 grants in this neighborhood, 1 has provided a report by end of October 2021.</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a:t>
            </a:r>
            <a:r>
              <a:rPr lang="en-US" sz="1050" dirty="0">
                <a:latin typeface="Open Sans" panose="020B0606030504020204" pitchFamily="34" charset="0"/>
                <a:ea typeface="Open Sans" panose="020B0606030504020204" pitchFamily="34" charset="0"/>
                <a:cs typeface="Open Sans" panose="020B0606030504020204" pitchFamily="34" charset="0"/>
              </a:rPr>
              <a:t> Data for these metrics will be collected via other data collection methods, e.g., interviews, observational scans, research, etc.</a:t>
            </a:r>
          </a:p>
        </p:txBody>
      </p:sp>
      <p:graphicFrame>
        <p:nvGraphicFramePr>
          <p:cNvPr id="13" name="Table 6">
            <a:extLst>
              <a:ext uri="{FF2B5EF4-FFF2-40B4-BE49-F238E27FC236}">
                <a16:creationId xmlns:a16="http://schemas.microsoft.com/office/drawing/2014/main" id="{FA4376D9-8567-4BA0-9361-8FA203AC9E3F}"/>
              </a:ext>
            </a:extLst>
          </p:cNvPr>
          <p:cNvGraphicFramePr>
            <a:graphicFrameLocks noGrp="1"/>
          </p:cNvGraphicFramePr>
          <p:nvPr>
            <p:extLst>
              <p:ext uri="{D42A27DB-BD31-4B8C-83A1-F6EECF244321}">
                <p14:modId xmlns:p14="http://schemas.microsoft.com/office/powerpoint/2010/main" val="498555851"/>
              </p:ext>
            </p:extLst>
          </p:nvPr>
        </p:nvGraphicFramePr>
        <p:xfrm>
          <a:off x="3396343" y="1349920"/>
          <a:ext cx="8330838" cy="4550529"/>
        </p:xfrm>
        <a:graphic>
          <a:graphicData uri="http://schemas.openxmlformats.org/drawingml/2006/table">
            <a:tbl>
              <a:tblPr firstRow="1" bandRow="1">
                <a:tableStyleId>{5C22544A-7EE6-4342-B048-85BDC9FD1C3A}</a:tableStyleId>
              </a:tblPr>
              <a:tblGrid>
                <a:gridCol w="5113974">
                  <a:extLst>
                    <a:ext uri="{9D8B030D-6E8A-4147-A177-3AD203B41FA5}">
                      <a16:colId xmlns:a16="http://schemas.microsoft.com/office/drawing/2014/main" val="3135723504"/>
                    </a:ext>
                  </a:extLst>
                </a:gridCol>
                <a:gridCol w="3216864">
                  <a:extLst>
                    <a:ext uri="{9D8B030D-6E8A-4147-A177-3AD203B41FA5}">
                      <a16:colId xmlns:a16="http://schemas.microsoft.com/office/drawing/2014/main" val="3828402268"/>
                    </a:ext>
                  </a:extLst>
                </a:gridCol>
              </a:tblGrid>
              <a:tr h="363875">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Priority impact metric</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 data (as of 10/21)</a:t>
                      </a:r>
                      <a:r>
                        <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Demonstrating Economic Viability</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272958824"/>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0" marR="0" marT="0" marB="0" anchor="ctr">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Westside Health Authority is developing plans to develop a community grocery store</a:t>
                      </a:r>
                    </a:p>
                  </a:txBody>
                  <a:tcPr marL="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0" marR="0" marT="0" marB="0" anchor="ctr">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105 residents receiving healthy food through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VeggieRx</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(PCC)</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customer awareness and willingness to pay for local healthy food products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Advancing Mental Models</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642434101"/>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Plans to serve 230 youth and adults per year (GAP, Faith in Place,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NeighborSpace</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BUILD Inc.)</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545015"/>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Building the System</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9396839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Plan to train 45 students (By the Hand Club for Kids and BUILD Inc.)</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71259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Coming Together has a target to raise $313K. Additionally, $500K was raised as part of funders collaborative.</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421939"/>
                  </a:ext>
                </a:extLst>
              </a:tr>
            </a:tbl>
          </a:graphicData>
        </a:graphic>
      </p:graphicFrame>
      <p:sp>
        <p:nvSpPr>
          <p:cNvPr id="14" name="TextBox 13">
            <a:extLst>
              <a:ext uri="{FF2B5EF4-FFF2-40B4-BE49-F238E27FC236}">
                <a16:creationId xmlns:a16="http://schemas.microsoft.com/office/drawing/2014/main" id="{9641DE19-671F-480A-A8B2-A76CFC5DBF92}"/>
              </a:ext>
            </a:extLst>
          </p:cNvPr>
          <p:cNvSpPr txBox="1"/>
          <p:nvPr/>
        </p:nvSpPr>
        <p:spPr>
          <a:xfrm>
            <a:off x="132135" y="1367429"/>
            <a:ext cx="3115889" cy="4504809"/>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Accomplishments</a:t>
            </a:r>
          </a:p>
          <a:p>
            <a:endPar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As part of funder’s collaborative, leveraged $500K of additional funding</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Plans in place to open new, community-driven grocery store</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105 residents have regular access to healthy food through </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VeggieRx</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Chiquitos</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Kitchen plans to provide 60 students/year with cooking and gardening education</a:t>
            </a:r>
            <a:endPar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28186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North Lawndale</a:t>
            </a:r>
          </a:p>
        </p:txBody>
      </p:sp>
      <p:sp>
        <p:nvSpPr>
          <p:cNvPr id="25" name="Rectangle 24">
            <a:extLst>
              <a:ext uri="{FF2B5EF4-FFF2-40B4-BE49-F238E27FC236}">
                <a16:creationId xmlns:a16="http://schemas.microsoft.com/office/drawing/2014/main" id="{516B398E-98FB-42E3-BA44-039C8EC3607A}"/>
              </a:ext>
            </a:extLst>
          </p:cNvPr>
          <p:cNvSpPr/>
          <p:nvPr/>
        </p:nvSpPr>
        <p:spPr>
          <a:xfrm>
            <a:off x="96718" y="1484537"/>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$0.4M</a:t>
            </a:r>
            <a:endParaRPr lang="en-US" sz="4800" b="1" dirty="0"/>
          </a:p>
        </p:txBody>
      </p:sp>
      <p:sp>
        <p:nvSpPr>
          <p:cNvPr id="26" name="Rectangle 25">
            <a:extLst>
              <a:ext uri="{FF2B5EF4-FFF2-40B4-BE49-F238E27FC236}">
                <a16:creationId xmlns:a16="http://schemas.microsoft.com/office/drawing/2014/main" id="{5DF186B7-AE8C-48E1-9026-9FF8DE789F5A}"/>
              </a:ext>
            </a:extLst>
          </p:cNvPr>
          <p:cNvSpPr/>
          <p:nvPr/>
        </p:nvSpPr>
        <p:spPr>
          <a:xfrm>
            <a:off x="81046" y="2057213"/>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a:t>
            </a:r>
            <a:endParaRPr lang="en-US" sz="4800" b="1" dirty="0"/>
          </a:p>
        </p:txBody>
      </p:sp>
      <p:sp>
        <p:nvSpPr>
          <p:cNvPr id="27" name="Rectangle 26">
            <a:extLst>
              <a:ext uri="{FF2B5EF4-FFF2-40B4-BE49-F238E27FC236}">
                <a16:creationId xmlns:a16="http://schemas.microsoft.com/office/drawing/2014/main" id="{6560A62C-B016-4CD9-9444-1D7B4C54B961}"/>
              </a:ext>
            </a:extLst>
          </p:cNvPr>
          <p:cNvSpPr/>
          <p:nvPr/>
        </p:nvSpPr>
        <p:spPr>
          <a:xfrm>
            <a:off x="1887869" y="2148184"/>
            <a:ext cx="1211488"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a:t>
            </a:r>
            <a:endParaRPr lang="en-US" sz="1400" dirty="0"/>
          </a:p>
        </p:txBody>
      </p:sp>
      <p:sp>
        <p:nvSpPr>
          <p:cNvPr id="28" name="Rectangle 27">
            <a:extLst>
              <a:ext uri="{FF2B5EF4-FFF2-40B4-BE49-F238E27FC236}">
                <a16:creationId xmlns:a16="http://schemas.microsoft.com/office/drawing/2014/main" id="{24001721-C331-43C4-B785-45602E00E6CE}"/>
              </a:ext>
            </a:extLst>
          </p:cNvPr>
          <p:cNvSpPr/>
          <p:nvPr/>
        </p:nvSpPr>
        <p:spPr>
          <a:xfrm>
            <a:off x="1871424" y="1432691"/>
            <a:ext cx="121148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9" name="Chart 28">
            <a:extLst>
              <a:ext uri="{FF2B5EF4-FFF2-40B4-BE49-F238E27FC236}">
                <a16:creationId xmlns:a16="http://schemas.microsoft.com/office/drawing/2014/main" id="{799FC33C-08DF-45F3-AADC-A27348C35D37}"/>
              </a:ext>
            </a:extLst>
          </p:cNvPr>
          <p:cNvGraphicFramePr/>
          <p:nvPr>
            <p:extLst>
              <p:ext uri="{D42A27DB-BD31-4B8C-83A1-F6EECF244321}">
                <p14:modId xmlns:p14="http://schemas.microsoft.com/office/powerpoint/2010/main" val="622631233"/>
              </p:ext>
            </p:extLst>
          </p:nvPr>
        </p:nvGraphicFramePr>
        <p:xfrm>
          <a:off x="247366" y="2475363"/>
          <a:ext cx="2873694"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A404BC04-BBB3-40C2-AC6F-F157FCFF6672}"/>
              </a:ext>
            </a:extLst>
          </p:cNvPr>
          <p:cNvGraphicFramePr/>
          <p:nvPr>
            <p:extLst>
              <p:ext uri="{D42A27DB-BD31-4B8C-83A1-F6EECF244321}">
                <p14:modId xmlns:p14="http://schemas.microsoft.com/office/powerpoint/2010/main" val="1685188485"/>
              </p:ext>
            </p:extLst>
          </p:nvPr>
        </p:nvGraphicFramePr>
        <p:xfrm>
          <a:off x="168169" y="4102873"/>
          <a:ext cx="3492079" cy="1756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6">
            <a:extLst>
              <a:ext uri="{FF2B5EF4-FFF2-40B4-BE49-F238E27FC236}">
                <a16:creationId xmlns:a16="http://schemas.microsoft.com/office/drawing/2014/main" id="{B8D8D1FF-42E4-4E3E-AAB3-90F0A64C484F}"/>
              </a:ext>
            </a:extLst>
          </p:cNvPr>
          <p:cNvGraphicFramePr>
            <a:graphicFrameLocks noGrp="1"/>
          </p:cNvGraphicFramePr>
          <p:nvPr>
            <p:extLst>
              <p:ext uri="{D42A27DB-BD31-4B8C-83A1-F6EECF244321}">
                <p14:modId xmlns:p14="http://schemas.microsoft.com/office/powerpoint/2010/main" val="926212962"/>
              </p:ext>
            </p:extLst>
          </p:nvPr>
        </p:nvGraphicFramePr>
        <p:xfrm>
          <a:off x="3626859" y="4688371"/>
          <a:ext cx="8270975" cy="787396"/>
        </p:xfrm>
        <a:graphic>
          <a:graphicData uri="http://schemas.openxmlformats.org/drawingml/2006/table">
            <a:tbl>
              <a:tblPr firstRow="1" bandRow="1">
                <a:tableStyleId>{5C22544A-7EE6-4342-B048-85BDC9FD1C3A}</a:tableStyleId>
              </a:tblPr>
              <a:tblGrid>
                <a:gridCol w="2332982">
                  <a:extLst>
                    <a:ext uri="{9D8B030D-6E8A-4147-A177-3AD203B41FA5}">
                      <a16:colId xmlns:a16="http://schemas.microsoft.com/office/drawing/2014/main" val="3135723504"/>
                    </a:ext>
                  </a:extLst>
                </a:gridCol>
                <a:gridCol w="3651696">
                  <a:extLst>
                    <a:ext uri="{9D8B030D-6E8A-4147-A177-3AD203B41FA5}">
                      <a16:colId xmlns:a16="http://schemas.microsoft.com/office/drawing/2014/main" val="3828402268"/>
                    </a:ext>
                  </a:extLst>
                </a:gridCol>
                <a:gridCol w="1339912">
                  <a:extLst>
                    <a:ext uri="{9D8B030D-6E8A-4147-A177-3AD203B41FA5}">
                      <a16:colId xmlns:a16="http://schemas.microsoft.com/office/drawing/2014/main" val="2437320260"/>
                    </a:ext>
                  </a:extLst>
                </a:gridCol>
                <a:gridCol w="946385">
                  <a:extLst>
                    <a:ext uri="{9D8B030D-6E8A-4147-A177-3AD203B41FA5}">
                      <a16:colId xmlns:a16="http://schemas.microsoft.com/office/drawing/2014/main" val="721328075"/>
                    </a:ext>
                  </a:extLst>
                </a:gridCol>
              </a:tblGrid>
              <a:tr h="431261">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Purpose</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Strategy</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356135">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Lawndale Christian Health Center</a:t>
                      </a:r>
                    </a:p>
                  </a:txBody>
                  <a:tcPr marL="0" marR="0" marT="0" marB="0" anchor="ctr">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Farm on Ogden’s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VeggieRx</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expansion</a:t>
                      </a:r>
                    </a:p>
                  </a:txBody>
                  <a:tcPr marL="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$400,000</a:t>
                      </a:r>
                    </a:p>
                  </a:txBody>
                  <a:tcPr marL="0" marR="0" marT="0" marB="0" anchor="ctr">
                    <a:lnL w="28575" cap="flat" cmpd="sng" algn="ctr">
                      <a:solidFill>
                        <a:srgbClr val="FFFFFF"/>
                      </a:solidFill>
                      <a:prstDash val="solid"/>
                      <a:round/>
                      <a:headEnd type="none" w="med" len="med"/>
                      <a:tailEnd type="none" w="med" len="med"/>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bl>
          </a:graphicData>
        </a:graphic>
      </p:graphicFrame>
      <p:sp>
        <p:nvSpPr>
          <p:cNvPr id="10" name="TextBox 9">
            <a:extLst>
              <a:ext uri="{FF2B5EF4-FFF2-40B4-BE49-F238E27FC236}">
                <a16:creationId xmlns:a16="http://schemas.microsoft.com/office/drawing/2014/main" id="{F2578D95-E2A5-40FF-ABF7-35D598BF16FF}"/>
              </a:ext>
            </a:extLst>
          </p:cNvPr>
          <p:cNvSpPr txBox="1"/>
          <p:nvPr/>
        </p:nvSpPr>
        <p:spPr>
          <a:xfrm>
            <a:off x="3626859" y="1371758"/>
            <a:ext cx="8100321"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Builders began work in North Lawndale in mid-2020, making it the third targeted neighborhood of the strategy.</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only grant thus far has been to the Lawndale Christian Health Center to expand the </a:t>
            </a:r>
            <a:r>
              <a:rPr lang="en-US" dirty="0" err="1">
                <a:latin typeface="Open Sans" panose="020B0606030504020204" pitchFamily="34" charset="0"/>
                <a:ea typeface="Open Sans" panose="020B0606030504020204" pitchFamily="34" charset="0"/>
                <a:cs typeface="Open Sans" panose="020B0606030504020204" pitchFamily="34" charset="0"/>
              </a:rPr>
              <a:t>VeggieRx</a:t>
            </a:r>
            <a:r>
              <a:rPr lang="en-US" dirty="0">
                <a:latin typeface="Open Sans" panose="020B0606030504020204" pitchFamily="34" charset="0"/>
                <a:ea typeface="Open Sans" panose="020B0606030504020204" pitchFamily="34" charset="0"/>
                <a:cs typeface="Open Sans" panose="020B0606030504020204" pitchFamily="34" charset="0"/>
              </a:rPr>
              <a:t> program beyond those who currently hold SNAP benefits.</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Leveraged two additional funders to join the work in North Lawndale and are currently planning for an RFP process in 2022 focused on food access, gardening, and food education.</a:t>
            </a:r>
          </a:p>
        </p:txBody>
      </p:sp>
    </p:spTree>
    <p:extLst>
      <p:ext uri="{BB962C8B-B14F-4D97-AF65-F5344CB8AC3E}">
        <p14:creationId xmlns:p14="http://schemas.microsoft.com/office/powerpoint/2010/main" val="378486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North Lawndale</a:t>
            </a:r>
          </a:p>
        </p:txBody>
      </p:sp>
      <p:sp>
        <p:nvSpPr>
          <p:cNvPr id="12" name="TextBox 11">
            <a:extLst>
              <a:ext uri="{FF2B5EF4-FFF2-40B4-BE49-F238E27FC236}">
                <a16:creationId xmlns:a16="http://schemas.microsoft.com/office/drawing/2014/main" id="{F8FF329D-78E9-4332-BDA2-5DAE53D7ABB8}"/>
              </a:ext>
            </a:extLst>
          </p:cNvPr>
          <p:cNvSpPr txBox="1"/>
          <p:nvPr/>
        </p:nvSpPr>
        <p:spPr>
          <a:xfrm>
            <a:off x="250387" y="6331973"/>
            <a:ext cx="9102466" cy="253916"/>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a:t>
            </a:r>
            <a:r>
              <a:rPr lang="en-US" sz="1050" dirty="0">
                <a:latin typeface="Open Sans" panose="020B0606030504020204" pitchFamily="34" charset="0"/>
                <a:ea typeface="Open Sans" panose="020B0606030504020204" pitchFamily="34" charset="0"/>
                <a:cs typeface="Open Sans" panose="020B0606030504020204" pitchFamily="34" charset="0"/>
              </a:rPr>
              <a:t> Data for these metrics will be collected via other data collection methods, e.g., interviews, observational scans, research, etc.</a:t>
            </a:r>
          </a:p>
        </p:txBody>
      </p:sp>
      <p:graphicFrame>
        <p:nvGraphicFramePr>
          <p:cNvPr id="13" name="Table 6">
            <a:extLst>
              <a:ext uri="{FF2B5EF4-FFF2-40B4-BE49-F238E27FC236}">
                <a16:creationId xmlns:a16="http://schemas.microsoft.com/office/drawing/2014/main" id="{1EAA5CE3-37AD-489F-9E4D-0D11ACB6C937}"/>
              </a:ext>
            </a:extLst>
          </p:cNvPr>
          <p:cNvGraphicFramePr>
            <a:graphicFrameLocks noGrp="1"/>
          </p:cNvGraphicFramePr>
          <p:nvPr>
            <p:extLst>
              <p:ext uri="{D42A27DB-BD31-4B8C-83A1-F6EECF244321}">
                <p14:modId xmlns:p14="http://schemas.microsoft.com/office/powerpoint/2010/main" val="1618163437"/>
              </p:ext>
            </p:extLst>
          </p:nvPr>
        </p:nvGraphicFramePr>
        <p:xfrm>
          <a:off x="3396343" y="1349920"/>
          <a:ext cx="8330838" cy="4550529"/>
        </p:xfrm>
        <a:graphic>
          <a:graphicData uri="http://schemas.openxmlformats.org/drawingml/2006/table">
            <a:tbl>
              <a:tblPr firstRow="1" bandRow="1">
                <a:tableStyleId>{5C22544A-7EE6-4342-B048-85BDC9FD1C3A}</a:tableStyleId>
              </a:tblPr>
              <a:tblGrid>
                <a:gridCol w="5113974">
                  <a:extLst>
                    <a:ext uri="{9D8B030D-6E8A-4147-A177-3AD203B41FA5}">
                      <a16:colId xmlns:a16="http://schemas.microsoft.com/office/drawing/2014/main" val="3135723504"/>
                    </a:ext>
                  </a:extLst>
                </a:gridCol>
                <a:gridCol w="3216864">
                  <a:extLst>
                    <a:ext uri="{9D8B030D-6E8A-4147-A177-3AD203B41FA5}">
                      <a16:colId xmlns:a16="http://schemas.microsoft.com/office/drawing/2014/main" val="3828402268"/>
                    </a:ext>
                  </a:extLst>
                </a:gridCol>
              </a:tblGrid>
              <a:tr h="363875">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Priority impact metric</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 data (as of 10/21)</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Demonstrating Economic Viability</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272958824"/>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0" marR="0" marT="0" marB="0" anchor="ctr">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0" marR="0" marT="0" marB="0" anchor="ctr">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0" marR="0" marT="0" marB="0" anchor="ctr">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617 patients received regular healthy food through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VeggieRx</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customer awareness and willingness to pay for local healthy food products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Advancing Mental Models</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642434101"/>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 of participants that reported eating more than one cup of vegetables per day increased by 16%</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545015"/>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Building the System</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9396839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71259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421939"/>
                  </a:ext>
                </a:extLst>
              </a:tr>
            </a:tbl>
          </a:graphicData>
        </a:graphic>
      </p:graphicFrame>
      <p:sp>
        <p:nvSpPr>
          <p:cNvPr id="14" name="TextBox 13">
            <a:extLst>
              <a:ext uri="{FF2B5EF4-FFF2-40B4-BE49-F238E27FC236}">
                <a16:creationId xmlns:a16="http://schemas.microsoft.com/office/drawing/2014/main" id="{B22EB168-1EF4-4F89-9F4D-8C878182B30B}"/>
              </a:ext>
            </a:extLst>
          </p:cNvPr>
          <p:cNvSpPr txBox="1"/>
          <p:nvPr/>
        </p:nvSpPr>
        <p:spPr>
          <a:xfrm>
            <a:off x="132135" y="1367429"/>
            <a:ext cx="3115889" cy="4504809"/>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Accomplishments</a:t>
            </a:r>
          </a:p>
          <a:p>
            <a:endPar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Brought in two additional funders to the neighborhood, increasing the amount of dollars available</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617 residents received regular healthy food access through the </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VeggieRx</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program</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percentage of </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VeggieRx</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participants who reported eating more than one cup of vegetables a day increased by 16%</a:t>
            </a:r>
          </a:p>
        </p:txBody>
      </p:sp>
    </p:spTree>
    <p:extLst>
      <p:ext uri="{BB962C8B-B14F-4D97-AF65-F5344CB8AC3E}">
        <p14:creationId xmlns:p14="http://schemas.microsoft.com/office/powerpoint/2010/main" val="126060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Citywide Chicago</a:t>
            </a:r>
          </a:p>
        </p:txBody>
      </p:sp>
      <p:sp>
        <p:nvSpPr>
          <p:cNvPr id="25" name="Rectangle 24">
            <a:extLst>
              <a:ext uri="{FF2B5EF4-FFF2-40B4-BE49-F238E27FC236}">
                <a16:creationId xmlns:a16="http://schemas.microsoft.com/office/drawing/2014/main" id="{0BEE92D3-8DA3-4D84-B033-39B77BBD7CF0}"/>
              </a:ext>
            </a:extLst>
          </p:cNvPr>
          <p:cNvSpPr/>
          <p:nvPr/>
        </p:nvSpPr>
        <p:spPr>
          <a:xfrm>
            <a:off x="151511" y="1513073"/>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$5.6M</a:t>
            </a:r>
            <a:endParaRPr lang="en-US" sz="4800" b="1" dirty="0"/>
          </a:p>
        </p:txBody>
      </p:sp>
      <p:sp>
        <p:nvSpPr>
          <p:cNvPr id="26" name="Rectangle 25">
            <a:extLst>
              <a:ext uri="{FF2B5EF4-FFF2-40B4-BE49-F238E27FC236}">
                <a16:creationId xmlns:a16="http://schemas.microsoft.com/office/drawing/2014/main" id="{75BF6C9B-9526-499C-B51B-421285133669}"/>
              </a:ext>
            </a:extLst>
          </p:cNvPr>
          <p:cNvSpPr/>
          <p:nvPr/>
        </p:nvSpPr>
        <p:spPr>
          <a:xfrm>
            <a:off x="135839" y="2085749"/>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11</a:t>
            </a:r>
            <a:endParaRPr lang="en-US" sz="4800" b="1" dirty="0"/>
          </a:p>
        </p:txBody>
      </p:sp>
      <p:sp>
        <p:nvSpPr>
          <p:cNvPr id="27" name="Rectangle 26">
            <a:extLst>
              <a:ext uri="{FF2B5EF4-FFF2-40B4-BE49-F238E27FC236}">
                <a16:creationId xmlns:a16="http://schemas.microsoft.com/office/drawing/2014/main" id="{8BF8DFA6-30D2-4EC1-974E-6869C60F1808}"/>
              </a:ext>
            </a:extLst>
          </p:cNvPr>
          <p:cNvSpPr/>
          <p:nvPr/>
        </p:nvSpPr>
        <p:spPr>
          <a:xfrm>
            <a:off x="1942662" y="2176720"/>
            <a:ext cx="1211488"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8" name="Rectangle 27">
            <a:extLst>
              <a:ext uri="{FF2B5EF4-FFF2-40B4-BE49-F238E27FC236}">
                <a16:creationId xmlns:a16="http://schemas.microsoft.com/office/drawing/2014/main" id="{4A5EE86A-3520-435B-AA24-A63840A4E261}"/>
              </a:ext>
            </a:extLst>
          </p:cNvPr>
          <p:cNvSpPr/>
          <p:nvPr/>
        </p:nvSpPr>
        <p:spPr>
          <a:xfrm>
            <a:off x="1926217" y="1461227"/>
            <a:ext cx="121148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9" name="Chart 28">
            <a:extLst>
              <a:ext uri="{FF2B5EF4-FFF2-40B4-BE49-F238E27FC236}">
                <a16:creationId xmlns:a16="http://schemas.microsoft.com/office/drawing/2014/main" id="{B3808C0E-5DB0-4E19-8E39-A45AF1F2BB1C}"/>
              </a:ext>
            </a:extLst>
          </p:cNvPr>
          <p:cNvGraphicFramePr/>
          <p:nvPr>
            <p:extLst>
              <p:ext uri="{D42A27DB-BD31-4B8C-83A1-F6EECF244321}">
                <p14:modId xmlns:p14="http://schemas.microsoft.com/office/powerpoint/2010/main" val="600753554"/>
              </p:ext>
            </p:extLst>
          </p:nvPr>
        </p:nvGraphicFramePr>
        <p:xfrm>
          <a:off x="373708" y="2519549"/>
          <a:ext cx="2873695"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A1F0282C-7A4C-43F1-AAEA-24A8F93AB439}"/>
              </a:ext>
            </a:extLst>
          </p:cNvPr>
          <p:cNvGraphicFramePr/>
          <p:nvPr>
            <p:extLst>
              <p:ext uri="{D42A27DB-BD31-4B8C-83A1-F6EECF244321}">
                <p14:modId xmlns:p14="http://schemas.microsoft.com/office/powerpoint/2010/main" val="766477834"/>
              </p:ext>
            </p:extLst>
          </p:nvPr>
        </p:nvGraphicFramePr>
        <p:xfrm>
          <a:off x="412375" y="4132569"/>
          <a:ext cx="2873694" cy="1756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6">
            <a:extLst>
              <a:ext uri="{FF2B5EF4-FFF2-40B4-BE49-F238E27FC236}">
                <a16:creationId xmlns:a16="http://schemas.microsoft.com/office/drawing/2014/main" id="{F405142E-7CA0-492A-8B06-EF04E6D94D65}"/>
              </a:ext>
            </a:extLst>
          </p:cNvPr>
          <p:cNvGraphicFramePr>
            <a:graphicFrameLocks noGrp="1"/>
          </p:cNvGraphicFramePr>
          <p:nvPr>
            <p:extLst>
              <p:ext uri="{D42A27DB-BD31-4B8C-83A1-F6EECF244321}">
                <p14:modId xmlns:p14="http://schemas.microsoft.com/office/powerpoint/2010/main" val="907672381"/>
              </p:ext>
            </p:extLst>
          </p:nvPr>
        </p:nvGraphicFramePr>
        <p:xfrm>
          <a:off x="3626859" y="3405635"/>
          <a:ext cx="8270975" cy="2673298"/>
        </p:xfrm>
        <a:graphic>
          <a:graphicData uri="http://schemas.openxmlformats.org/drawingml/2006/table">
            <a:tbl>
              <a:tblPr firstRow="1" bandRow="1">
                <a:tableStyleId>{5C22544A-7EE6-4342-B048-85BDC9FD1C3A}</a:tableStyleId>
              </a:tblPr>
              <a:tblGrid>
                <a:gridCol w="2253213">
                  <a:extLst>
                    <a:ext uri="{9D8B030D-6E8A-4147-A177-3AD203B41FA5}">
                      <a16:colId xmlns:a16="http://schemas.microsoft.com/office/drawing/2014/main" val="3135723504"/>
                    </a:ext>
                  </a:extLst>
                </a:gridCol>
                <a:gridCol w="3731465">
                  <a:extLst>
                    <a:ext uri="{9D8B030D-6E8A-4147-A177-3AD203B41FA5}">
                      <a16:colId xmlns:a16="http://schemas.microsoft.com/office/drawing/2014/main" val="3828402268"/>
                    </a:ext>
                  </a:extLst>
                </a:gridCol>
                <a:gridCol w="1339912">
                  <a:extLst>
                    <a:ext uri="{9D8B030D-6E8A-4147-A177-3AD203B41FA5}">
                      <a16:colId xmlns:a16="http://schemas.microsoft.com/office/drawing/2014/main" val="2437320260"/>
                    </a:ext>
                  </a:extLst>
                </a:gridCol>
                <a:gridCol w="946385">
                  <a:extLst>
                    <a:ext uri="{9D8B030D-6E8A-4147-A177-3AD203B41FA5}">
                      <a16:colId xmlns:a16="http://schemas.microsoft.com/office/drawing/2014/main" val="721328075"/>
                    </a:ext>
                  </a:extLst>
                </a:gridCol>
              </a:tblGrid>
              <a:tr h="433599">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Purpose</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Strategy</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a:t>
                      </a: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Experimental Station</a:t>
                      </a:r>
                    </a:p>
                  </a:txBody>
                  <a:tcPr marL="0" marR="0" marT="0" marB="0" anchor="b">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 Up Illinois and food education/farmers’ market</a:t>
                      </a:r>
                    </a:p>
                  </a:txBody>
                  <a:tcPr marL="0" marR="0" marT="0" marB="0" anchor="b">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a:t>
                      </a: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100,000 </a:t>
                      </a:r>
                    </a:p>
                  </a:txBody>
                  <a:tcPr marL="0" marR="0" marT="0" marB="0" anchor="b">
                    <a:lnL w="28575" cap="flat" cmpd="sng" algn="ctr">
                      <a:solidFill>
                        <a:srgbClr val="FFFFFF"/>
                      </a:solidFill>
                      <a:prstDash val="solid"/>
                      <a:round/>
                      <a:headEnd type="none" w="med" len="med"/>
                      <a:tailEnd type="none" w="med" len="med"/>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Gary Comer Youth Center</a:t>
                      </a:r>
                    </a:p>
                  </a:txBody>
                  <a:tcPr marL="0" marR="0" marT="0" marB="0" anchor="b">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Green Teens and Comer Crops Crew programming</a:t>
                      </a:r>
                    </a:p>
                  </a:txBody>
                  <a:tcPr marL="0" marR="0" marT="0" marB="0" anchor="b">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Cult Norms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250,000 </a:t>
                      </a:r>
                    </a:p>
                  </a:txBody>
                  <a:tcPr marL="0" marR="0" marT="0" marB="0" anchor="b">
                    <a:lnL w="28575" cap="flat" cmpd="sng" algn="ctr">
                      <a:solidFill>
                        <a:srgbClr val="FFFFFF"/>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733087"/>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Experimental Station</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 Up Illinois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75,000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319999"/>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Global Philanthropy Partnership</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Illinois Agri-Food Alliance’s internal capacity building</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Careers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35305"/>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Gary Comer Youth Center</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Producing Pathways in Greater Grand Crossing</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Careers</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500,000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Greater Chicago Food Depository</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Creation of the Benefits Outreach Center of Expertise</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956,533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Experimental Station</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 Up Illinois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Assistance</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75,000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Advocates for Urban Agriculture</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Advocate for water rights for urban farms</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72,260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203609">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FamilyFarmed</a:t>
                      </a:r>
                    </a:p>
                  </a:txBody>
                  <a:tcPr marL="0" marR="0" marT="0" marB="0" anchor="b">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Good Food is Good Medicine program</a:t>
                      </a:r>
                    </a:p>
                  </a:txBody>
                  <a:tcPr marL="0" marR="0" marT="0" marB="0" anchor="b">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450,000 </a:t>
                      </a:r>
                    </a:p>
                  </a:txBody>
                  <a:tcPr marL="0" marR="0" marT="0" marB="0" anchor="b">
                    <a:lnL w="28575" cap="flat" cmpd="sng" algn="ctr">
                      <a:solidFill>
                        <a:srgbClr val="FFFFFF"/>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227655"/>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Chicago Region Food System Fund </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Chicago Region Food System Fund</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3,000,000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969327"/>
                  </a:ext>
                </a:extLst>
              </a:tr>
              <a:tr h="203609">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Fresh Taste</a:t>
                      </a:r>
                    </a:p>
                  </a:txBody>
                  <a:tcPr marL="0" marR="0" marT="0"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Fresh Taste</a:t>
                      </a:r>
                    </a:p>
                  </a:txBody>
                  <a:tcPr marL="0" marR="0" marT="0" marB="0" anchor="b">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 Building</a:t>
                      </a:r>
                    </a:p>
                  </a:txBody>
                  <a:tcPr marL="0" marR="0" marT="0" marB="0"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60,000 </a:t>
                      </a:r>
                    </a:p>
                  </a:txBody>
                  <a:tcPr marL="0" marR="0" marT="0" marB="0" anchor="b">
                    <a:lnL w="28575" cap="flat" cmpd="sng" algn="ctr">
                      <a:solidFill>
                        <a:srgbClr val="FFFFFF"/>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231140"/>
                  </a:ext>
                </a:extLst>
              </a:tr>
            </a:tbl>
          </a:graphicData>
        </a:graphic>
      </p:graphicFrame>
      <p:sp>
        <p:nvSpPr>
          <p:cNvPr id="10" name="TextBox 9">
            <a:extLst>
              <a:ext uri="{FF2B5EF4-FFF2-40B4-BE49-F238E27FC236}">
                <a16:creationId xmlns:a16="http://schemas.microsoft.com/office/drawing/2014/main" id="{FB671925-BE4B-41D0-9A55-FFE13C70116D}"/>
              </a:ext>
            </a:extLst>
          </p:cNvPr>
          <p:cNvSpPr txBox="1"/>
          <p:nvPr/>
        </p:nvSpPr>
        <p:spPr>
          <a:xfrm>
            <a:off x="3626859" y="1033677"/>
            <a:ext cx="8100321"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Builders made its first Citywide Chicago grant in late 2018.</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most significant investment was in the Chicago Region Food System Fund, which brought funders together to serve as a central resource point for food-related COVID-relief.</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Several grantees are also focused on policy influence and change, from the </a:t>
            </a:r>
            <a:r>
              <a:rPr lang="en-US" dirty="0" err="1">
                <a:latin typeface="Open Sans" panose="020B0606030504020204" pitchFamily="34" charset="0"/>
                <a:ea typeface="Open Sans" panose="020B0606030504020204" pitchFamily="34" charset="0"/>
                <a:cs typeface="Open Sans" panose="020B0606030504020204" pitchFamily="34" charset="0"/>
              </a:rPr>
              <a:t>LinkUp</a:t>
            </a:r>
            <a:r>
              <a:rPr lang="en-US" dirty="0">
                <a:latin typeface="Open Sans" panose="020B0606030504020204" pitchFamily="34" charset="0"/>
                <a:ea typeface="Open Sans" panose="020B0606030504020204" pitchFamily="34" charset="0"/>
                <a:cs typeface="Open Sans" panose="020B0606030504020204" pitchFamily="34" charset="0"/>
              </a:rPr>
              <a:t> program to enrolling residents in SNAP and WIC to advocating for increased access to water for urban farms.</a:t>
            </a:r>
          </a:p>
        </p:txBody>
      </p:sp>
    </p:spTree>
    <p:extLst>
      <p:ext uri="{BB962C8B-B14F-4D97-AF65-F5344CB8AC3E}">
        <p14:creationId xmlns:p14="http://schemas.microsoft.com/office/powerpoint/2010/main" val="400601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Impact Spotlight: </a:t>
            </a:r>
            <a:r>
              <a:rPr lang="en-US" dirty="0"/>
              <a:t>Citywide Chicago</a:t>
            </a:r>
          </a:p>
        </p:txBody>
      </p:sp>
      <p:sp>
        <p:nvSpPr>
          <p:cNvPr id="13" name="TextBox 12">
            <a:extLst>
              <a:ext uri="{FF2B5EF4-FFF2-40B4-BE49-F238E27FC236}">
                <a16:creationId xmlns:a16="http://schemas.microsoft.com/office/drawing/2014/main" id="{8FC34550-19B6-4436-9808-4A5BBDD70390}"/>
              </a:ext>
            </a:extLst>
          </p:cNvPr>
          <p:cNvSpPr txBox="1"/>
          <p:nvPr/>
        </p:nvSpPr>
        <p:spPr>
          <a:xfrm>
            <a:off x="250387" y="6331973"/>
            <a:ext cx="9102466" cy="415498"/>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 </a:t>
            </a:r>
            <a:r>
              <a:rPr lang="en-US" sz="1050" dirty="0">
                <a:latin typeface="Open Sans" panose="020B0606030504020204" pitchFamily="34" charset="0"/>
                <a:ea typeface="Open Sans" panose="020B0606030504020204" pitchFamily="34" charset="0"/>
                <a:cs typeface="Open Sans" panose="020B0606030504020204" pitchFamily="34" charset="0"/>
              </a:rPr>
              <a:t>Of the 11 grants in this neighborhood, 6 have provided a report by end of October 2021.</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a:t>
            </a:r>
            <a:r>
              <a:rPr lang="en-US" sz="1050" dirty="0">
                <a:latin typeface="Open Sans" panose="020B0606030504020204" pitchFamily="34" charset="0"/>
                <a:ea typeface="Open Sans" panose="020B0606030504020204" pitchFamily="34" charset="0"/>
                <a:cs typeface="Open Sans" panose="020B0606030504020204" pitchFamily="34" charset="0"/>
              </a:rPr>
              <a:t> Data for metrics shaded in grey will be collected via other data collection methods, e.g., interviews, observational scans, research, etc.</a:t>
            </a:r>
          </a:p>
        </p:txBody>
      </p:sp>
      <p:graphicFrame>
        <p:nvGraphicFramePr>
          <p:cNvPr id="14" name="Table 6">
            <a:extLst>
              <a:ext uri="{FF2B5EF4-FFF2-40B4-BE49-F238E27FC236}">
                <a16:creationId xmlns:a16="http://schemas.microsoft.com/office/drawing/2014/main" id="{0186F52C-A928-428A-92E2-F02DF071CC53}"/>
              </a:ext>
            </a:extLst>
          </p:cNvPr>
          <p:cNvGraphicFramePr>
            <a:graphicFrameLocks noGrp="1"/>
          </p:cNvGraphicFramePr>
          <p:nvPr>
            <p:extLst>
              <p:ext uri="{D42A27DB-BD31-4B8C-83A1-F6EECF244321}">
                <p14:modId xmlns:p14="http://schemas.microsoft.com/office/powerpoint/2010/main" val="4204226263"/>
              </p:ext>
            </p:extLst>
          </p:nvPr>
        </p:nvGraphicFramePr>
        <p:xfrm>
          <a:off x="3396343" y="1349920"/>
          <a:ext cx="8330838" cy="4550529"/>
        </p:xfrm>
        <a:graphic>
          <a:graphicData uri="http://schemas.openxmlformats.org/drawingml/2006/table">
            <a:tbl>
              <a:tblPr firstRow="1" bandRow="1">
                <a:tableStyleId>{5C22544A-7EE6-4342-B048-85BDC9FD1C3A}</a:tableStyleId>
              </a:tblPr>
              <a:tblGrid>
                <a:gridCol w="5113974">
                  <a:extLst>
                    <a:ext uri="{9D8B030D-6E8A-4147-A177-3AD203B41FA5}">
                      <a16:colId xmlns:a16="http://schemas.microsoft.com/office/drawing/2014/main" val="3135723504"/>
                    </a:ext>
                  </a:extLst>
                </a:gridCol>
                <a:gridCol w="3216864">
                  <a:extLst>
                    <a:ext uri="{9D8B030D-6E8A-4147-A177-3AD203B41FA5}">
                      <a16:colId xmlns:a16="http://schemas.microsoft.com/office/drawing/2014/main" val="3828402268"/>
                    </a:ext>
                  </a:extLst>
                </a:gridCol>
              </a:tblGrid>
              <a:tr h="363875">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Priority impact metric</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Grantee data (as of 10/21)</a:t>
                      </a:r>
                      <a:r>
                        <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Demonstrating Economic Viability</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272958824"/>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0" marR="0" marT="0" marB="0" anchor="ctr">
                    <a:lnL w="12700" cmpd="sng">
                      <a:noFill/>
                    </a:lnL>
                    <a:lnR w="12700" cmpd="sng">
                      <a:noFill/>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0" marR="0" marT="0" marB="0" anchor="ctr">
                    <a:lnL w="12700" cmpd="sng">
                      <a:noFill/>
                    </a:lnL>
                    <a:lnR w="12700" cmpd="sng">
                      <a:noFill/>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24,931 pounds of produce (Gary Comer)</a:t>
                      </a:r>
                      <a:endPar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Making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LinkMatch</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more accessible for Chicago residents</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customer awareness and willingness to pay for local healthy food products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Advancing Mental Models</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642434101"/>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562 residents received food education (Experimental Station and Gary Comer)</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(qualitative)</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1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545015"/>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Building the System</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93968399"/>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99 youth trained in food and farming (Gary Comer)</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712595"/>
                  </a:ext>
                </a:extLst>
              </a:tr>
              <a:tr h="408682">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$3.3M leveraged through Chicago Region Food System Fund. Also, Experimental Station received an $87K pledge for </a:t>
                      </a:r>
                      <a:r>
                        <a:rPr lang="en-US" sz="11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LinkMatch</a:t>
                      </a:r>
                      <a:r>
                        <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421939"/>
                  </a:ext>
                </a:extLst>
              </a:tr>
            </a:tbl>
          </a:graphicData>
        </a:graphic>
      </p:graphicFrame>
      <p:sp>
        <p:nvSpPr>
          <p:cNvPr id="15" name="TextBox 14">
            <a:extLst>
              <a:ext uri="{FF2B5EF4-FFF2-40B4-BE49-F238E27FC236}">
                <a16:creationId xmlns:a16="http://schemas.microsoft.com/office/drawing/2014/main" id="{0CA5ACDB-BE61-41FA-80DA-E824B5138B03}"/>
              </a:ext>
            </a:extLst>
          </p:cNvPr>
          <p:cNvSpPr txBox="1"/>
          <p:nvPr/>
        </p:nvSpPr>
        <p:spPr>
          <a:xfrm>
            <a:off x="132135" y="1367429"/>
            <a:ext cx="3115889" cy="4504809"/>
          </a:xfrm>
          <a:prstGeom prst="rect">
            <a:avLst/>
          </a:prstGeom>
          <a:solidFill>
            <a:schemeClr val="bg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Accomplishments</a:t>
            </a:r>
          </a:p>
          <a:p>
            <a:endPar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99 students participated in Comer Crops or Green Teens, increasing their capacity around farming and nutrition</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funding leveraged through co-funders of the Chicago Region Food System Fund</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4625" indent="-174625">
              <a:buFont typeface="Arial" panose="020B0604020202020204" pitchFamily="34" charset="0"/>
              <a:buChar cha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Three fire hydrant caps were removed for urban farms</a:t>
            </a:r>
          </a:p>
          <a:p>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2836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662CE8-8183-4E8A-8944-7F79E91EA1D2}"/>
              </a:ext>
            </a:extLst>
          </p:cNvPr>
          <p:cNvSpPr>
            <a:spLocks noGrp="1"/>
          </p:cNvSpPr>
          <p:nvPr>
            <p:ph type="title"/>
          </p:nvPr>
        </p:nvSpPr>
        <p:spPr>
          <a:xfrm>
            <a:off x="356696" y="199484"/>
            <a:ext cx="11355855" cy="590931"/>
          </a:xfrm>
        </p:spPr>
        <p:txBody>
          <a:bodyPr/>
          <a:lstStyle/>
          <a:p>
            <a:r>
              <a:rPr lang="en-US" b="1" dirty="0"/>
              <a:t>Impact Spotlight: </a:t>
            </a:r>
            <a:r>
              <a:rPr lang="en-US" dirty="0"/>
              <a:t>Results across interim priority metrics</a:t>
            </a:r>
          </a:p>
        </p:txBody>
      </p:sp>
      <p:graphicFrame>
        <p:nvGraphicFramePr>
          <p:cNvPr id="3" name="Table 6">
            <a:extLst>
              <a:ext uri="{FF2B5EF4-FFF2-40B4-BE49-F238E27FC236}">
                <a16:creationId xmlns:a16="http://schemas.microsoft.com/office/drawing/2014/main" id="{DF96B059-0CE5-4C88-8386-DFF4B674A64A}"/>
              </a:ext>
            </a:extLst>
          </p:cNvPr>
          <p:cNvGraphicFramePr>
            <a:graphicFrameLocks noGrp="1"/>
          </p:cNvGraphicFramePr>
          <p:nvPr>
            <p:extLst>
              <p:ext uri="{D42A27DB-BD31-4B8C-83A1-F6EECF244321}">
                <p14:modId xmlns:p14="http://schemas.microsoft.com/office/powerpoint/2010/main" val="1061637390"/>
              </p:ext>
            </p:extLst>
          </p:nvPr>
        </p:nvGraphicFramePr>
        <p:xfrm>
          <a:off x="356696" y="650041"/>
          <a:ext cx="11478608" cy="5557917"/>
        </p:xfrm>
        <a:graphic>
          <a:graphicData uri="http://schemas.openxmlformats.org/drawingml/2006/table">
            <a:tbl>
              <a:tblPr firstRow="1" bandRow="1">
                <a:tableStyleId>{5C22544A-7EE6-4342-B048-85BDC9FD1C3A}</a:tableStyleId>
              </a:tblPr>
              <a:tblGrid>
                <a:gridCol w="2769153">
                  <a:extLst>
                    <a:ext uri="{9D8B030D-6E8A-4147-A177-3AD203B41FA5}">
                      <a16:colId xmlns:a16="http://schemas.microsoft.com/office/drawing/2014/main" val="3135723504"/>
                    </a:ext>
                  </a:extLst>
                </a:gridCol>
                <a:gridCol w="1741891">
                  <a:extLst>
                    <a:ext uri="{9D8B030D-6E8A-4147-A177-3AD203B41FA5}">
                      <a16:colId xmlns:a16="http://schemas.microsoft.com/office/drawing/2014/main" val="3714867426"/>
                    </a:ext>
                  </a:extLst>
                </a:gridCol>
                <a:gridCol w="1741891">
                  <a:extLst>
                    <a:ext uri="{9D8B030D-6E8A-4147-A177-3AD203B41FA5}">
                      <a16:colId xmlns:a16="http://schemas.microsoft.com/office/drawing/2014/main" val="3828402268"/>
                    </a:ext>
                  </a:extLst>
                </a:gridCol>
                <a:gridCol w="1741891">
                  <a:extLst>
                    <a:ext uri="{9D8B030D-6E8A-4147-A177-3AD203B41FA5}">
                      <a16:colId xmlns:a16="http://schemas.microsoft.com/office/drawing/2014/main" val="1749324333"/>
                    </a:ext>
                  </a:extLst>
                </a:gridCol>
                <a:gridCol w="1741891">
                  <a:extLst>
                    <a:ext uri="{9D8B030D-6E8A-4147-A177-3AD203B41FA5}">
                      <a16:colId xmlns:a16="http://schemas.microsoft.com/office/drawing/2014/main" val="268449949"/>
                    </a:ext>
                  </a:extLst>
                </a:gridCol>
                <a:gridCol w="1741891">
                  <a:extLst>
                    <a:ext uri="{9D8B030D-6E8A-4147-A177-3AD203B41FA5}">
                      <a16:colId xmlns:a16="http://schemas.microsoft.com/office/drawing/2014/main" val="3560641186"/>
                    </a:ext>
                  </a:extLst>
                </a:gridCol>
              </a:tblGrid>
              <a:tr h="363875">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Priority impact metric</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TOTAL</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algn="l">
                        <a:lnSpc>
                          <a:spcPct val="114000"/>
                        </a:lnSpc>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Englewood</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Austin</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N. Lawndale</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City-wide</a:t>
                      </a:r>
                      <a:endParaRPr lang="en-US" sz="1200" b="1" baseline="30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8288" marR="18288" marT="18288" marB="18288"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F5565"/>
                    </a:solidFill>
                  </a:tcPr>
                </a:tc>
                <a:extLst>
                  <a:ext uri="{0D108BD9-81ED-4DB2-BD59-A6C34878D82A}">
                    <a16:rowId xmlns:a16="http://schemas.microsoft.com/office/drawing/2014/main" val="1374050261"/>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Demonstrating Economic Viability</a:t>
                      </a:r>
                    </a:p>
                  </a:txBody>
                  <a:tcPr marL="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1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mpd="sng">
                      <a:noFill/>
                    </a:lnL>
                    <a:lnR w="285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272958824"/>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retail options in progress</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 new option will be provided through Fresh Market (IMAN)</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Westside Health Authority is developing plans to develop a community grocery store</a:t>
                      </a:r>
                    </a:p>
                  </a:txBody>
                  <a:tcPr marL="45720" marR="0" marT="0" marB="0" anchor="ctr">
                    <a:lnL w="12700" cmpd="sng">
                      <a:noFill/>
                    </a:lnL>
                    <a:lnR w="28575" cap="flat" cmpd="sng" algn="ctr">
                      <a:no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mpd="sng">
                      <a:noFill/>
                    </a:lnL>
                    <a:lnR w="28575" cap="flat" cmpd="sng" algn="ctr">
                      <a:no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mpd="sng">
                      <a:noFill/>
                    </a:lnL>
                    <a:lnR w="28575" cap="flat" cmpd="sng" algn="ctr">
                      <a:solidFill>
                        <a:srgbClr val="FFFFFF"/>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96455"/>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26,931 pounds</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 pounds </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24,931 pounds </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solidFill>
                        <a:srgbClr val="FFFFFF"/>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506393"/>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851 residents receiving regular food access</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129 residents with access to healthy food (IMAN &amp; Growing Home)</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105 residents receiving healthy food through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VeggieRx</a:t>
                      </a: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(PCC)</a:t>
                      </a: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617 patients received regular healthy food through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VeggieRx</a:t>
                      </a: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Making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LinkMatch</a:t>
                      </a: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more accessible for Chicago residents</a:t>
                      </a: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347129"/>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customer awareness and willingness to pay for local healthy food products (qualitative)</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data available</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endPar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85159"/>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Advancing Mental Models</a:t>
                      </a:r>
                    </a:p>
                  </a:txBody>
                  <a:tcPr marL="4572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lgn="l" fontAlgn="b"/>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1642434101"/>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792 residents building nutrition awareness</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not available, but some events were held (Growing Home &amp; Grow Greater)</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Plans to serve 230 youth and adults per year (GAP, Faith in Place,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NeighborSpace</a:t>
                      </a: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BUILD Inc.)</a:t>
                      </a: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562 residents received food education (Experimental Station and Gary Comer)</a:t>
                      </a: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417275"/>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(qualitative)</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a:t>
                      </a:r>
                      <a:r>
                        <a:rPr lang="en-US" sz="1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data available</a:t>
                      </a: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 of participants that reported eating more than one cup of vegetables per day increased by 16%</a:t>
                      </a:r>
                      <a:r>
                        <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r>
                        <a:rPr lang="en-US" sz="1000" b="0" i="0" u="none" strike="noStrike"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545015"/>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Building the System</a:t>
                      </a:r>
                    </a:p>
                  </a:txBody>
                  <a:tcPr marL="4572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93968399"/>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204 residents trained</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60 people trained through Green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ReEntry</a:t>
                      </a: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(ICMAN)</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Plan to train 45 students (By the Hand Club for Kids and BUILD Inc.)</a:t>
                      </a: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mpd="sng">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99 youth trained in food and farming (Gary Comer)</a:t>
                      </a: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73712595"/>
                  </a:ext>
                </a:extLst>
              </a:tr>
              <a:tr h="408682">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marL="45720" marR="0" marT="0" marB="0" anchor="ctr">
                    <a:lnL w="12700" cmpd="sng">
                      <a:noFill/>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$3.8M raised through funded projects</a:t>
                      </a:r>
                    </a:p>
                  </a:txBody>
                  <a:tcPr marL="4572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ap="flat" cmpd="sng" algn="ctr">
                      <a:solidFill>
                        <a:schemeClr val="tx1">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Austin Coming Together has a target to raise $313K. Additionally, $500K was raised as part of funders collaborative.</a:t>
                      </a: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None reported</a:t>
                      </a:r>
                    </a:p>
                  </a:txBody>
                  <a:tcPr marL="45720" marR="0" marT="0" marB="0" anchor="ctr">
                    <a:lnL w="12700" cmpd="sng">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$3.3M leveraged through Chicago Region Food System Fund &amp; Experimental Station received an $87K pledge for </a:t>
                      </a:r>
                      <a:r>
                        <a:rPr lang="en-US" sz="10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LinkMatch</a:t>
                      </a:r>
                      <a:r>
                        <a:rPr lang="en-US"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txBody>
                  <a:tcPr marL="45720" marR="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3421939"/>
                  </a:ext>
                </a:extLst>
              </a:tr>
            </a:tbl>
          </a:graphicData>
        </a:graphic>
      </p:graphicFrame>
    </p:spTree>
    <p:extLst>
      <p:ext uri="{BB962C8B-B14F-4D97-AF65-F5344CB8AC3E}">
        <p14:creationId xmlns:p14="http://schemas.microsoft.com/office/powerpoint/2010/main" val="410236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876BF-6D70-4978-814D-08C49FA2A761}"/>
              </a:ext>
            </a:extLst>
          </p:cNvPr>
          <p:cNvSpPr>
            <a:spLocks noGrp="1"/>
          </p:cNvSpPr>
          <p:nvPr>
            <p:ph type="title"/>
          </p:nvPr>
        </p:nvSpPr>
        <p:spPr/>
        <p:txBody>
          <a:bodyPr/>
          <a:lstStyle/>
          <a:p>
            <a:r>
              <a:rPr lang="en-US" b="1" dirty="0"/>
              <a:t>Background: </a:t>
            </a:r>
            <a:r>
              <a:rPr lang="en-US" dirty="0"/>
              <a:t>Strategic Rationale</a:t>
            </a:r>
          </a:p>
        </p:txBody>
      </p:sp>
      <p:sp>
        <p:nvSpPr>
          <p:cNvPr id="6" name="TextBox 5">
            <a:extLst>
              <a:ext uri="{FF2B5EF4-FFF2-40B4-BE49-F238E27FC236}">
                <a16:creationId xmlns:a16="http://schemas.microsoft.com/office/drawing/2014/main" id="{7413F869-F643-46AB-96E7-ECFA16108E16}"/>
              </a:ext>
            </a:extLst>
          </p:cNvPr>
          <p:cNvSpPr txBox="1"/>
          <p:nvPr/>
        </p:nvSpPr>
        <p:spPr>
          <a:xfrm>
            <a:off x="493246" y="1249960"/>
            <a:ext cx="11351381" cy="5236198"/>
          </a:xfrm>
          <a:prstGeom prst="rect">
            <a:avLst/>
          </a:prstGeom>
          <a:noFill/>
          <a:ln>
            <a:noFill/>
          </a:ln>
        </p:spPr>
        <p:txBody>
          <a:bodyPr wrap="square" lIns="27432" rIns="27432"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WHAT | Core issues</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Lukas deeply cares about all people having access to nutritious, affordable food.</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Research shows that better food is a means to better health.</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access is an equity issue. It is difficult to have food aspirations when healthy food is expensive, when access is limited, and when you have not been taught about healthy food.</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Solutions to better food consumption are multi-dimensional:</a:t>
            </a:r>
          </a:p>
          <a:p>
            <a:pPr marL="746125"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Supply alone is insufficient; we must also focus on demand to increase food aspirations.</a:t>
            </a:r>
          </a:p>
          <a:p>
            <a:pPr marL="746125"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access is closely tied to overall economic security; while we aren’t aiming to alleviate poverty, we must make choices that acknowledge the context of poverty.</a:t>
            </a:r>
          </a:p>
          <a:p>
            <a:pPr marL="523875"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HOW | A community-first model</a:t>
            </a: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We do not have to create new programs or organizations; we can lift-up, amplify, strengthen, and connect what’s already there.</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Organizations can achieve more working together than they can on their own.</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Cultural competency is key to achieving our goals.</a:t>
            </a:r>
          </a:p>
          <a:p>
            <a:pPr marL="68262"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HOW | Grants first</a:t>
            </a: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In place-based grantmaking, we must avoid large grants to small nonprofits that could distort the field.</a:t>
            </a:r>
          </a:p>
          <a:p>
            <a:pPr marL="288925" marR="0" lvl="0" indent="-220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Our philanthropic budget likely does not allow for large-scale investment or market shifts in access (e.g. big-box grocers).</a:t>
            </a:r>
          </a:p>
          <a:p>
            <a:pPr marL="68262"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WHERE | Geography</a:t>
            </a: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 (see geography slide): </a:t>
            </a:r>
          </a:p>
          <a:p>
            <a:pPr marL="342900" marR="0" lvl="0" indent="-219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Working at the neighborhood level makes it easier to pilot programs and see success.</a:t>
            </a:r>
          </a:p>
        </p:txBody>
      </p:sp>
    </p:spTree>
    <p:extLst>
      <p:ext uri="{BB962C8B-B14F-4D97-AF65-F5344CB8AC3E}">
        <p14:creationId xmlns:p14="http://schemas.microsoft.com/office/powerpoint/2010/main" val="198116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298755" y="4833581"/>
            <a:ext cx="4609977" cy="631156"/>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0E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19079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So What?: Insights</a:t>
            </a:r>
            <a:endParaRPr lang="en-US" dirty="0"/>
          </a:p>
        </p:txBody>
      </p:sp>
      <p:sp>
        <p:nvSpPr>
          <p:cNvPr id="2" name="TextBox 1">
            <a:extLst>
              <a:ext uri="{FF2B5EF4-FFF2-40B4-BE49-F238E27FC236}">
                <a16:creationId xmlns:a16="http://schemas.microsoft.com/office/drawing/2014/main" id="{2C2AFBA2-B012-4FE0-A5E2-52FFF3ACECF3}"/>
              </a:ext>
            </a:extLst>
          </p:cNvPr>
          <p:cNvSpPr txBox="1"/>
          <p:nvPr/>
        </p:nvSpPr>
        <p:spPr>
          <a:xfrm>
            <a:off x="371326" y="1298961"/>
            <a:ext cx="565500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Design &amp; Implementation</a:t>
            </a:r>
          </a:p>
        </p:txBody>
      </p:sp>
      <p:sp>
        <p:nvSpPr>
          <p:cNvPr id="7" name="TextBox 6">
            <a:extLst>
              <a:ext uri="{FF2B5EF4-FFF2-40B4-BE49-F238E27FC236}">
                <a16:creationId xmlns:a16="http://schemas.microsoft.com/office/drawing/2014/main" id="{21F90BFB-FEB9-4C0C-8D62-D9A02259B0FD}"/>
              </a:ext>
            </a:extLst>
          </p:cNvPr>
          <p:cNvSpPr txBox="1"/>
          <p:nvPr/>
        </p:nvSpPr>
        <p:spPr>
          <a:xfrm>
            <a:off x="347569" y="3767574"/>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Context</a:t>
            </a:r>
          </a:p>
        </p:txBody>
      </p:sp>
      <p:sp>
        <p:nvSpPr>
          <p:cNvPr id="8" name="TextBox 7">
            <a:extLst>
              <a:ext uri="{FF2B5EF4-FFF2-40B4-BE49-F238E27FC236}">
                <a16:creationId xmlns:a16="http://schemas.microsoft.com/office/drawing/2014/main" id="{A5BD2630-E17E-4550-8DD4-528A37434C9D}"/>
              </a:ext>
            </a:extLst>
          </p:cNvPr>
          <p:cNvSpPr txBox="1"/>
          <p:nvPr/>
        </p:nvSpPr>
        <p:spPr>
          <a:xfrm>
            <a:off x="8092875" y="1307507"/>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Impact</a:t>
            </a:r>
          </a:p>
        </p:txBody>
      </p:sp>
      <p:sp>
        <p:nvSpPr>
          <p:cNvPr id="24" name="TextBox 23">
            <a:extLst>
              <a:ext uri="{FF2B5EF4-FFF2-40B4-BE49-F238E27FC236}">
                <a16:creationId xmlns:a16="http://schemas.microsoft.com/office/drawing/2014/main" id="{37915202-DD80-4E3E-ABFA-3517C5921024}"/>
              </a:ext>
            </a:extLst>
          </p:cNvPr>
          <p:cNvSpPr txBox="1"/>
          <p:nvPr/>
        </p:nvSpPr>
        <p:spPr>
          <a:xfrm>
            <a:off x="371326" y="1676840"/>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is a delicate balance between being a large funder and ensuring you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don’t co-opt</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community’s goals and priorities. </a:t>
            </a:r>
          </a:p>
        </p:txBody>
      </p:sp>
      <p:sp>
        <p:nvSpPr>
          <p:cNvPr id="33" name="TextBox 32">
            <a:extLst>
              <a:ext uri="{FF2B5EF4-FFF2-40B4-BE49-F238E27FC236}">
                <a16:creationId xmlns:a16="http://schemas.microsoft.com/office/drawing/2014/main" id="{DEB4204E-E03C-4548-BD7E-1D815F60AB8E}"/>
              </a:ext>
            </a:extLst>
          </p:cNvPr>
          <p:cNvSpPr txBox="1"/>
          <p:nvPr/>
        </p:nvSpPr>
        <p:spPr>
          <a:xfrm>
            <a:off x="2195886" y="1676839"/>
            <a:ext cx="1749073" cy="1929488"/>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strategy can only be effective with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strong relationships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various levels: hyper-local within neighborhoods, citywide, and at the state.</a:t>
            </a:r>
          </a:p>
        </p:txBody>
      </p:sp>
      <p:sp>
        <p:nvSpPr>
          <p:cNvPr id="34" name="TextBox 33">
            <a:extLst>
              <a:ext uri="{FF2B5EF4-FFF2-40B4-BE49-F238E27FC236}">
                <a16:creationId xmlns:a16="http://schemas.microsoft.com/office/drawing/2014/main" id="{5683AB9B-26DE-4402-A302-DBF79F72E7A8}"/>
              </a:ext>
            </a:extLst>
          </p:cNvPr>
          <p:cNvSpPr txBox="1"/>
          <p:nvPr/>
        </p:nvSpPr>
        <p:spPr>
          <a:xfrm>
            <a:off x="4023227" y="1676838"/>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more established grantees, there are opportunities for more multi-year grants for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operating support</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5" name="TextBox 34">
            <a:extLst>
              <a:ext uri="{FF2B5EF4-FFF2-40B4-BE49-F238E27FC236}">
                <a16:creationId xmlns:a16="http://schemas.microsoft.com/office/drawing/2014/main" id="{AF127FE5-AD33-4A98-8F1A-08CADA8598E5}"/>
              </a:ext>
            </a:extLst>
          </p:cNvPr>
          <p:cNvSpPr txBox="1"/>
          <p:nvPr/>
        </p:nvSpPr>
        <p:spPr>
          <a:xfrm>
            <a:off x="5847787" y="1676837"/>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may be opportunities for Builders to play a role in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convening</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organizations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across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neighborhoods for shared learning and network building.</a:t>
            </a:r>
          </a:p>
        </p:txBody>
      </p:sp>
      <p:sp>
        <p:nvSpPr>
          <p:cNvPr id="36" name="TextBox 35">
            <a:extLst>
              <a:ext uri="{FF2B5EF4-FFF2-40B4-BE49-F238E27FC236}">
                <a16:creationId xmlns:a16="http://schemas.microsoft.com/office/drawing/2014/main" id="{3DD894D0-59F0-4230-9D8A-D2DC054F6752}"/>
              </a:ext>
            </a:extLst>
          </p:cNvPr>
          <p:cNvSpPr txBox="1"/>
          <p:nvPr/>
        </p:nvSpPr>
        <p:spPr>
          <a:xfrm>
            <a:off x="371326" y="4124265"/>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COVID brought funding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to the work of many small community-based organizations, but they will need continued funding to thrive.</a:t>
            </a:r>
          </a:p>
        </p:txBody>
      </p:sp>
      <p:sp>
        <p:nvSpPr>
          <p:cNvPr id="37" name="TextBox 36">
            <a:extLst>
              <a:ext uri="{FF2B5EF4-FFF2-40B4-BE49-F238E27FC236}">
                <a16:creationId xmlns:a16="http://schemas.microsoft.com/office/drawing/2014/main" id="{DDA7FDD1-90C8-4899-9C4C-6AAD095F9510}"/>
              </a:ext>
            </a:extLst>
          </p:cNvPr>
          <p:cNvSpPr txBox="1"/>
          <p:nvPr/>
        </p:nvSpPr>
        <p:spPr>
          <a:xfrm>
            <a:off x="2195886" y="4124264"/>
            <a:ext cx="1749073" cy="1929488"/>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pandemic brought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several funders together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increased urgency and aligned interest around food systems.</a:t>
            </a:r>
          </a:p>
        </p:txBody>
      </p:sp>
      <p:sp>
        <p:nvSpPr>
          <p:cNvPr id="38" name="TextBox 37">
            <a:extLst>
              <a:ext uri="{FF2B5EF4-FFF2-40B4-BE49-F238E27FC236}">
                <a16:creationId xmlns:a16="http://schemas.microsoft.com/office/drawing/2014/main" id="{3C64F6E8-A194-4170-B8A5-84F9A5C5020C}"/>
              </a:ext>
            </a:extLst>
          </p:cNvPr>
          <p:cNvSpPr txBox="1"/>
          <p:nvPr/>
        </p:nvSpPr>
        <p:spPr>
          <a:xfrm>
            <a:off x="4023227" y="4124263"/>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City of Chicago creates challenges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the strategy with its bureaucracy and reluctance to change policies.</a:t>
            </a:r>
          </a:p>
        </p:txBody>
      </p:sp>
      <p:sp>
        <p:nvSpPr>
          <p:cNvPr id="39" name="TextBox 38">
            <a:extLst>
              <a:ext uri="{FF2B5EF4-FFF2-40B4-BE49-F238E27FC236}">
                <a16:creationId xmlns:a16="http://schemas.microsoft.com/office/drawing/2014/main" id="{BAB969A0-BC34-4941-86DD-8C5E49D56DD6}"/>
              </a:ext>
            </a:extLst>
          </p:cNvPr>
          <p:cNvSpPr txBox="1"/>
          <p:nvPr/>
        </p:nvSpPr>
        <p:spPr>
          <a:xfrm>
            <a:off x="5847787" y="4124262"/>
            <a:ext cx="1749073" cy="1929486"/>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New funding came to Chicago through federal and state funds during the pandemic, but there is always a risk that promised dollars do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 come through.</a:t>
            </a:r>
          </a:p>
        </p:txBody>
      </p:sp>
      <p:sp>
        <p:nvSpPr>
          <p:cNvPr id="40" name="TextBox 39">
            <a:extLst>
              <a:ext uri="{FF2B5EF4-FFF2-40B4-BE49-F238E27FC236}">
                <a16:creationId xmlns:a16="http://schemas.microsoft.com/office/drawing/2014/main" id="{E0E05507-33BC-4D80-8CB9-8DC21804B285}"/>
              </a:ext>
            </a:extLst>
          </p:cNvPr>
          <p:cNvSpPr txBox="1"/>
          <p:nvPr/>
        </p:nvSpPr>
        <p:spPr>
          <a:xfrm>
            <a:off x="8092875" y="1687940"/>
            <a:ext cx="3839592" cy="1009993"/>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potential of building new, brick and mortar grocery stores has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created a lot of buzz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two of the neighborhoods.</a:t>
            </a:r>
          </a:p>
        </p:txBody>
      </p:sp>
      <p:sp>
        <p:nvSpPr>
          <p:cNvPr id="41" name="TextBox 40">
            <a:extLst>
              <a:ext uri="{FF2B5EF4-FFF2-40B4-BE49-F238E27FC236}">
                <a16:creationId xmlns:a16="http://schemas.microsoft.com/office/drawing/2014/main" id="{F09B2541-99B3-4E49-AB41-570BB3FD9914}"/>
              </a:ext>
            </a:extLst>
          </p:cNvPr>
          <p:cNvSpPr txBox="1"/>
          <p:nvPr/>
        </p:nvSpPr>
        <p:spPr>
          <a:xfrm>
            <a:off x="8096765" y="2820090"/>
            <a:ext cx="3839592" cy="1009993"/>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Demonstrating economic viability in neighborhoods has to be a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long-term goal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It will take time and the implications of the funding may not be seen for several years.</a:t>
            </a:r>
          </a:p>
        </p:txBody>
      </p:sp>
      <p:sp>
        <p:nvSpPr>
          <p:cNvPr id="42" name="TextBox 41">
            <a:extLst>
              <a:ext uri="{FF2B5EF4-FFF2-40B4-BE49-F238E27FC236}">
                <a16:creationId xmlns:a16="http://schemas.microsoft.com/office/drawing/2014/main" id="{2AFC1646-0C8D-4712-91C5-E88D3D6F4D5A}"/>
              </a:ext>
            </a:extLst>
          </p:cNvPr>
          <p:cNvSpPr txBox="1"/>
          <p:nvPr/>
        </p:nvSpPr>
        <p:spPr>
          <a:xfrm>
            <a:off x="8096765" y="3952240"/>
            <a:ext cx="3839592" cy="1009993"/>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 key to community-driven change is fostering and strengthening the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conditions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that enable communities to engage directly in the work. </a:t>
            </a:r>
          </a:p>
        </p:txBody>
      </p:sp>
      <p:sp>
        <p:nvSpPr>
          <p:cNvPr id="43" name="TextBox 42">
            <a:extLst>
              <a:ext uri="{FF2B5EF4-FFF2-40B4-BE49-F238E27FC236}">
                <a16:creationId xmlns:a16="http://schemas.microsoft.com/office/drawing/2014/main" id="{C3BEDDEA-E52C-4994-A9F4-25EFF71168EE}"/>
              </a:ext>
            </a:extLst>
          </p:cNvPr>
          <p:cNvSpPr txBox="1"/>
          <p:nvPr/>
        </p:nvSpPr>
        <p:spPr>
          <a:xfrm>
            <a:off x="8096765" y="5084390"/>
            <a:ext cx="3839592" cy="1009993"/>
          </a:xfrm>
          <a:prstGeom prst="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“Advancing mental models” was made challenging during the pandemic and will require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different evaluation methods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to assess.</a:t>
            </a:r>
          </a:p>
        </p:txBody>
      </p:sp>
      <p:sp>
        <p:nvSpPr>
          <p:cNvPr id="44" name="TextBox 43">
            <a:extLst>
              <a:ext uri="{FF2B5EF4-FFF2-40B4-BE49-F238E27FC236}">
                <a16:creationId xmlns:a16="http://schemas.microsoft.com/office/drawing/2014/main" id="{4D77B011-2431-421B-8DA2-4F1F4BDE2A92}"/>
              </a:ext>
            </a:extLst>
          </p:cNvPr>
          <p:cNvSpPr txBox="1"/>
          <p:nvPr/>
        </p:nvSpPr>
        <p:spPr>
          <a:xfrm>
            <a:off x="108049" y="6310075"/>
            <a:ext cx="9967768" cy="400110"/>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Note: </a:t>
            </a:r>
            <a:r>
              <a:rPr lang="en-US" sz="1000" dirty="0">
                <a:latin typeface="Open Sans" panose="020B0606030504020204" pitchFamily="34" charset="0"/>
                <a:ea typeface="Open Sans" panose="020B0606030504020204" pitchFamily="34" charset="0"/>
                <a:cs typeface="Open Sans" panose="020B0606030504020204" pitchFamily="34" charset="0"/>
              </a:rPr>
              <a:t>Following the completion of the first part of this report, we convened a diverse group of internal staff to engage in a “sensemaking” conversation. You can see notes from the session </a:t>
            </a:r>
            <a:r>
              <a:rPr lang="en-US" sz="1000" dirty="0">
                <a:latin typeface="Open Sans" panose="020B0606030504020204" pitchFamily="34" charset="0"/>
                <a:ea typeface="Open Sans" panose="020B0606030504020204" pitchFamily="34" charset="0"/>
                <a:cs typeface="Open Sans" panose="020B0606030504020204" pitchFamily="34" charset="0"/>
                <a:hlinkClick r:id="rId2"/>
              </a:rPr>
              <a:t>here</a:t>
            </a:r>
            <a:r>
              <a:rPr lang="en-US" sz="1000" dirty="0">
                <a:latin typeface="Open Sans" panose="020B0606030504020204" pitchFamily="34" charset="0"/>
                <a:ea typeface="Open Sans" panose="020B0606030504020204" pitchFamily="34" charset="0"/>
                <a:cs typeface="Open Sans" panose="020B0606030504020204" pitchFamily="34" charset="0"/>
              </a:rPr>
              <a:t> and a summary in the slides that follow.</a:t>
            </a:r>
          </a:p>
        </p:txBody>
      </p:sp>
      <p:sp>
        <p:nvSpPr>
          <p:cNvPr id="19" name="TextBox 18">
            <a:extLst>
              <a:ext uri="{FF2B5EF4-FFF2-40B4-BE49-F238E27FC236}">
                <a16:creationId xmlns:a16="http://schemas.microsoft.com/office/drawing/2014/main" id="{ECF7665E-585F-40E9-B030-C30DAE8C583E}"/>
              </a:ext>
            </a:extLst>
          </p:cNvPr>
          <p:cNvSpPr txBox="1"/>
          <p:nvPr/>
        </p:nvSpPr>
        <p:spPr>
          <a:xfrm>
            <a:off x="8072846" y="-1"/>
            <a:ext cx="2786743" cy="369332"/>
          </a:xfrm>
          <a:prstGeom prst="rect">
            <a:avLst/>
          </a:prstGeom>
          <a:solidFill>
            <a:srgbClr val="0070C0"/>
          </a:solidFill>
        </p:spPr>
        <p:txBody>
          <a:bodyPr wrap="square" rtlCol="0">
            <a:spAutoFit/>
          </a:bodyPr>
          <a:lstStyle/>
          <a:p>
            <a:pPr algn="ctr"/>
            <a:r>
              <a:rPr lang="en-US" b="1" dirty="0">
                <a:solidFill>
                  <a:schemeClr val="bg1"/>
                </a:solidFill>
              </a:rPr>
              <a:t>UPDATED</a:t>
            </a:r>
          </a:p>
        </p:txBody>
      </p:sp>
      <p:cxnSp>
        <p:nvCxnSpPr>
          <p:cNvPr id="22" name="Straight Connector 21">
            <a:extLst>
              <a:ext uri="{FF2B5EF4-FFF2-40B4-BE49-F238E27FC236}">
                <a16:creationId xmlns:a16="http://schemas.microsoft.com/office/drawing/2014/main" id="{782D9029-95CC-43E2-8F71-05D65D0A945E}"/>
              </a:ext>
            </a:extLst>
          </p:cNvPr>
          <p:cNvCxnSpPr>
            <a:cxnSpLocks/>
          </p:cNvCxnSpPr>
          <p:nvPr/>
        </p:nvCxnSpPr>
        <p:spPr>
          <a:xfrm>
            <a:off x="446814" y="3758726"/>
            <a:ext cx="7347357" cy="0"/>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A5BA6720-5265-469A-802B-31740F2A824F}"/>
              </a:ext>
            </a:extLst>
          </p:cNvPr>
          <p:cNvCxnSpPr>
            <a:cxnSpLocks/>
          </p:cNvCxnSpPr>
          <p:nvPr/>
        </p:nvCxnSpPr>
        <p:spPr>
          <a:xfrm>
            <a:off x="8013481" y="1436914"/>
            <a:ext cx="0" cy="4493623"/>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4472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371343"/>
            <a:ext cx="11355855" cy="590931"/>
          </a:xfrm>
        </p:spPr>
        <p:txBody>
          <a:bodyPr/>
          <a:lstStyle/>
          <a:p>
            <a:r>
              <a:rPr lang="en-US" b="1" dirty="0"/>
              <a:t>Now What?: What does this mean for the work?</a:t>
            </a:r>
            <a:endParaRPr lang="en-US" dirty="0"/>
          </a:p>
        </p:txBody>
      </p:sp>
      <p:sp>
        <p:nvSpPr>
          <p:cNvPr id="2" name="TextBox 1">
            <a:extLst>
              <a:ext uri="{FF2B5EF4-FFF2-40B4-BE49-F238E27FC236}">
                <a16:creationId xmlns:a16="http://schemas.microsoft.com/office/drawing/2014/main" id="{2C2AFBA2-B012-4FE0-A5E2-52FFF3ACECF3}"/>
              </a:ext>
            </a:extLst>
          </p:cNvPr>
          <p:cNvSpPr txBox="1"/>
          <p:nvPr/>
        </p:nvSpPr>
        <p:spPr>
          <a:xfrm>
            <a:off x="371326" y="1298961"/>
            <a:ext cx="524570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Design &amp; Implementation</a:t>
            </a:r>
          </a:p>
        </p:txBody>
      </p:sp>
      <p:sp>
        <p:nvSpPr>
          <p:cNvPr id="7" name="TextBox 6">
            <a:extLst>
              <a:ext uri="{FF2B5EF4-FFF2-40B4-BE49-F238E27FC236}">
                <a16:creationId xmlns:a16="http://schemas.microsoft.com/office/drawing/2014/main" id="{21F90BFB-FEB9-4C0C-8D62-D9A02259B0FD}"/>
              </a:ext>
            </a:extLst>
          </p:cNvPr>
          <p:cNvSpPr txBox="1"/>
          <p:nvPr/>
        </p:nvSpPr>
        <p:spPr>
          <a:xfrm>
            <a:off x="446814" y="3873026"/>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Context</a:t>
            </a:r>
          </a:p>
        </p:txBody>
      </p:sp>
      <p:sp>
        <p:nvSpPr>
          <p:cNvPr id="8" name="TextBox 7">
            <a:extLst>
              <a:ext uri="{FF2B5EF4-FFF2-40B4-BE49-F238E27FC236}">
                <a16:creationId xmlns:a16="http://schemas.microsoft.com/office/drawing/2014/main" id="{A5BD2630-E17E-4550-8DD4-528A37434C9D}"/>
              </a:ext>
            </a:extLst>
          </p:cNvPr>
          <p:cNvSpPr txBox="1"/>
          <p:nvPr/>
        </p:nvSpPr>
        <p:spPr>
          <a:xfrm>
            <a:off x="8092875" y="1307507"/>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Impact</a:t>
            </a:r>
          </a:p>
        </p:txBody>
      </p:sp>
      <p:sp>
        <p:nvSpPr>
          <p:cNvPr id="36" name="TextBox 35">
            <a:extLst>
              <a:ext uri="{FF2B5EF4-FFF2-40B4-BE49-F238E27FC236}">
                <a16:creationId xmlns:a16="http://schemas.microsoft.com/office/drawing/2014/main" id="{3DD894D0-59F0-4230-9D8A-D2DC054F6752}"/>
              </a:ext>
            </a:extLst>
          </p:cNvPr>
          <p:cNvSpPr txBox="1"/>
          <p:nvPr/>
        </p:nvSpPr>
        <p:spPr>
          <a:xfrm>
            <a:off x="438025" y="1668292"/>
            <a:ext cx="2743738" cy="2040107"/>
          </a:xfrm>
          <a:prstGeom prst="rect">
            <a:avLst/>
          </a:prstGeom>
          <a:solidFill>
            <a:schemeClr val="accent5">
              <a:lumMod val="40000"/>
              <a:lumOff val="6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 Action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methods to better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engage intermediary organizations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Implement processes that help us understand who is impacted through intermediaries and in what ways.</a:t>
            </a:r>
          </a:p>
        </p:txBody>
      </p:sp>
      <p:sp>
        <p:nvSpPr>
          <p:cNvPr id="23" name="TextBox 22">
            <a:extLst>
              <a:ext uri="{FF2B5EF4-FFF2-40B4-BE49-F238E27FC236}">
                <a16:creationId xmlns:a16="http://schemas.microsoft.com/office/drawing/2014/main" id="{8FCC7070-A81B-4348-9CD9-8A56BF61CA4A}"/>
              </a:ext>
            </a:extLst>
          </p:cNvPr>
          <p:cNvSpPr txBox="1"/>
          <p:nvPr/>
        </p:nvSpPr>
        <p:spPr>
          <a:xfrm>
            <a:off x="3338053" y="1651492"/>
            <a:ext cx="4675428" cy="2031325"/>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Questions for consideration:</a:t>
            </a:r>
          </a:p>
          <a:p>
            <a:pPr marL="114300" indent="-11430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What are the criteria for which we would consider offering longer-term, </a:t>
            </a:r>
            <a:r>
              <a:rPr lang="en-US" sz="1400" b="1" dirty="0">
                <a:latin typeface="Open Sans" panose="020B0606030504020204" pitchFamily="34" charset="0"/>
                <a:ea typeface="Open Sans" panose="020B0606030504020204" pitchFamily="34" charset="0"/>
                <a:cs typeface="Open Sans" panose="020B0606030504020204" pitchFamily="34" charset="0"/>
              </a:rPr>
              <a:t>general operating support grants</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marL="114300" indent="-1143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can we better track and understand our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non-grant work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(e.g. relationship building)? Are there systems we could implement?</a:t>
            </a:r>
          </a:p>
          <a:p>
            <a:pPr marL="114300" indent="-1143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can we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collect more feedback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from grantee partners on your strategy and community needs?</a:t>
            </a:r>
          </a:p>
        </p:txBody>
      </p:sp>
      <p:sp>
        <p:nvSpPr>
          <p:cNvPr id="26" name="TextBox 25">
            <a:extLst>
              <a:ext uri="{FF2B5EF4-FFF2-40B4-BE49-F238E27FC236}">
                <a16:creationId xmlns:a16="http://schemas.microsoft.com/office/drawing/2014/main" id="{60DFEF12-0857-4C58-94E7-33D2BDEBB59F}"/>
              </a:ext>
            </a:extLst>
          </p:cNvPr>
          <p:cNvSpPr txBox="1"/>
          <p:nvPr/>
        </p:nvSpPr>
        <p:spPr>
          <a:xfrm>
            <a:off x="3338053" y="4318267"/>
            <a:ext cx="4675428" cy="1815882"/>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Questions for consideration:</a:t>
            </a:r>
          </a:p>
          <a:p>
            <a:pPr marL="114300" indent="-1143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there opportunities to use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strategic communications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drive awareness and action around food systems?</a:t>
            </a:r>
          </a:p>
          <a:p>
            <a:pPr marL="114300" indent="-1143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would an increased focus on improving the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Chicago policy landscape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like?</a:t>
            </a:r>
          </a:p>
          <a:p>
            <a:pPr marL="114300" indent="-1143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a decreased focus on COVID, how do we need to adjust the Chicago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city-wide funding</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7" name="TextBox 26">
            <a:extLst>
              <a:ext uri="{FF2B5EF4-FFF2-40B4-BE49-F238E27FC236}">
                <a16:creationId xmlns:a16="http://schemas.microsoft.com/office/drawing/2014/main" id="{9A22F2D9-6962-43D3-988A-E45689231578}"/>
              </a:ext>
            </a:extLst>
          </p:cNvPr>
          <p:cNvSpPr txBox="1"/>
          <p:nvPr/>
        </p:nvSpPr>
        <p:spPr>
          <a:xfrm>
            <a:off x="446814" y="4318267"/>
            <a:ext cx="2743738" cy="1726933"/>
          </a:xfrm>
          <a:prstGeom prst="rect">
            <a:avLst/>
          </a:prstGeom>
          <a:solidFill>
            <a:schemeClr val="accent5">
              <a:lumMod val="40000"/>
              <a:lumOff val="6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 Action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TBD</a:t>
            </a:r>
          </a:p>
        </p:txBody>
      </p:sp>
      <p:sp>
        <p:nvSpPr>
          <p:cNvPr id="28" name="TextBox 27">
            <a:extLst>
              <a:ext uri="{FF2B5EF4-FFF2-40B4-BE49-F238E27FC236}">
                <a16:creationId xmlns:a16="http://schemas.microsoft.com/office/drawing/2014/main" id="{DD424C3E-69CB-4856-9F88-8D9DD62B2955}"/>
              </a:ext>
            </a:extLst>
          </p:cNvPr>
          <p:cNvSpPr txBox="1"/>
          <p:nvPr/>
        </p:nvSpPr>
        <p:spPr>
          <a:xfrm>
            <a:off x="8228208" y="1814609"/>
            <a:ext cx="3735192" cy="1345375"/>
          </a:xfrm>
          <a:prstGeom prst="rect">
            <a:avLst/>
          </a:prstGeom>
          <a:solidFill>
            <a:schemeClr val="accent5">
              <a:lumMod val="40000"/>
              <a:lumOff val="6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 Action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Focus more resources on the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“demand-side”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of food systems work. Fund programs that work to build awareness and knowledge around nutrition and food.</a:t>
            </a:r>
          </a:p>
        </p:txBody>
      </p:sp>
      <p:sp>
        <p:nvSpPr>
          <p:cNvPr id="29" name="TextBox 28">
            <a:extLst>
              <a:ext uri="{FF2B5EF4-FFF2-40B4-BE49-F238E27FC236}">
                <a16:creationId xmlns:a16="http://schemas.microsoft.com/office/drawing/2014/main" id="{CC747F34-A3A6-44C0-A933-6C1A692AC1D3}"/>
              </a:ext>
            </a:extLst>
          </p:cNvPr>
          <p:cNvSpPr txBox="1"/>
          <p:nvPr/>
        </p:nvSpPr>
        <p:spPr>
          <a:xfrm>
            <a:off x="8228208" y="3300200"/>
            <a:ext cx="3735192" cy="2462213"/>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Questions for consideration:</a:t>
            </a:r>
          </a:p>
          <a:p>
            <a:pPr marL="177800" indent="-1778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the options for moving our evaluation work forward to include mixed-methods and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participatory data collection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77800" indent="-1778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might we better define our impact goals with the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city-wide funding</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77800" indent="-17780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can we work with grantees to collect stronger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qualitative data</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especially with our “advancing mental models” funding.</a:t>
            </a:r>
          </a:p>
        </p:txBody>
      </p:sp>
      <p:cxnSp>
        <p:nvCxnSpPr>
          <p:cNvPr id="4" name="Straight Connector 3">
            <a:extLst>
              <a:ext uri="{FF2B5EF4-FFF2-40B4-BE49-F238E27FC236}">
                <a16:creationId xmlns:a16="http://schemas.microsoft.com/office/drawing/2014/main" id="{BDFD0D25-2C3A-485F-B389-8A93B460DED1}"/>
              </a:ext>
            </a:extLst>
          </p:cNvPr>
          <p:cNvCxnSpPr>
            <a:cxnSpLocks/>
          </p:cNvCxnSpPr>
          <p:nvPr/>
        </p:nvCxnSpPr>
        <p:spPr>
          <a:xfrm>
            <a:off x="446814" y="3873026"/>
            <a:ext cx="7347357" cy="0"/>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008BA338-6A4C-4C2D-B901-AF3025CF44BE}"/>
              </a:ext>
            </a:extLst>
          </p:cNvPr>
          <p:cNvCxnSpPr>
            <a:cxnSpLocks/>
          </p:cNvCxnSpPr>
          <p:nvPr/>
        </p:nvCxnSpPr>
        <p:spPr>
          <a:xfrm>
            <a:off x="8013481" y="1436914"/>
            <a:ext cx="0" cy="4493623"/>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35AD5FB5-4C80-4E61-9E6F-A94A85A37E0F}"/>
              </a:ext>
            </a:extLst>
          </p:cNvPr>
          <p:cNvSpPr txBox="1"/>
          <p:nvPr/>
        </p:nvSpPr>
        <p:spPr>
          <a:xfrm>
            <a:off x="8072846" y="-1"/>
            <a:ext cx="2786743" cy="369332"/>
          </a:xfrm>
          <a:prstGeom prst="rect">
            <a:avLst/>
          </a:prstGeom>
          <a:solidFill>
            <a:srgbClr val="0070C0"/>
          </a:solidFill>
        </p:spPr>
        <p:txBody>
          <a:bodyPr wrap="square" rtlCol="0">
            <a:spAutoFit/>
          </a:bodyPr>
          <a:lstStyle/>
          <a:p>
            <a:pPr algn="ctr"/>
            <a:r>
              <a:rPr lang="en-US" b="1" dirty="0">
                <a:solidFill>
                  <a:schemeClr val="bg1"/>
                </a:solidFill>
              </a:rPr>
              <a:t>UPDATED</a:t>
            </a:r>
          </a:p>
        </p:txBody>
      </p:sp>
    </p:spTree>
    <p:extLst>
      <p:ext uri="{BB962C8B-B14F-4D97-AF65-F5344CB8AC3E}">
        <p14:creationId xmlns:p14="http://schemas.microsoft.com/office/powerpoint/2010/main" val="4209354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Questions for consideration: 3I Expansion</a:t>
            </a:r>
            <a:endParaRPr lang="en-US" dirty="0"/>
          </a:p>
        </p:txBody>
      </p:sp>
      <p:sp>
        <p:nvSpPr>
          <p:cNvPr id="24" name="TextBox 23">
            <a:extLst>
              <a:ext uri="{FF2B5EF4-FFF2-40B4-BE49-F238E27FC236}">
                <a16:creationId xmlns:a16="http://schemas.microsoft.com/office/drawing/2014/main" id="{37915202-DD80-4E3E-ABFA-3517C5921024}"/>
              </a:ext>
            </a:extLst>
          </p:cNvPr>
          <p:cNvSpPr txBox="1"/>
          <p:nvPr/>
        </p:nvSpPr>
        <p:spPr>
          <a:xfrm>
            <a:off x="6205500" y="1756788"/>
            <a:ext cx="1749073" cy="1672210"/>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Given the scale, we will need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turn down more grantees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How can we do that while keeping organizations engaged?</a:t>
            </a:r>
          </a:p>
        </p:txBody>
      </p:sp>
      <p:sp>
        <p:nvSpPr>
          <p:cNvPr id="23" name="TextBox 22">
            <a:extLst>
              <a:ext uri="{FF2B5EF4-FFF2-40B4-BE49-F238E27FC236}">
                <a16:creationId xmlns:a16="http://schemas.microsoft.com/office/drawing/2014/main" id="{1EFFDC8F-55CE-4F94-8C21-F6733DD8BB45}"/>
              </a:ext>
            </a:extLst>
          </p:cNvPr>
          <p:cNvSpPr txBox="1"/>
          <p:nvPr/>
        </p:nvSpPr>
        <p:spPr>
          <a:xfrm>
            <a:off x="4278026" y="1737240"/>
            <a:ext cx="1749073" cy="1713182"/>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Is it feasible or scalable to continue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seed community grocery stores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across a larger footprint?</a:t>
            </a:r>
          </a:p>
        </p:txBody>
      </p:sp>
      <p:sp>
        <p:nvSpPr>
          <p:cNvPr id="25" name="TextBox 24">
            <a:extLst>
              <a:ext uri="{FF2B5EF4-FFF2-40B4-BE49-F238E27FC236}">
                <a16:creationId xmlns:a16="http://schemas.microsoft.com/office/drawing/2014/main" id="{BE1CF380-53F5-4B79-ACFE-9FC252DF6641}"/>
              </a:ext>
            </a:extLst>
          </p:cNvPr>
          <p:cNvSpPr txBox="1"/>
          <p:nvPr/>
        </p:nvSpPr>
        <p:spPr>
          <a:xfrm>
            <a:off x="423078" y="1715816"/>
            <a:ext cx="1749073" cy="1713182"/>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 we best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build relationships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trust across three different states?</a:t>
            </a:r>
          </a:p>
        </p:txBody>
      </p:sp>
      <p:sp>
        <p:nvSpPr>
          <p:cNvPr id="26" name="TextBox 25">
            <a:extLst>
              <a:ext uri="{FF2B5EF4-FFF2-40B4-BE49-F238E27FC236}">
                <a16:creationId xmlns:a16="http://schemas.microsoft.com/office/drawing/2014/main" id="{BF51A367-F43D-43EC-8C43-217747273062}"/>
              </a:ext>
            </a:extLst>
          </p:cNvPr>
          <p:cNvSpPr txBox="1"/>
          <p:nvPr/>
        </p:nvSpPr>
        <p:spPr>
          <a:xfrm>
            <a:off x="2350552" y="1737240"/>
            <a:ext cx="1749073" cy="1713182"/>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Will the 3I strategy be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neighborhood</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 community based as well? How will those sites be selected?</a:t>
            </a:r>
          </a:p>
        </p:txBody>
      </p:sp>
      <p:sp>
        <p:nvSpPr>
          <p:cNvPr id="27" name="TextBox 26">
            <a:extLst>
              <a:ext uri="{FF2B5EF4-FFF2-40B4-BE49-F238E27FC236}">
                <a16:creationId xmlns:a16="http://schemas.microsoft.com/office/drawing/2014/main" id="{E8EE4125-BD16-4D9C-9233-243C94881A17}"/>
              </a:ext>
            </a:extLst>
          </p:cNvPr>
          <p:cNvSpPr txBox="1"/>
          <p:nvPr/>
        </p:nvSpPr>
        <p:spPr>
          <a:xfrm>
            <a:off x="1242810" y="5179824"/>
            <a:ext cx="3466695" cy="848116"/>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the opportunities to work with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local intermediaries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who can regrant dollars more effectively?</a:t>
            </a:r>
          </a:p>
        </p:txBody>
      </p:sp>
      <p:sp>
        <p:nvSpPr>
          <p:cNvPr id="28" name="TextBox 27">
            <a:extLst>
              <a:ext uri="{FF2B5EF4-FFF2-40B4-BE49-F238E27FC236}">
                <a16:creationId xmlns:a16="http://schemas.microsoft.com/office/drawing/2014/main" id="{18A2C090-86F2-4137-88F8-952B73338C8E}"/>
              </a:ext>
            </a:extLst>
          </p:cNvPr>
          <p:cNvSpPr txBox="1"/>
          <p:nvPr/>
        </p:nvSpPr>
        <p:spPr>
          <a:xfrm>
            <a:off x="2648862" y="3539681"/>
            <a:ext cx="2060643" cy="1071021"/>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our work need to be different in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rural areas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vs. in Chicago?</a:t>
            </a:r>
          </a:p>
        </p:txBody>
      </p:sp>
      <p:sp>
        <p:nvSpPr>
          <p:cNvPr id="29" name="TextBox 28">
            <a:extLst>
              <a:ext uri="{FF2B5EF4-FFF2-40B4-BE49-F238E27FC236}">
                <a16:creationId xmlns:a16="http://schemas.microsoft.com/office/drawing/2014/main" id="{F76E0D1A-D45C-4F90-9646-7A5609EDBC61}"/>
              </a:ext>
            </a:extLst>
          </p:cNvPr>
          <p:cNvSpPr txBox="1"/>
          <p:nvPr/>
        </p:nvSpPr>
        <p:spPr>
          <a:xfrm>
            <a:off x="8132975" y="1715816"/>
            <a:ext cx="1749073" cy="1713182"/>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does it look like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scale slowly</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ensure we don’t burn bridges or exceed our capacity?</a:t>
            </a:r>
          </a:p>
        </p:txBody>
      </p:sp>
      <p:sp>
        <p:nvSpPr>
          <p:cNvPr id="30" name="TextBox 29">
            <a:extLst>
              <a:ext uri="{FF2B5EF4-FFF2-40B4-BE49-F238E27FC236}">
                <a16:creationId xmlns:a16="http://schemas.microsoft.com/office/drawing/2014/main" id="{E80EC7A8-91C5-4C94-B73F-AA25DBF6B41F}"/>
              </a:ext>
            </a:extLst>
          </p:cNvPr>
          <p:cNvSpPr txBox="1"/>
          <p:nvPr/>
        </p:nvSpPr>
        <p:spPr>
          <a:xfrm>
            <a:off x="5139111" y="3534973"/>
            <a:ext cx="2059101" cy="1071021"/>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our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balance</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“supply-side” work and “demand-side” work shift in the 3I states?</a:t>
            </a:r>
          </a:p>
        </p:txBody>
      </p:sp>
      <p:sp>
        <p:nvSpPr>
          <p:cNvPr id="31" name="TextBox 30">
            <a:extLst>
              <a:ext uri="{FF2B5EF4-FFF2-40B4-BE49-F238E27FC236}">
                <a16:creationId xmlns:a16="http://schemas.microsoft.com/office/drawing/2014/main" id="{9BF37502-C7F0-4FA7-AB56-B1D032E9ED9D}"/>
              </a:ext>
            </a:extLst>
          </p:cNvPr>
          <p:cNvSpPr txBox="1"/>
          <p:nvPr/>
        </p:nvSpPr>
        <p:spPr>
          <a:xfrm>
            <a:off x="5158054" y="5179824"/>
            <a:ext cx="3466696" cy="848116"/>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there opportunities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scale successful programs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in Chicago to 3I (e.g. </a:t>
            </a:r>
            <a:r>
              <a:rPr lang="en-US" sz="1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VeggieRx</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2" name="TextBox 31">
            <a:extLst>
              <a:ext uri="{FF2B5EF4-FFF2-40B4-BE49-F238E27FC236}">
                <a16:creationId xmlns:a16="http://schemas.microsoft.com/office/drawing/2014/main" id="{1C7257C9-047E-44C6-BBA0-E375BE092DDD}"/>
              </a:ext>
            </a:extLst>
          </p:cNvPr>
          <p:cNvSpPr txBox="1"/>
          <p:nvPr/>
        </p:nvSpPr>
        <p:spPr>
          <a:xfrm>
            <a:off x="136059" y="6304041"/>
            <a:ext cx="9146893" cy="400110"/>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Note: </a:t>
            </a:r>
            <a:r>
              <a:rPr lang="en-US" sz="1000" dirty="0">
                <a:latin typeface="Open Sans" panose="020B0606030504020204" pitchFamily="34" charset="0"/>
                <a:ea typeface="Open Sans" panose="020B0606030504020204" pitchFamily="34" charset="0"/>
                <a:cs typeface="Open Sans" panose="020B0606030504020204" pitchFamily="34" charset="0"/>
              </a:rPr>
              <a:t>In addition to reflecting on the FSIC strategy, we also had a conversation about the implications of this work on the broader expansion to the “3I” states. Below are the key questions that developed out of that conversation.</a:t>
            </a:r>
          </a:p>
        </p:txBody>
      </p:sp>
      <p:sp>
        <p:nvSpPr>
          <p:cNvPr id="13" name="TextBox 12">
            <a:extLst>
              <a:ext uri="{FF2B5EF4-FFF2-40B4-BE49-F238E27FC236}">
                <a16:creationId xmlns:a16="http://schemas.microsoft.com/office/drawing/2014/main" id="{11B99B3B-0554-43A1-9983-6920B766168C}"/>
              </a:ext>
            </a:extLst>
          </p:cNvPr>
          <p:cNvSpPr txBox="1"/>
          <p:nvPr/>
        </p:nvSpPr>
        <p:spPr>
          <a:xfrm>
            <a:off x="371326" y="1194138"/>
            <a:ext cx="3991668"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Design &amp; Implementation</a:t>
            </a:r>
          </a:p>
        </p:txBody>
      </p:sp>
      <p:sp>
        <p:nvSpPr>
          <p:cNvPr id="14" name="TextBox 13">
            <a:extLst>
              <a:ext uri="{FF2B5EF4-FFF2-40B4-BE49-F238E27FC236}">
                <a16:creationId xmlns:a16="http://schemas.microsoft.com/office/drawing/2014/main" id="{0BE60EF3-FBEE-43B0-8092-513F04609A3A}"/>
              </a:ext>
            </a:extLst>
          </p:cNvPr>
          <p:cNvSpPr txBox="1"/>
          <p:nvPr/>
        </p:nvSpPr>
        <p:spPr>
          <a:xfrm>
            <a:off x="298769" y="4810492"/>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Context</a:t>
            </a:r>
          </a:p>
        </p:txBody>
      </p:sp>
      <p:sp>
        <p:nvSpPr>
          <p:cNvPr id="15" name="TextBox 14">
            <a:extLst>
              <a:ext uri="{FF2B5EF4-FFF2-40B4-BE49-F238E27FC236}">
                <a16:creationId xmlns:a16="http://schemas.microsoft.com/office/drawing/2014/main" id="{995F72E2-2728-46FA-9AD2-2F6A3A40FB65}"/>
              </a:ext>
            </a:extLst>
          </p:cNvPr>
          <p:cNvSpPr txBox="1"/>
          <p:nvPr/>
        </p:nvSpPr>
        <p:spPr>
          <a:xfrm>
            <a:off x="10142892" y="1346484"/>
            <a:ext cx="235009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Impact</a:t>
            </a:r>
          </a:p>
        </p:txBody>
      </p:sp>
      <p:cxnSp>
        <p:nvCxnSpPr>
          <p:cNvPr id="16" name="Straight Connector 15">
            <a:extLst>
              <a:ext uri="{FF2B5EF4-FFF2-40B4-BE49-F238E27FC236}">
                <a16:creationId xmlns:a16="http://schemas.microsoft.com/office/drawing/2014/main" id="{600D6C84-C4BC-4ECC-8B14-664120F69797}"/>
              </a:ext>
            </a:extLst>
          </p:cNvPr>
          <p:cNvCxnSpPr>
            <a:cxnSpLocks/>
          </p:cNvCxnSpPr>
          <p:nvPr/>
        </p:nvCxnSpPr>
        <p:spPr>
          <a:xfrm>
            <a:off x="423078" y="4773369"/>
            <a:ext cx="9458970" cy="0"/>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95305DF2-A9D2-47D2-AFCE-522FD7F62325}"/>
              </a:ext>
            </a:extLst>
          </p:cNvPr>
          <p:cNvCxnSpPr>
            <a:cxnSpLocks/>
          </p:cNvCxnSpPr>
          <p:nvPr/>
        </p:nvCxnSpPr>
        <p:spPr>
          <a:xfrm>
            <a:off x="10051287" y="1604072"/>
            <a:ext cx="0" cy="4493623"/>
          </a:xfrm>
          <a:prstGeom prst="line">
            <a:avLst/>
          </a:prstGeom>
          <a:ln w="28575">
            <a:prstDash val="lgDash"/>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1842B505-6789-4C00-AAF4-C599306335EA}"/>
              </a:ext>
            </a:extLst>
          </p:cNvPr>
          <p:cNvSpPr txBox="1"/>
          <p:nvPr/>
        </p:nvSpPr>
        <p:spPr>
          <a:xfrm>
            <a:off x="10220527" y="1715816"/>
            <a:ext cx="1749073" cy="1929486"/>
          </a:xfrm>
          <a:prstGeom prst="rect">
            <a:avLst/>
          </a:prstGeom>
          <a:solidFill>
            <a:schemeClr val="bg2">
              <a:lumMod val="60000"/>
              <a:lumOff val="4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the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baseline values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emerging outcome metrics for this Initiative?</a:t>
            </a:r>
          </a:p>
        </p:txBody>
      </p:sp>
      <p:sp>
        <p:nvSpPr>
          <p:cNvPr id="20" name="TextBox 19">
            <a:extLst>
              <a:ext uri="{FF2B5EF4-FFF2-40B4-BE49-F238E27FC236}">
                <a16:creationId xmlns:a16="http://schemas.microsoft.com/office/drawing/2014/main" id="{8B2E99AC-E085-4CEC-96D0-720370754526}"/>
              </a:ext>
            </a:extLst>
          </p:cNvPr>
          <p:cNvSpPr txBox="1"/>
          <p:nvPr/>
        </p:nvSpPr>
        <p:spPr>
          <a:xfrm>
            <a:off x="8072846" y="-1"/>
            <a:ext cx="2786743" cy="369332"/>
          </a:xfrm>
          <a:prstGeom prst="rect">
            <a:avLst/>
          </a:prstGeom>
          <a:solidFill>
            <a:srgbClr val="0070C0"/>
          </a:solidFill>
        </p:spPr>
        <p:txBody>
          <a:bodyPr wrap="square" rtlCol="0">
            <a:spAutoFit/>
          </a:bodyPr>
          <a:lstStyle/>
          <a:p>
            <a:pPr algn="ctr"/>
            <a:r>
              <a:rPr lang="en-US" b="1" dirty="0">
                <a:solidFill>
                  <a:schemeClr val="bg1"/>
                </a:solidFill>
              </a:rPr>
              <a:t>UPDATED</a:t>
            </a:r>
          </a:p>
        </p:txBody>
      </p:sp>
    </p:spTree>
    <p:extLst>
      <p:ext uri="{BB962C8B-B14F-4D97-AF65-F5344CB8AC3E}">
        <p14:creationId xmlns:p14="http://schemas.microsoft.com/office/powerpoint/2010/main" val="354152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298755" y="5454714"/>
            <a:ext cx="4609977" cy="631156"/>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0E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28863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2AF95-0BEB-4622-85E8-C9751C7DACB1}"/>
              </a:ext>
            </a:extLst>
          </p:cNvPr>
          <p:cNvSpPr>
            <a:spLocks noGrp="1"/>
          </p:cNvSpPr>
          <p:nvPr>
            <p:ph type="title"/>
          </p:nvPr>
        </p:nvSpPr>
        <p:spPr>
          <a:xfrm>
            <a:off x="42393" y="13744"/>
            <a:ext cx="7694838" cy="429504"/>
          </a:xfrm>
        </p:spPr>
        <p:txBody>
          <a:bodyPr/>
          <a:lstStyle/>
          <a:p>
            <a:r>
              <a:rPr lang="en-US" dirty="0"/>
              <a:t>FSIC Interim Outcomes Measurement Framework</a:t>
            </a:r>
          </a:p>
        </p:txBody>
      </p:sp>
      <p:pic>
        <p:nvPicPr>
          <p:cNvPr id="59" name="Picture 4" descr="Image result for food aggregation and process hubs">
            <a:extLst>
              <a:ext uri="{FF2B5EF4-FFF2-40B4-BE49-F238E27FC236}">
                <a16:creationId xmlns:a16="http://schemas.microsoft.com/office/drawing/2014/main" id="{913A3CD7-EB69-461E-9F5F-D872A600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79" y="3582154"/>
            <a:ext cx="496164" cy="676148"/>
          </a:xfrm>
          <a:prstGeom prst="rect">
            <a:avLst/>
          </a:prstGeom>
          <a:noFill/>
          <a:extLst>
            <a:ext uri="{909E8E84-426E-40DD-AFC4-6F175D3DCCD1}">
              <a14:hiddenFill xmlns:a14="http://schemas.microsoft.com/office/drawing/2010/main">
                <a:solidFill>
                  <a:srgbClr val="FFFFFF"/>
                </a:solidFill>
              </a14:hiddenFill>
            </a:ext>
          </a:extLst>
        </p:spPr>
      </p:pic>
      <p:pic>
        <p:nvPicPr>
          <p:cNvPr id="61" name="Shape 180">
            <a:extLst>
              <a:ext uri="{FF2B5EF4-FFF2-40B4-BE49-F238E27FC236}">
                <a16:creationId xmlns:a16="http://schemas.microsoft.com/office/drawing/2014/main" id="{22D29035-BE71-4949-B646-2D14A8C381CF}"/>
              </a:ext>
            </a:extLst>
          </p:cNvPr>
          <p:cNvPicPr preferRelativeResize="0"/>
          <p:nvPr/>
        </p:nvPicPr>
        <p:blipFill>
          <a:blip r:embed="rId3">
            <a:alphaModFix/>
          </a:blip>
          <a:stretch>
            <a:fillRect/>
          </a:stretch>
        </p:blipFill>
        <p:spPr>
          <a:xfrm>
            <a:off x="237395" y="1616443"/>
            <a:ext cx="832340" cy="363683"/>
          </a:xfrm>
          <a:prstGeom prst="rect">
            <a:avLst/>
          </a:prstGeom>
          <a:noFill/>
          <a:ln>
            <a:noFill/>
          </a:ln>
        </p:spPr>
      </p:pic>
      <p:pic>
        <p:nvPicPr>
          <p:cNvPr id="62" name="Shape 183">
            <a:extLst>
              <a:ext uri="{FF2B5EF4-FFF2-40B4-BE49-F238E27FC236}">
                <a16:creationId xmlns:a16="http://schemas.microsoft.com/office/drawing/2014/main" id="{B04C853D-0807-49E4-8FFD-B295F8A60B12}"/>
              </a:ext>
            </a:extLst>
          </p:cNvPr>
          <p:cNvPicPr preferRelativeResize="0"/>
          <p:nvPr/>
        </p:nvPicPr>
        <p:blipFill>
          <a:blip r:embed="rId4">
            <a:alphaModFix/>
          </a:blip>
          <a:stretch>
            <a:fillRect/>
          </a:stretch>
        </p:blipFill>
        <p:spPr>
          <a:xfrm>
            <a:off x="347648" y="2507483"/>
            <a:ext cx="642770" cy="590809"/>
          </a:xfrm>
          <a:prstGeom prst="rect">
            <a:avLst/>
          </a:prstGeom>
          <a:noFill/>
          <a:ln>
            <a:noFill/>
          </a:ln>
        </p:spPr>
      </p:pic>
      <p:pic>
        <p:nvPicPr>
          <p:cNvPr id="65" name="Picture 64">
            <a:extLst>
              <a:ext uri="{FF2B5EF4-FFF2-40B4-BE49-F238E27FC236}">
                <a16:creationId xmlns:a16="http://schemas.microsoft.com/office/drawing/2014/main" id="{CFBE6AB4-67FE-4BE2-A612-0B390775EBF8}"/>
              </a:ext>
            </a:extLst>
          </p:cNvPr>
          <p:cNvPicPr>
            <a:picLocks noChangeAspect="1"/>
          </p:cNvPicPr>
          <p:nvPr/>
        </p:nvPicPr>
        <p:blipFill>
          <a:blip r:embed="rId5"/>
          <a:stretch>
            <a:fillRect/>
          </a:stretch>
        </p:blipFill>
        <p:spPr>
          <a:xfrm>
            <a:off x="440008" y="541544"/>
            <a:ext cx="431129" cy="524066"/>
          </a:xfrm>
          <a:prstGeom prst="rect">
            <a:avLst/>
          </a:prstGeom>
        </p:spPr>
      </p:pic>
      <p:pic>
        <p:nvPicPr>
          <p:cNvPr id="66" name="Picture 8" descr="Free eat flat 1 icon &amp; Download free icons for commercial use">
            <a:extLst>
              <a:ext uri="{FF2B5EF4-FFF2-40B4-BE49-F238E27FC236}">
                <a16:creationId xmlns:a16="http://schemas.microsoft.com/office/drawing/2014/main" id="{47623232-B9EC-4EBF-9C00-5CA7C4410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91" y="5069086"/>
            <a:ext cx="417750" cy="52406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C20D1A34-6A4E-4927-A262-51B394F75742}"/>
              </a:ext>
            </a:extLst>
          </p:cNvPr>
          <p:cNvSpPr txBox="1"/>
          <p:nvPr/>
        </p:nvSpPr>
        <p:spPr>
          <a:xfrm>
            <a:off x="158455" y="1067850"/>
            <a:ext cx="102482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Assistance</a:t>
            </a:r>
          </a:p>
        </p:txBody>
      </p:sp>
      <p:sp>
        <p:nvSpPr>
          <p:cNvPr id="68" name="TextBox 67">
            <a:extLst>
              <a:ext uri="{FF2B5EF4-FFF2-40B4-BE49-F238E27FC236}">
                <a16:creationId xmlns:a16="http://schemas.microsoft.com/office/drawing/2014/main" id="{959418CF-C640-44BF-B791-E6C0CFBCA3AA}"/>
              </a:ext>
            </a:extLst>
          </p:cNvPr>
          <p:cNvSpPr txBox="1"/>
          <p:nvPr/>
        </p:nvSpPr>
        <p:spPr>
          <a:xfrm>
            <a:off x="42393" y="1980126"/>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Community Distribution</a:t>
            </a:r>
          </a:p>
        </p:txBody>
      </p:sp>
      <p:sp>
        <p:nvSpPr>
          <p:cNvPr id="69" name="TextBox 68">
            <a:extLst>
              <a:ext uri="{FF2B5EF4-FFF2-40B4-BE49-F238E27FC236}">
                <a16:creationId xmlns:a16="http://schemas.microsoft.com/office/drawing/2014/main" id="{B695F01F-2B40-4D0F-9618-38A2E8E95EC4}"/>
              </a:ext>
            </a:extLst>
          </p:cNvPr>
          <p:cNvSpPr txBox="1"/>
          <p:nvPr/>
        </p:nvSpPr>
        <p:spPr>
          <a:xfrm>
            <a:off x="5094" y="5608542"/>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Norms &amp; Knowledge</a:t>
            </a:r>
          </a:p>
        </p:txBody>
      </p:sp>
      <p:sp>
        <p:nvSpPr>
          <p:cNvPr id="70" name="TextBox 69">
            <a:extLst>
              <a:ext uri="{FF2B5EF4-FFF2-40B4-BE49-F238E27FC236}">
                <a16:creationId xmlns:a16="http://schemas.microsoft.com/office/drawing/2014/main" id="{F2523EBD-5847-413B-9581-80D522944DF8}"/>
              </a:ext>
            </a:extLst>
          </p:cNvPr>
          <p:cNvSpPr txBox="1"/>
          <p:nvPr/>
        </p:nvSpPr>
        <p:spPr>
          <a:xfrm>
            <a:off x="42231" y="3023382"/>
            <a:ext cx="122234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Careers</a:t>
            </a:r>
          </a:p>
        </p:txBody>
      </p:sp>
      <p:sp>
        <p:nvSpPr>
          <p:cNvPr id="71" name="TextBox 70">
            <a:extLst>
              <a:ext uri="{FF2B5EF4-FFF2-40B4-BE49-F238E27FC236}">
                <a16:creationId xmlns:a16="http://schemas.microsoft.com/office/drawing/2014/main" id="{82835C29-B397-4078-8083-DF7937E8E99A}"/>
              </a:ext>
            </a:extLst>
          </p:cNvPr>
          <p:cNvSpPr txBox="1"/>
          <p:nvPr/>
        </p:nvSpPr>
        <p:spPr>
          <a:xfrm>
            <a:off x="151290" y="4250468"/>
            <a:ext cx="10014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System Building</a:t>
            </a:r>
          </a:p>
        </p:txBody>
      </p:sp>
      <p:sp>
        <p:nvSpPr>
          <p:cNvPr id="2" name="Rectangle 1">
            <a:extLst>
              <a:ext uri="{FF2B5EF4-FFF2-40B4-BE49-F238E27FC236}">
                <a16:creationId xmlns:a16="http://schemas.microsoft.com/office/drawing/2014/main" id="{856CB82F-4DB6-42A2-A25B-AED9FD83A6C2}"/>
              </a:ext>
            </a:extLst>
          </p:cNvPr>
          <p:cNvSpPr/>
          <p:nvPr/>
        </p:nvSpPr>
        <p:spPr>
          <a:xfrm>
            <a:off x="1280776" y="994906"/>
            <a:ext cx="1935293" cy="1001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Healthy food is demonstrated to be economically viable in target neighborhoods</a:t>
            </a:r>
            <a:r>
              <a:rPr lang="en-US" sz="8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Locally grown</a:t>
            </a:r>
          </a:p>
        </p:txBody>
      </p:sp>
      <p:sp>
        <p:nvSpPr>
          <p:cNvPr id="36" name="Rectangle 35">
            <a:extLst>
              <a:ext uri="{FF2B5EF4-FFF2-40B4-BE49-F238E27FC236}">
                <a16:creationId xmlns:a16="http://schemas.microsoft.com/office/drawing/2014/main" id="{123C1312-5137-4AFD-B67A-AC0AF389087C}"/>
              </a:ext>
            </a:extLst>
          </p:cNvPr>
          <p:cNvSpPr/>
          <p:nvPr/>
        </p:nvSpPr>
        <p:spPr>
          <a:xfrm>
            <a:off x="1191792" y="4960580"/>
            <a:ext cx="1978242" cy="11774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More community members have mental models that demonstrate: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Improved knowledge about food 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Increased awareness about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More positive attitudes about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C06AD09E-2131-4A10-B58B-241847158A03}"/>
              </a:ext>
            </a:extLst>
          </p:cNvPr>
          <p:cNvSpPr/>
          <p:nvPr/>
        </p:nvSpPr>
        <p:spPr>
          <a:xfrm>
            <a:off x="1191792" y="3131205"/>
            <a:ext cx="2024277" cy="10191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 local healthy food movement is stronger in target neighborhoods</a:t>
            </a:r>
            <a:r>
              <a:rPr lang="en-US" sz="800" b="1" dirty="0">
                <a:solidFill>
                  <a:srgbClr val="4E5464"/>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skilled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mature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Better funded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F5B2D837-FFF3-445A-ADF2-222360316B8D}"/>
              </a:ext>
            </a:extLst>
          </p:cNvPr>
          <p:cNvCxnSpPr>
            <a:cxnSpLocks/>
          </p:cNvCxnSpPr>
          <p:nvPr/>
        </p:nvCxnSpPr>
        <p:spPr>
          <a:xfrm>
            <a:off x="132359" y="2411013"/>
            <a:ext cx="11805953"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F2E6F-DB83-4990-B695-70C58D45897F}"/>
              </a:ext>
            </a:extLst>
          </p:cNvPr>
          <p:cNvCxnSpPr>
            <a:cxnSpLocks/>
          </p:cNvCxnSpPr>
          <p:nvPr/>
        </p:nvCxnSpPr>
        <p:spPr>
          <a:xfrm>
            <a:off x="132359" y="4901450"/>
            <a:ext cx="11805953"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899B2A60-FDEA-4DFA-870B-F4FD5B32985E}"/>
              </a:ext>
            </a:extLst>
          </p:cNvPr>
          <p:cNvGraphicFramePr>
            <a:graphicFrameLocks noGrp="1"/>
          </p:cNvGraphicFramePr>
          <p:nvPr>
            <p:extLst>
              <p:ext uri="{D42A27DB-BD31-4B8C-83A1-F6EECF244321}">
                <p14:modId xmlns:p14="http://schemas.microsoft.com/office/powerpoint/2010/main" val="2369123446"/>
              </p:ext>
            </p:extLst>
          </p:nvPr>
        </p:nvGraphicFramePr>
        <p:xfrm>
          <a:off x="3313568" y="409847"/>
          <a:ext cx="8624744" cy="5623388"/>
        </p:xfrm>
        <a:graphic>
          <a:graphicData uri="http://schemas.openxmlformats.org/drawingml/2006/table">
            <a:tbl>
              <a:tblPr firstRow="1" bandRow="1">
                <a:tableStyleId>{5C22544A-7EE6-4342-B048-85BDC9FD1C3A}</a:tableStyleId>
              </a:tblPr>
              <a:tblGrid>
                <a:gridCol w="4445252">
                  <a:extLst>
                    <a:ext uri="{9D8B030D-6E8A-4147-A177-3AD203B41FA5}">
                      <a16:colId xmlns:a16="http://schemas.microsoft.com/office/drawing/2014/main" val="1067491992"/>
                    </a:ext>
                  </a:extLst>
                </a:gridCol>
                <a:gridCol w="923453">
                  <a:extLst>
                    <a:ext uri="{9D8B030D-6E8A-4147-A177-3AD203B41FA5}">
                      <a16:colId xmlns:a16="http://schemas.microsoft.com/office/drawing/2014/main" val="1945471429"/>
                    </a:ext>
                  </a:extLst>
                </a:gridCol>
                <a:gridCol w="778598">
                  <a:extLst>
                    <a:ext uri="{9D8B030D-6E8A-4147-A177-3AD203B41FA5}">
                      <a16:colId xmlns:a16="http://schemas.microsoft.com/office/drawing/2014/main" val="3316732140"/>
                    </a:ext>
                  </a:extLst>
                </a:gridCol>
                <a:gridCol w="841973">
                  <a:extLst>
                    <a:ext uri="{9D8B030D-6E8A-4147-A177-3AD203B41FA5}">
                      <a16:colId xmlns:a16="http://schemas.microsoft.com/office/drawing/2014/main" val="934261188"/>
                    </a:ext>
                  </a:extLst>
                </a:gridCol>
                <a:gridCol w="742384">
                  <a:extLst>
                    <a:ext uri="{9D8B030D-6E8A-4147-A177-3AD203B41FA5}">
                      <a16:colId xmlns:a16="http://schemas.microsoft.com/office/drawing/2014/main" val="3464958777"/>
                    </a:ext>
                  </a:extLst>
                </a:gridCol>
                <a:gridCol w="893084">
                  <a:extLst>
                    <a:ext uri="{9D8B030D-6E8A-4147-A177-3AD203B41FA5}">
                      <a16:colId xmlns:a16="http://schemas.microsoft.com/office/drawing/2014/main" val="1417609541"/>
                    </a:ext>
                  </a:extLst>
                </a:gridCol>
              </a:tblGrid>
              <a:tr h="348272">
                <a:tc>
                  <a:txBody>
                    <a:bodyPr/>
                    <a:lstStyle/>
                    <a:p>
                      <a:r>
                        <a:rPr lang="en-US" sz="900" b="0" dirty="0">
                          <a:latin typeface="Open Sans" panose="020B0606030504020204" pitchFamily="34" charset="0"/>
                          <a:ea typeface="Open Sans" panose="020B0606030504020204" pitchFamily="34" charset="0"/>
                          <a:cs typeface="Open Sans" panose="020B0606030504020204" pitchFamily="34" charset="0"/>
                        </a:rPr>
                        <a:t>Key Interim Outcome Metrics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Grant reports/ interviews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Community survey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Community focus groups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Policy monitoring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tc>
                  <a:txBody>
                    <a:bodyPr/>
                    <a:lstStyle/>
                    <a:p>
                      <a:pPr algn="ctr"/>
                      <a:r>
                        <a:rPr lang="en-US" sz="900" b="0" dirty="0"/>
                        <a:t>Observational scan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567891710"/>
                  </a:ext>
                </a:extLst>
              </a:tr>
              <a:tr h="274845">
                <a:tc>
                  <a:txBody>
                    <a:bodyPr/>
                    <a:lstStyle/>
                    <a:p>
                      <a:r>
                        <a:rPr lang="en-US" sz="9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people newly enrolled in SNAP/WIC</a:t>
                      </a: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9826851"/>
                  </a:ext>
                </a:extLst>
              </a:tr>
              <a:tr h="274845">
                <a:tc>
                  <a:txBody>
                    <a:bodyPr/>
                    <a:lstStyle/>
                    <a:p>
                      <a:r>
                        <a:rPr lang="en-US" sz="9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retail options that offer healthy food</a:t>
                      </a: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562855239"/>
                  </a:ext>
                </a:extLst>
              </a:tr>
              <a:tr h="274845">
                <a:tc>
                  <a:txBody>
                    <a:bodyPr/>
                    <a:lstStyle/>
                    <a:p>
                      <a:pPr marL="0" marR="0">
                        <a:lnSpc>
                          <a:spcPct val="107000"/>
                        </a:lnSpc>
                        <a:spcBef>
                          <a:spcPts val="0"/>
                        </a:spcBef>
                        <a:spcAft>
                          <a:spcPts val="0"/>
                        </a:spcAft>
                      </a:pPr>
                      <a:r>
                        <a:rPr lang="en-US" sz="900" b="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non-retail options that offer healthy food</a:t>
                      </a:r>
                      <a:endParaRPr lang="en-US" sz="9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754958180"/>
                  </a:ext>
                </a:extLst>
              </a:tr>
              <a:tr h="274845">
                <a:tc>
                  <a:txBody>
                    <a:bodyPr/>
                    <a:lstStyle/>
                    <a:p>
                      <a:pPr marL="0" marR="0">
                        <a:lnSpc>
                          <a:spcPct val="107000"/>
                        </a:lnSpc>
                        <a:spcBef>
                          <a:spcPts val="0"/>
                        </a:spcBef>
                        <a:spcAft>
                          <a:spcPts val="0"/>
                        </a:spcAft>
                      </a:pPr>
                      <a:r>
                        <a:rPr lang="en-US" sz="900" b="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Pounds of produce grown in neighborhoods</a:t>
                      </a:r>
                      <a:endParaRPr lang="en-US" sz="9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8193902"/>
                  </a:ext>
                </a:extLst>
              </a:tr>
              <a:tr h="274845">
                <a:tc>
                  <a:txBody>
                    <a:bodyPr/>
                    <a:lstStyle/>
                    <a:p>
                      <a:pPr marL="0" marR="0">
                        <a:lnSpc>
                          <a:spcPct val="107000"/>
                        </a:lnSpc>
                        <a:spcBef>
                          <a:spcPts val="0"/>
                        </a:spcBef>
                        <a:spcAft>
                          <a:spcPts val="0"/>
                        </a:spcAft>
                      </a:pPr>
                      <a:r>
                        <a:rPr lang="en-US" sz="9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total community members served by food access vendors</a:t>
                      </a:r>
                      <a:endParaRPr lang="en-US" sz="900" b="0" i="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1155903"/>
                  </a:ext>
                </a:extLst>
              </a:tr>
              <a:tr h="274845">
                <a:tc>
                  <a:txBody>
                    <a:bodyPr/>
                    <a:lstStyle/>
                    <a:p>
                      <a:pPr marL="0" marR="0">
                        <a:lnSpc>
                          <a:spcPct val="107000"/>
                        </a:lnSpc>
                        <a:spcBef>
                          <a:spcPts val="0"/>
                        </a:spcBef>
                        <a:spcAft>
                          <a:spcPts val="0"/>
                        </a:spcAft>
                      </a:pPr>
                      <a:r>
                        <a:rPr lang="en-US" sz="9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community members receiving regular access to healthy food</a:t>
                      </a:r>
                      <a:endParaRPr lang="en-US" sz="900" b="0" i="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7833983"/>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3706946"/>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youth and underemployed adults placed in the food workforce</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036455"/>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food entrepreneurs supported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54764091"/>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food enterprises launched</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33925844"/>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CBOs that are part of community coalitions related to the healthy food movement</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964304"/>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Level of collaboration with other movements (qualitative)</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706862840"/>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New evidence and knowledge about behavior change and shifting norms</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188311"/>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Policies developed/proposed/enacted related to urban farming and healthy food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8234256"/>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03134472"/>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youth and adults attending events designed to raise awareness of healthy food, farming, and cooking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8161342"/>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youth and adults participating in intensive skill-building in healthy food, farming, and cooking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9738195"/>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Change in consumer awareness and knowledge about healthy diets (qualitative)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0933348"/>
                  </a:ext>
                </a:extLst>
              </a:tr>
              <a:tr h="274845">
                <a:tc>
                  <a:txBody>
                    <a:bodyPr/>
                    <a:lstStyle/>
                    <a:p>
                      <a:pPr marL="0" marR="0">
                        <a:lnSpc>
                          <a:spcPct val="107000"/>
                        </a:lnSpc>
                        <a:spcBef>
                          <a:spcPts val="0"/>
                        </a:spcBef>
                        <a:spcAft>
                          <a:spcPts val="0"/>
                        </a:spcAft>
                      </a:pPr>
                      <a:r>
                        <a:rPr lang="en-US" sz="900" dirty="0">
                          <a:solidFill>
                            <a:srgbClr val="404040"/>
                          </a:solidFill>
                          <a:effectLst/>
                          <a:latin typeface="Open Sans" panose="020B0606030504020204" pitchFamily="34" charset="0"/>
                          <a:ea typeface="Calibri" panose="020F0502020204030204" pitchFamily="34" charset="0"/>
                          <a:cs typeface="Times New Roman" panose="02020603050405020304" pitchFamily="18" charset="0"/>
                        </a:rPr>
                        <a:t>% of community members who desire to purchase healthy food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911238"/>
                  </a:ext>
                </a:extLst>
              </a:tr>
            </a:tbl>
          </a:graphicData>
        </a:graphic>
      </p:graphicFrame>
      <p:sp>
        <p:nvSpPr>
          <p:cNvPr id="19" name="TextBox 18">
            <a:extLst>
              <a:ext uri="{FF2B5EF4-FFF2-40B4-BE49-F238E27FC236}">
                <a16:creationId xmlns:a16="http://schemas.microsoft.com/office/drawing/2014/main" id="{CDACFD0B-98F6-4580-B376-0788F3932EDC}"/>
              </a:ext>
            </a:extLst>
          </p:cNvPr>
          <p:cNvSpPr txBox="1"/>
          <p:nvPr/>
        </p:nvSpPr>
        <p:spPr>
          <a:xfrm>
            <a:off x="1486638" y="465565"/>
            <a:ext cx="143333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Interim outcomes</a:t>
            </a:r>
          </a:p>
        </p:txBody>
      </p:sp>
      <p:sp>
        <p:nvSpPr>
          <p:cNvPr id="20" name="TextBox 19">
            <a:extLst>
              <a:ext uri="{FF2B5EF4-FFF2-40B4-BE49-F238E27FC236}">
                <a16:creationId xmlns:a16="http://schemas.microsoft.com/office/drawing/2014/main" id="{96799D62-23E9-429B-9637-B05A4E36FCE3}"/>
              </a:ext>
            </a:extLst>
          </p:cNvPr>
          <p:cNvSpPr txBox="1"/>
          <p:nvPr/>
        </p:nvSpPr>
        <p:spPr>
          <a:xfrm>
            <a:off x="9080676" y="9737"/>
            <a:ext cx="306893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Dark shading: primary data collection method</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rgbClr val="4E5464"/>
                </a:solidFill>
                <a:latin typeface="Open Sans" panose="020B0606030504020204" pitchFamily="34" charset="0"/>
                <a:ea typeface="Open Sans" panose="020B0606030504020204" pitchFamily="34" charset="0"/>
                <a:cs typeface="Open Sans" panose="020B0606030504020204" pitchFamily="34" charset="0"/>
              </a:rPr>
              <a:t>Light shading: secondary data collection method</a:t>
            </a:r>
            <a:endParaRPr kumimoji="0" lang="en-US" sz="10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8205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D55D4-89A7-4798-940B-7E8A8AF26F52}"/>
              </a:ext>
            </a:extLst>
          </p:cNvPr>
          <p:cNvSpPr>
            <a:spLocks noGrp="1"/>
          </p:cNvSpPr>
          <p:nvPr>
            <p:ph type="title"/>
          </p:nvPr>
        </p:nvSpPr>
        <p:spPr>
          <a:xfrm>
            <a:off x="88236" y="201545"/>
            <a:ext cx="12015528" cy="483017"/>
          </a:xfrm>
        </p:spPr>
        <p:txBody>
          <a:bodyPr/>
          <a:lstStyle/>
          <a:p>
            <a:r>
              <a:rPr lang="en-US" sz="2800" dirty="0"/>
              <a:t>FSIC Learning Agenda</a:t>
            </a:r>
          </a:p>
        </p:txBody>
      </p:sp>
      <p:graphicFrame>
        <p:nvGraphicFramePr>
          <p:cNvPr id="2" name="Table 1">
            <a:extLst>
              <a:ext uri="{FF2B5EF4-FFF2-40B4-BE49-F238E27FC236}">
                <a16:creationId xmlns:a16="http://schemas.microsoft.com/office/drawing/2014/main" id="{437CCD64-EE6E-4829-9241-10B5DC03C1BD}"/>
              </a:ext>
            </a:extLst>
          </p:cNvPr>
          <p:cNvGraphicFramePr>
            <a:graphicFrameLocks noGrp="1"/>
          </p:cNvGraphicFramePr>
          <p:nvPr>
            <p:extLst>
              <p:ext uri="{D42A27DB-BD31-4B8C-83A1-F6EECF244321}">
                <p14:modId xmlns:p14="http://schemas.microsoft.com/office/powerpoint/2010/main" val="1320854449"/>
              </p:ext>
            </p:extLst>
          </p:nvPr>
        </p:nvGraphicFramePr>
        <p:xfrm>
          <a:off x="88236" y="684562"/>
          <a:ext cx="11989463" cy="5315644"/>
        </p:xfrm>
        <a:graphic>
          <a:graphicData uri="http://schemas.openxmlformats.org/drawingml/2006/table">
            <a:tbl>
              <a:tblPr firstRow="1" bandRow="1">
                <a:tableStyleId>{5940675A-B579-460E-94D1-54222C63F5DA}</a:tableStyleId>
              </a:tblPr>
              <a:tblGrid>
                <a:gridCol w="1775398">
                  <a:extLst>
                    <a:ext uri="{9D8B030D-6E8A-4147-A177-3AD203B41FA5}">
                      <a16:colId xmlns:a16="http://schemas.microsoft.com/office/drawing/2014/main" val="2511450589"/>
                    </a:ext>
                  </a:extLst>
                </a:gridCol>
                <a:gridCol w="3775148">
                  <a:extLst>
                    <a:ext uri="{9D8B030D-6E8A-4147-A177-3AD203B41FA5}">
                      <a16:colId xmlns:a16="http://schemas.microsoft.com/office/drawing/2014/main" val="2775263471"/>
                    </a:ext>
                  </a:extLst>
                </a:gridCol>
                <a:gridCol w="2164825">
                  <a:extLst>
                    <a:ext uri="{9D8B030D-6E8A-4147-A177-3AD203B41FA5}">
                      <a16:colId xmlns:a16="http://schemas.microsoft.com/office/drawing/2014/main" val="1966694596"/>
                    </a:ext>
                  </a:extLst>
                </a:gridCol>
                <a:gridCol w="4274092">
                  <a:extLst>
                    <a:ext uri="{9D8B030D-6E8A-4147-A177-3AD203B41FA5}">
                      <a16:colId xmlns:a16="http://schemas.microsoft.com/office/drawing/2014/main" val="527254444"/>
                    </a:ext>
                  </a:extLst>
                </a:gridCol>
              </a:tblGrid>
              <a:tr h="531589">
                <a:tc>
                  <a:txBody>
                    <a:bodyPr/>
                    <a:lstStyle/>
                    <a:p>
                      <a:pPr algn="ctr"/>
                      <a:r>
                        <a:rPr lang="en-US" sz="1000" b="1" dirty="0">
                          <a:solidFill>
                            <a:srgbClr val="FFFFFF"/>
                          </a:solidFill>
                          <a:latin typeface="Open Sans "/>
                          <a:ea typeface="Open Sans Light" panose="020B0306030504020204" pitchFamily="34" charset="0"/>
                          <a:cs typeface="Open Sans Light" panose="020B0306030504020204" pitchFamily="34" charset="0"/>
                        </a:rPr>
                        <a:t>Information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rgbClr val="FFFFFF"/>
                          </a:solidFill>
                          <a:latin typeface="Open Sans "/>
                          <a:ea typeface="Open Sans Light" panose="020B0306030504020204" pitchFamily="34" charset="0"/>
                          <a:cs typeface="Open Sans Light" panose="020B0306030504020204" pitchFamily="34" charset="0"/>
                        </a:rPr>
                        <a:t>FSIC Strategic Learning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rgbClr val="FFFFFF"/>
                          </a:solidFill>
                          <a:latin typeface="Open Sans "/>
                          <a:ea typeface="Open Sans Light" panose="020B0306030504020204" pitchFamily="34" charset="0"/>
                          <a:cs typeface="Open Sans Light" panose="020B0306030504020204" pitchFamily="34" charset="0"/>
                        </a:rPr>
                        <a:t>What information do we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rgbClr val="FFFFFF"/>
                          </a:solidFill>
                          <a:latin typeface="Open Sans "/>
                          <a:ea typeface="Open Sans Light" panose="020B0306030504020204" pitchFamily="34" charset="0"/>
                          <a:cs typeface="Open Sans Light" panose="020B0306030504020204" pitchFamily="34" charset="0"/>
                        </a:rPr>
                        <a:t>How will we collect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567858597"/>
                  </a:ext>
                </a:extLst>
              </a:tr>
              <a:tr h="55238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Open Sans "/>
                          <a:ea typeface="Open Sans Light" panose="020B0306030504020204" pitchFamily="34" charset="0"/>
                          <a:cs typeface="Open Sans Light" panose="020B0306030504020204" pitchFamily="34" charset="0"/>
                        </a:rPr>
                        <a:t>Impact: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latin typeface="Open Sans "/>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Open Sans "/>
                          <a:ea typeface="Open Sans Light" panose="020B0306030504020204" pitchFamily="34" charset="0"/>
                          <a:cs typeface="Open Sans Light" panose="020B0306030504020204" pitchFamily="34" charset="0"/>
                        </a:rPr>
                        <a:t>Focused on understanding key results of our initiative and testing key assumptions about why and how change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latin typeface="Open Sans "/>
                          <a:ea typeface="Open Sans Light" panose="020B0306030504020204" pitchFamily="34" charset="0"/>
                          <a:cs typeface="Open Sans Light" panose="020B0306030504020204" pitchFamily="34" charset="0"/>
                        </a:rPr>
                        <a:t>Is healthy food more accessible, more affordable, and more appealing in target neighborhoods? To what extent has the FSIC initiative contributed to those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latin typeface="Open Sans "/>
                          <a:ea typeface="Open Sans Light" panose="020B0306030504020204" pitchFamily="34" charset="0"/>
                          <a:cs typeface="Open Sans Light" panose="020B0306030504020204" pitchFamily="34" charset="0"/>
                        </a:rPr>
                        <a:t>Evidence and feedback on progress and contributions toward interim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2021 &amp; 2022: Use Initiative-level measures and evaluation methods to track progress and contributions toward the initiative’s interim outcomes (see next 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48117767"/>
                  </a:ext>
                </a:extLst>
              </a:tr>
              <a:tr h="40173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Open Sans "/>
                          <a:ea typeface="Open Sans Light" panose="020B0306030504020204" pitchFamily="34" charset="0"/>
                          <a:cs typeface="Open Sans Light" panose="020B0306030504020204" pitchFamily="34" charset="0"/>
                        </a:rPr>
                        <a:t>Strategy Implementation /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Open Sans "/>
                          <a:ea typeface="Open Sans Light" panose="020B0306030504020204" pitchFamily="34" charset="0"/>
                          <a:cs typeface="Open Sans Light" panose="020B0306030504020204" pitchFamily="34" charset="0"/>
                        </a:rPr>
                        <a:t>Can we increase purchasing power when policy change (e.g., WIC/SNAP) is slow?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Evidence and feedback on impact of cash assistance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2021: Use Initiative-level measures to analyze results of COVID grantmaking (see next 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68458"/>
                  </a:ext>
                </a:extLst>
              </a:tr>
              <a:tr h="55238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Who should we educate (e.g., youth, adults, etc.) in target neighborhoods in order to influence better eating in the home and how should we reach them (e.g., through what channels)?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Evidence and info on</a:t>
                      </a:r>
                      <a:r>
                        <a:rPr lang="en-US" sz="900" dirty="0">
                          <a:solidFill>
                            <a:schemeClr val="tx1"/>
                          </a:solidFill>
                          <a:latin typeface="Open Sans "/>
                          <a:ea typeface="Open Sans Light" panose="020B0306030504020204" pitchFamily="34" charset="0"/>
                          <a:cs typeface="Open Sans Light" panose="020B0306030504020204" pitchFamily="34" charset="0"/>
                        </a:rPr>
                        <a:t> awareness raising efforts and community power flows</a:t>
                      </a:r>
                      <a:endParaRPr lang="en-US" sz="900"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Open Sans "/>
                          <a:ea typeface="Open Sans Light" panose="020B0306030504020204" pitchFamily="34" charset="0"/>
                          <a:cs typeface="Open Sans Light" panose="020B0306030504020204" pitchFamily="34" charset="0"/>
                        </a:rPr>
                        <a:t>2021 &amp; 2022: Use Initiative-level measures and evaluation methods to track progress and contributions toward interim outcomes, including interviews with community leaders and system mapping </a:t>
                      </a:r>
                      <a:r>
                        <a:rPr lang="en-US" sz="900" dirty="0">
                          <a:latin typeface="Open Sans "/>
                          <a:ea typeface="Open Sans Light" panose="020B0306030504020204" pitchFamily="34" charset="0"/>
                          <a:cs typeface="Open Sans Light" panose="020B0306030504020204" pitchFamily="34" charset="0"/>
                        </a:rPr>
                        <a:t>(see next 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42379867"/>
                  </a:ext>
                </a:extLst>
              </a:tr>
              <a:tr h="51566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dirty="0">
                          <a:latin typeface="Open Sans "/>
                          <a:ea typeface="Open Sans Light" panose="020B0306030504020204" pitchFamily="34" charset="0"/>
                          <a:cs typeface="Open Sans Light" panose="020B0306030504020204" pitchFamily="34" charset="0"/>
                        </a:rPr>
                        <a:t>Are obesity, hypertension, and diabetes rates improving in our target neighborhoods?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latin typeface="Open Sans "/>
                          <a:ea typeface="Open Sans Light" panose="020B0306030504020204" pitchFamily="34" charset="0"/>
                          <a:cs typeface="Open Sans Light" panose="020B0306030504020204" pitchFamily="34" charset="0"/>
                        </a:rPr>
                        <a:t>Evidence to measure ultimate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Ongoing: Use Initiative-level measures to track progress toward the initiative’s ultimate impacts (see next 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15180577"/>
                  </a:ext>
                </a:extLst>
              </a:tr>
              <a:tr h="853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Open Sans "/>
                          <a:ea typeface="Open Sans Light" panose="020B0306030504020204" pitchFamily="34" charset="0"/>
                          <a:cs typeface="Open Sans Light" panose="020B0306030504020204" pitchFamily="34" charset="0"/>
                        </a:rPr>
                        <a:t>Contextual Factors: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Open Sans "/>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Open Sans "/>
                          <a:ea typeface="Open Sans Light" panose="020B0306030504020204" pitchFamily="34" charset="0"/>
                          <a:cs typeface="Open Sans Light" panose="020B0306030504020204" pitchFamily="34" charset="0"/>
                        </a:rPr>
                        <a:t>Focused on understanding contextual factors that may help or hinder the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900" dirty="0">
                          <a:latin typeface="Open Sans "/>
                          <a:ea typeface="Open Sans Light" panose="020B0306030504020204" pitchFamily="34" charset="0"/>
                          <a:cs typeface="Open Sans Light" panose="020B0306030504020204" pitchFamily="34" charset="0"/>
                        </a:rPr>
                        <a:t>What are the food industry-related jobs in Illinois?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900" dirty="0">
                          <a:latin typeface="Open Sans "/>
                          <a:ea typeface="Open Sans Light" panose="020B0306030504020204" pitchFamily="34" charset="0"/>
                          <a:cs typeface="Open Sans Light" panose="020B0306030504020204" pitchFamily="34" charset="0"/>
                        </a:rPr>
                        <a:t>Info on food-related careers in Illinois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900" dirty="0">
                          <a:solidFill>
                            <a:schemeClr val="tx1"/>
                          </a:solidFill>
                          <a:latin typeface="Open Sans "/>
                          <a:ea typeface="Open Sans Light" panose="020B0306030504020204" pitchFamily="34" charset="0"/>
                          <a:cs typeface="Open Sans Light" panose="020B0306030504020204" pitchFamily="34" charset="0"/>
                        </a:rPr>
                        <a:t>2021: Commission Illinois Agri-Food Alliance to conduct a survey of food-related careers in Illinois.</a:t>
                      </a:r>
                      <a:endParaRPr lang="en-US" sz="900"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8612893"/>
                  </a:ext>
                </a:extLst>
              </a:tr>
              <a:tr h="401731">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Open Sans "/>
                          <a:ea typeface="Open Sans Light" panose="020B0306030504020204" pitchFamily="34" charset="0"/>
                          <a:cs typeface="Open Sans Light" panose="020B0306030504020204" pitchFamily="34" charset="0"/>
                        </a:rPr>
                        <a:t>Strategy Design: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Open Sans "/>
                          <a:ea typeface="Open Sans Light" panose="020B0306030504020204" pitchFamily="34" charset="0"/>
                          <a:cs typeface="Open Sans Light" panose="020B0306030504020204" pitchFamily="34" charset="0"/>
                        </a:rPr>
                        <a:t>Focused on surfacing key trends and feedback to inform the design and implementation of our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Which nudges around healthy food are effective for the populations in our prioritized neighborhood?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Info on effective behavior change 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2021: Commission research on behavior change strategies related to FSIC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27246794"/>
                  </a:ext>
                </a:extLst>
              </a:tr>
              <a:tr h="4017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What messaging and education around healthy food will resonate?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Info on effective communications 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
                          <a:ea typeface="Open Sans Light" panose="020B0306030504020204" pitchFamily="34" charset="0"/>
                          <a:cs typeface="Open Sans Light" panose="020B0306030504020204" pitchFamily="34" charset="0"/>
                        </a:rPr>
                        <a:t>2022: Commission a literature review and/or research on messaging/communications 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46414721"/>
                  </a:ext>
                </a:extLst>
              </a:tr>
              <a:tr h="70302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Open Sans "/>
                          <a:ea typeface="Open Sans Light" panose="020B0306030504020204" pitchFamily="34" charset="0"/>
                          <a:cs typeface="Open Sans Light" panose="020B0306030504020204" pitchFamily="34" charset="0"/>
                        </a:rPr>
                        <a:t>How can grocery stores be enticed to serve our prioritized neighborhoods given that there is low to no profitability outlook?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solidFill>
                            <a:schemeClr val="tx1"/>
                          </a:solidFill>
                          <a:latin typeface="Open Sans "/>
                          <a:ea typeface="Open Sans Light" panose="020B0306030504020204" pitchFamily="34" charset="0"/>
                          <a:cs typeface="Open Sans Light" panose="020B0306030504020204" pitchFamily="34" charset="0"/>
                        </a:rPr>
                        <a:t>Info on factors that incentivize grocery stores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effectLst/>
                          <a:latin typeface="Open Sans "/>
                          <a:ea typeface="Open Sans Light" panose="020B0306030504020204" pitchFamily="34" charset="0"/>
                          <a:cs typeface="Open Sans Light" panose="020B0306030504020204" pitchFamily="34" charset="0"/>
                        </a:rPr>
                        <a:t>2021: Analyze COVID-19 work with PHA to determine willingness-to-pay data that can be used in conversations with grocery chains.</a:t>
                      </a:r>
                    </a:p>
                    <a:p>
                      <a:pPr marL="171450" indent="-171450" algn="l">
                        <a:buFont typeface="Arial" panose="020B0604020202020204" pitchFamily="34" charset="0"/>
                        <a:buChar char="•"/>
                      </a:pPr>
                      <a:r>
                        <a:rPr lang="en-US" sz="900" dirty="0">
                          <a:solidFill>
                            <a:schemeClr val="tx1"/>
                          </a:solidFill>
                          <a:latin typeface="Open Sans "/>
                          <a:ea typeface="Open Sans Light" panose="020B0306030504020204" pitchFamily="34" charset="0"/>
                          <a:cs typeface="Open Sans Light" panose="020B0306030504020204" pitchFamily="34" charset="0"/>
                        </a:rPr>
                        <a:t>2022: Utilize S2G contacts and resources in the grocery space; examine Walter Robb’s model in Englewood.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77006892"/>
                  </a:ext>
                </a:extLst>
              </a:tr>
              <a:tr h="4017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Open Sans "/>
                          <a:ea typeface="Open Sans Light" panose="020B0306030504020204" pitchFamily="34" charset="0"/>
                          <a:cs typeface="Open Sans Light" panose="020B0306030504020204" pitchFamily="34" charset="0"/>
                        </a:rPr>
                        <a:t>How can we better support our grantee partners in their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solidFill>
                            <a:schemeClr val="tx1"/>
                          </a:solidFill>
                          <a:latin typeface="Open Sans "/>
                          <a:ea typeface="Open Sans Light" panose="020B0306030504020204" pitchFamily="34" charset="0"/>
                          <a:cs typeface="Open Sans Light" panose="020B0306030504020204" pitchFamily="34" charset="0"/>
                        </a:rPr>
                        <a:t>Feedback from grantees on priority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anose="020B0604020202020204" pitchFamily="34" charset="0"/>
                        <a:buNone/>
                      </a:pPr>
                      <a:r>
                        <a:rPr lang="en-US" sz="900" dirty="0">
                          <a:solidFill>
                            <a:schemeClr val="tx1"/>
                          </a:solidFill>
                          <a:latin typeface="Open Sans "/>
                          <a:ea typeface="Open Sans Light" panose="020B0306030504020204" pitchFamily="34" charset="0"/>
                          <a:cs typeface="Open Sans Light" panose="020B0306030504020204" pitchFamily="34" charset="0"/>
                        </a:rPr>
                        <a:t>Ongoing: Grant reporting and external evaluation efforts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06624950"/>
                  </a:ext>
                </a:extLst>
              </a:tr>
            </a:tbl>
          </a:graphicData>
        </a:graphic>
      </p:graphicFrame>
    </p:spTree>
    <p:extLst>
      <p:ext uri="{BB962C8B-B14F-4D97-AF65-F5344CB8AC3E}">
        <p14:creationId xmlns:p14="http://schemas.microsoft.com/office/powerpoint/2010/main" val="2268083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7F4ADBB-7719-4C61-BA2F-51D170F10174}"/>
              </a:ext>
            </a:extLst>
          </p:cNvPr>
          <p:cNvSpPr>
            <a:spLocks noChangeAspect="1" noChangeArrowheads="1"/>
          </p:cNvSpPr>
          <p:nvPr/>
        </p:nvSpPr>
        <p:spPr bwMode="auto">
          <a:xfrm>
            <a:off x="7482804" y="3431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9" name="AutoShape 4">
            <a:extLst>
              <a:ext uri="{FF2B5EF4-FFF2-40B4-BE49-F238E27FC236}">
                <a16:creationId xmlns:a16="http://schemas.microsoft.com/office/drawing/2014/main" id="{B2773BA4-5AAF-4E0E-9BDA-9ED9293CB9D6}"/>
              </a:ext>
            </a:extLst>
          </p:cNvPr>
          <p:cNvSpPr>
            <a:spLocks noChangeAspect="1" noChangeArrowheads="1"/>
          </p:cNvSpPr>
          <p:nvPr/>
        </p:nvSpPr>
        <p:spPr bwMode="auto">
          <a:xfrm>
            <a:off x="9564369" y="3766815"/>
            <a:ext cx="1898708" cy="18987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0" name="AutoShape 6">
            <a:extLst>
              <a:ext uri="{FF2B5EF4-FFF2-40B4-BE49-F238E27FC236}">
                <a16:creationId xmlns:a16="http://schemas.microsoft.com/office/drawing/2014/main" id="{BE10D972-6FEB-489C-A6BF-056E93C2C977}"/>
              </a:ext>
            </a:extLst>
          </p:cNvPr>
          <p:cNvSpPr>
            <a:spLocks noChangeAspect="1" noChangeArrowheads="1"/>
          </p:cNvSpPr>
          <p:nvPr/>
        </p:nvSpPr>
        <p:spPr bwMode="auto">
          <a:xfrm>
            <a:off x="7635204" y="32270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Spotlight: </a:t>
            </a:r>
            <a:r>
              <a:rPr lang="en-US" dirty="0"/>
              <a:t>Food Assistance</a:t>
            </a:r>
          </a:p>
        </p:txBody>
      </p:sp>
      <p:graphicFrame>
        <p:nvGraphicFramePr>
          <p:cNvPr id="11" name="Table 11">
            <a:extLst>
              <a:ext uri="{FF2B5EF4-FFF2-40B4-BE49-F238E27FC236}">
                <a16:creationId xmlns:a16="http://schemas.microsoft.com/office/drawing/2014/main" id="{D1EEE8F6-E44B-4CCF-AE3D-A454491601CE}"/>
              </a:ext>
            </a:extLst>
          </p:cNvPr>
          <p:cNvGraphicFramePr>
            <a:graphicFrameLocks noGrp="1"/>
          </p:cNvGraphicFramePr>
          <p:nvPr>
            <p:extLst>
              <p:ext uri="{D42A27DB-BD31-4B8C-83A1-F6EECF244321}">
                <p14:modId xmlns:p14="http://schemas.microsoft.com/office/powerpoint/2010/main" val="3791195585"/>
              </p:ext>
            </p:extLst>
          </p:nvPr>
        </p:nvGraphicFramePr>
        <p:xfrm>
          <a:off x="370394" y="1340758"/>
          <a:ext cx="7616388" cy="2037849"/>
        </p:xfrm>
        <a:graphic>
          <a:graphicData uri="http://schemas.openxmlformats.org/drawingml/2006/table">
            <a:tbl>
              <a:tblPr firstRow="1" bandRow="1">
                <a:tableStyleId>{2D5ABB26-0587-4C30-8999-92F81FD0307C}</a:tableStyleId>
              </a:tblPr>
              <a:tblGrid>
                <a:gridCol w="1505701">
                  <a:extLst>
                    <a:ext uri="{9D8B030D-6E8A-4147-A177-3AD203B41FA5}">
                      <a16:colId xmlns:a16="http://schemas.microsoft.com/office/drawing/2014/main" val="1753224144"/>
                    </a:ext>
                  </a:extLst>
                </a:gridCol>
                <a:gridCol w="6110687">
                  <a:extLst>
                    <a:ext uri="{9D8B030D-6E8A-4147-A177-3AD203B41FA5}">
                      <a16:colId xmlns:a16="http://schemas.microsoft.com/office/drawing/2014/main" val="1852944935"/>
                    </a:ext>
                  </a:extLst>
                </a:gridCol>
              </a:tblGrid>
              <a:tr h="262096">
                <a:tc gridSpan="2">
                  <a:txBody>
                    <a:bodyPr/>
                    <a:lstStyle/>
                    <a:p>
                      <a:pPr algn="l"/>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Description</a:t>
                      </a:r>
                    </a:p>
                  </a:txBody>
                  <a:tcPr>
                    <a:lnB>
                      <a:noFill/>
                    </a:lnB>
                  </a:tcPr>
                </a:tc>
                <a:tc hMerge="1">
                  <a:txBody>
                    <a:bodyPr/>
                    <a:lstStyle/>
                    <a:p>
                      <a:pPr algn="ctr"/>
                      <a:endParaRPr lang="en-US" sz="1200" b="1" dirty="0"/>
                    </a:p>
                  </a:txBody>
                  <a:tcPr/>
                </a:tc>
                <a:extLst>
                  <a:ext uri="{0D108BD9-81ED-4DB2-BD59-A6C34878D82A}">
                    <a16:rowId xmlns:a16="http://schemas.microsoft.com/office/drawing/2014/main" val="639612225"/>
                  </a:ext>
                </a:extLst>
              </a:tr>
              <a:tr h="485933">
                <a:tc gridSpan="2">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Increase the reach of food assistance programs in our three target neighborhoods</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dirty="0"/>
                    </a:p>
                  </a:txBody>
                  <a:tcPr/>
                </a:tc>
                <a:extLst>
                  <a:ext uri="{0D108BD9-81ED-4DB2-BD59-A6C34878D82A}">
                    <a16:rowId xmlns:a16="http://schemas.microsoft.com/office/drawing/2014/main" val="457290550"/>
                  </a:ext>
                </a:extLst>
              </a:tr>
              <a:tr h="124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Partner Activities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1. Increasing enrollment of the public in, raising awareness about, and/or advocating for SNAP/WIC </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l"/>
                      <a:r>
                        <a:rPr lang="en-US" sz="1400" dirty="0">
                          <a:latin typeface="Open Sans" panose="020B0606030504020204" pitchFamily="34" charset="0"/>
                          <a:ea typeface="Open Sans" panose="020B0606030504020204" pitchFamily="34" charset="0"/>
                          <a:cs typeface="Open Sans" panose="020B0606030504020204" pitchFamily="34" charset="0"/>
                        </a:rPr>
                        <a:t>2. Proliferating Food as Medicine and Veggie Rx programs </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065475092"/>
                  </a:ext>
                </a:extLst>
              </a:tr>
            </a:tbl>
          </a:graphicData>
        </a:graphic>
      </p:graphicFrame>
      <p:graphicFrame>
        <p:nvGraphicFramePr>
          <p:cNvPr id="15" name="Table 3">
            <a:extLst>
              <a:ext uri="{FF2B5EF4-FFF2-40B4-BE49-F238E27FC236}">
                <a16:creationId xmlns:a16="http://schemas.microsoft.com/office/drawing/2014/main" id="{192F1DD1-CFAF-4068-9432-2A3E22345ABE}"/>
              </a:ext>
            </a:extLst>
          </p:cNvPr>
          <p:cNvGraphicFramePr>
            <a:graphicFrameLocks noGrp="1"/>
          </p:cNvGraphicFramePr>
          <p:nvPr>
            <p:extLst>
              <p:ext uri="{D42A27DB-BD31-4B8C-83A1-F6EECF244321}">
                <p14:modId xmlns:p14="http://schemas.microsoft.com/office/powerpoint/2010/main" val="99673854"/>
              </p:ext>
            </p:extLst>
          </p:nvPr>
        </p:nvGraphicFramePr>
        <p:xfrm>
          <a:off x="321281" y="3481528"/>
          <a:ext cx="7523727" cy="1956455"/>
        </p:xfrm>
        <a:graphic>
          <a:graphicData uri="http://schemas.openxmlformats.org/drawingml/2006/table">
            <a:tbl>
              <a:tblPr firstRow="1" bandRow="1">
                <a:tableStyleId>{5940675A-B579-460E-94D1-54222C63F5DA}</a:tableStyleId>
              </a:tblPr>
              <a:tblGrid>
                <a:gridCol w="4191559">
                  <a:extLst>
                    <a:ext uri="{9D8B030D-6E8A-4147-A177-3AD203B41FA5}">
                      <a16:colId xmlns:a16="http://schemas.microsoft.com/office/drawing/2014/main" val="1406324842"/>
                    </a:ext>
                  </a:extLst>
                </a:gridCol>
                <a:gridCol w="3332168">
                  <a:extLst>
                    <a:ext uri="{9D8B030D-6E8A-4147-A177-3AD203B41FA5}">
                      <a16:colId xmlns:a16="http://schemas.microsoft.com/office/drawing/2014/main" val="3811359606"/>
                    </a:ext>
                  </a:extLst>
                </a:gridCol>
              </a:tblGrid>
              <a:tr h="508778">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Priority Impact Metrics</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Grantee Data (as of 10/2021)</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32498303"/>
                  </a:ext>
                </a:extLst>
              </a:tr>
              <a:tr h="74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r>
                        <a:rPr lang="en-US" sz="1400" b="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At least 851 residents receiving regular food access</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842308"/>
                  </a:ext>
                </a:extLst>
              </a:tr>
              <a:tr h="705438">
                <a:tc>
                  <a:txBody>
                    <a:bodyPr/>
                    <a:lstStyle/>
                    <a:p>
                      <a:pPr algn="l"/>
                      <a:r>
                        <a:rPr lang="en-US" sz="1400" b="0" dirty="0">
                          <a:latin typeface="Open Sans" panose="020B0606030504020204" pitchFamily="34" charset="0"/>
                          <a:ea typeface="Open Sans" panose="020B0606030504020204" pitchFamily="34" charset="0"/>
                          <a:cs typeface="Open Sans" panose="020B0606030504020204" pitchFamily="34" charset="0"/>
                        </a:rPr>
                        <a:t>Change in customer preference/willingness to pay for local healthy food products</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None reported</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extLst>
                  <a:ext uri="{0D108BD9-81ED-4DB2-BD59-A6C34878D82A}">
                    <a16:rowId xmlns:a16="http://schemas.microsoft.com/office/drawing/2014/main" val="2512332986"/>
                  </a:ext>
                </a:extLst>
              </a:tr>
            </a:tbl>
          </a:graphicData>
        </a:graphic>
      </p:graphicFrame>
      <p:sp>
        <p:nvSpPr>
          <p:cNvPr id="16" name="TextBox 15">
            <a:extLst>
              <a:ext uri="{FF2B5EF4-FFF2-40B4-BE49-F238E27FC236}">
                <a16:creationId xmlns:a16="http://schemas.microsoft.com/office/drawing/2014/main" id="{901814E7-7670-4EC4-8185-4917B800F7AB}"/>
              </a:ext>
            </a:extLst>
          </p:cNvPr>
          <p:cNvSpPr txBox="1"/>
          <p:nvPr/>
        </p:nvSpPr>
        <p:spPr>
          <a:xfrm>
            <a:off x="250387" y="6216893"/>
            <a:ext cx="9102466" cy="738664"/>
          </a:xfrm>
          <a:prstGeom prst="rect">
            <a:avLst/>
          </a:prstGeom>
          <a:noFill/>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1 Data for metrics shaded in grey will be collected via other data collection methods, e.g., interviews, observational scans, research, etc.</a:t>
            </a:r>
          </a:p>
          <a:p>
            <a:r>
              <a:rPr lang="en-US" sz="1050" dirty="0">
                <a:latin typeface="Open Sans" panose="020B0606030504020204" pitchFamily="34" charset="0"/>
                <a:ea typeface="Open Sans" panose="020B0606030504020204" pitchFamily="34" charset="0"/>
                <a:cs typeface="Open Sans" panose="020B0606030504020204" pitchFamily="34" charset="0"/>
              </a:rPr>
              <a:t>2 Of the 6 grants in this strategy, 3 have provided a report by end of September 2021.</a:t>
            </a:r>
          </a:p>
          <a:p>
            <a:r>
              <a:rPr lang="en-US" sz="1050" dirty="0">
                <a:latin typeface="Open Sans" panose="020B0606030504020204" pitchFamily="34" charset="0"/>
                <a:ea typeface="Open Sans" panose="020B0606030504020204" pitchFamily="34" charset="0"/>
                <a:cs typeface="Open Sans" panose="020B0606030504020204" pitchFamily="34" charset="0"/>
              </a:rPr>
              <a:t>3 This metric overlaps with the Community Distribution strategy area. </a:t>
            </a:r>
          </a:p>
          <a:p>
            <a:r>
              <a:rPr lang="en-US" sz="105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18" name="Group 17">
            <a:extLst>
              <a:ext uri="{FF2B5EF4-FFF2-40B4-BE49-F238E27FC236}">
                <a16:creationId xmlns:a16="http://schemas.microsoft.com/office/drawing/2014/main" id="{F96BC168-43AA-4471-9CC2-E3B505DC9279}"/>
              </a:ext>
            </a:extLst>
          </p:cNvPr>
          <p:cNvGrpSpPr/>
          <p:nvPr/>
        </p:nvGrpSpPr>
        <p:grpSpPr>
          <a:xfrm>
            <a:off x="8139182" y="1202586"/>
            <a:ext cx="4090128" cy="4527610"/>
            <a:chOff x="265819" y="1299419"/>
            <a:chExt cx="4187433" cy="4892354"/>
          </a:xfrm>
        </p:grpSpPr>
        <p:sp>
          <p:nvSpPr>
            <p:cNvPr id="19" name="Rectangle 18">
              <a:extLst>
                <a:ext uri="{FF2B5EF4-FFF2-40B4-BE49-F238E27FC236}">
                  <a16:creationId xmlns:a16="http://schemas.microsoft.com/office/drawing/2014/main" id="{E796DEBD-6837-4E6D-828E-ADA7BE7AC8D5}"/>
                </a:ext>
              </a:extLst>
            </p:cNvPr>
            <p:cNvSpPr/>
            <p:nvPr/>
          </p:nvSpPr>
          <p:spPr>
            <a:xfrm>
              <a:off x="371325" y="1329150"/>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$2.0M</a:t>
              </a:r>
              <a:endParaRPr lang="en-US" sz="4800" b="1" dirty="0"/>
            </a:p>
          </p:txBody>
        </p:sp>
        <p:sp>
          <p:nvSpPr>
            <p:cNvPr id="20" name="Rectangle 19">
              <a:extLst>
                <a:ext uri="{FF2B5EF4-FFF2-40B4-BE49-F238E27FC236}">
                  <a16:creationId xmlns:a16="http://schemas.microsoft.com/office/drawing/2014/main" id="{66617735-0D30-487E-A4FD-8DB020DB540A}"/>
                </a:ext>
              </a:extLst>
            </p:cNvPr>
            <p:cNvSpPr/>
            <p:nvPr/>
          </p:nvSpPr>
          <p:spPr>
            <a:xfrm>
              <a:off x="265819" y="1924436"/>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6</a:t>
              </a:r>
              <a:endParaRPr lang="en-US" sz="4800" b="1" dirty="0"/>
            </a:p>
          </p:txBody>
        </p:sp>
        <p:sp>
          <p:nvSpPr>
            <p:cNvPr id="21" name="Rectangle 20">
              <a:extLst>
                <a:ext uri="{FF2B5EF4-FFF2-40B4-BE49-F238E27FC236}">
                  <a16:creationId xmlns:a16="http://schemas.microsoft.com/office/drawing/2014/main" id="{A025DFA2-E8AC-4A2B-AFD7-C4F6EADFFB16}"/>
                </a:ext>
              </a:extLst>
            </p:cNvPr>
            <p:cNvSpPr/>
            <p:nvPr/>
          </p:nvSpPr>
          <p:spPr>
            <a:xfrm>
              <a:off x="2645405" y="2105178"/>
              <a:ext cx="1807847"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r>
                <a:rPr lang="en-US" sz="1100" baseline="30000" dirty="0">
                  <a:solidFill>
                    <a:srgbClr val="4E5464"/>
                  </a:solidFill>
                  <a:latin typeface="Open Sans" panose="020B0606030504020204" pitchFamily="34" charset="0"/>
                  <a:ea typeface="Open Sans" panose="020B0606030504020204" pitchFamily="34" charset="0"/>
                  <a:cs typeface="Open Sans" panose="020B0606030504020204" pitchFamily="34" charset="0"/>
                </a:rPr>
                <a:t>2</a:t>
              </a:r>
              <a:endParaRPr lang="en-US" sz="1400" baseline="30000" dirty="0"/>
            </a:p>
          </p:txBody>
        </p:sp>
        <p:sp>
          <p:nvSpPr>
            <p:cNvPr id="22" name="Rectangle 21">
              <a:extLst>
                <a:ext uri="{FF2B5EF4-FFF2-40B4-BE49-F238E27FC236}">
                  <a16:creationId xmlns:a16="http://schemas.microsoft.com/office/drawing/2014/main" id="{AE885706-647C-4D1D-8A3F-E1AAFBCE58DA}"/>
                </a:ext>
              </a:extLst>
            </p:cNvPr>
            <p:cNvSpPr/>
            <p:nvPr/>
          </p:nvSpPr>
          <p:spPr>
            <a:xfrm>
              <a:off x="2645404" y="1299419"/>
              <a:ext cx="180784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3" name="Chart 22">
              <a:extLst>
                <a:ext uri="{FF2B5EF4-FFF2-40B4-BE49-F238E27FC236}">
                  <a16:creationId xmlns:a16="http://schemas.microsoft.com/office/drawing/2014/main" id="{48C249D8-67BC-49FE-B4FA-B104971252DA}"/>
                </a:ext>
              </a:extLst>
            </p:cNvPr>
            <p:cNvGraphicFramePr/>
            <p:nvPr>
              <p:extLst>
                <p:ext uri="{D42A27DB-BD31-4B8C-83A1-F6EECF244321}">
                  <p14:modId xmlns:p14="http://schemas.microsoft.com/office/powerpoint/2010/main" val="2356963239"/>
                </p:ext>
              </p:extLst>
            </p:nvPr>
          </p:nvGraphicFramePr>
          <p:xfrm>
            <a:off x="371325" y="2507671"/>
            <a:ext cx="3485567"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8239B3A5-A8DD-4CFF-93E8-767642FE9CD7}"/>
                </a:ext>
              </a:extLst>
            </p:cNvPr>
            <p:cNvGraphicFramePr/>
            <p:nvPr>
              <p:extLst>
                <p:ext uri="{D42A27DB-BD31-4B8C-83A1-F6EECF244321}">
                  <p14:modId xmlns:p14="http://schemas.microsoft.com/office/powerpoint/2010/main" val="3479750939"/>
                </p:ext>
              </p:extLst>
            </p:nvPr>
          </p:nvGraphicFramePr>
          <p:xfrm>
            <a:off x="351183" y="3987398"/>
            <a:ext cx="3492079" cy="220437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99275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7F4ADBB-7719-4C61-BA2F-51D170F10174}"/>
              </a:ext>
            </a:extLst>
          </p:cNvPr>
          <p:cNvSpPr>
            <a:spLocks noChangeAspect="1" noChangeArrowheads="1"/>
          </p:cNvSpPr>
          <p:nvPr/>
        </p:nvSpPr>
        <p:spPr bwMode="auto">
          <a:xfrm>
            <a:off x="7482804" y="3431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9" name="AutoShape 4">
            <a:extLst>
              <a:ext uri="{FF2B5EF4-FFF2-40B4-BE49-F238E27FC236}">
                <a16:creationId xmlns:a16="http://schemas.microsoft.com/office/drawing/2014/main" id="{B2773BA4-5AAF-4E0E-9BDA-9ED9293CB9D6}"/>
              </a:ext>
            </a:extLst>
          </p:cNvPr>
          <p:cNvSpPr>
            <a:spLocks noChangeAspect="1" noChangeArrowheads="1"/>
          </p:cNvSpPr>
          <p:nvPr/>
        </p:nvSpPr>
        <p:spPr bwMode="auto">
          <a:xfrm>
            <a:off x="9564369" y="3766815"/>
            <a:ext cx="1898708" cy="18987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0" name="AutoShape 6">
            <a:extLst>
              <a:ext uri="{FF2B5EF4-FFF2-40B4-BE49-F238E27FC236}">
                <a16:creationId xmlns:a16="http://schemas.microsoft.com/office/drawing/2014/main" id="{BE10D972-6FEB-489C-A6BF-056E93C2C977}"/>
              </a:ext>
            </a:extLst>
          </p:cNvPr>
          <p:cNvSpPr>
            <a:spLocks noChangeAspect="1" noChangeArrowheads="1"/>
          </p:cNvSpPr>
          <p:nvPr/>
        </p:nvSpPr>
        <p:spPr bwMode="auto">
          <a:xfrm>
            <a:off x="7635204" y="32270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Spotlight: </a:t>
            </a:r>
            <a:r>
              <a:rPr lang="en-US" dirty="0"/>
              <a:t>Community Distribution</a:t>
            </a:r>
          </a:p>
        </p:txBody>
      </p:sp>
      <p:graphicFrame>
        <p:nvGraphicFramePr>
          <p:cNvPr id="11" name="Table 11">
            <a:extLst>
              <a:ext uri="{FF2B5EF4-FFF2-40B4-BE49-F238E27FC236}">
                <a16:creationId xmlns:a16="http://schemas.microsoft.com/office/drawing/2014/main" id="{D1EEE8F6-E44B-4CCF-AE3D-A454491601CE}"/>
              </a:ext>
            </a:extLst>
          </p:cNvPr>
          <p:cNvGraphicFramePr>
            <a:graphicFrameLocks noGrp="1"/>
          </p:cNvGraphicFramePr>
          <p:nvPr>
            <p:extLst>
              <p:ext uri="{D42A27DB-BD31-4B8C-83A1-F6EECF244321}">
                <p14:modId xmlns:p14="http://schemas.microsoft.com/office/powerpoint/2010/main" val="1977775769"/>
              </p:ext>
            </p:extLst>
          </p:nvPr>
        </p:nvGraphicFramePr>
        <p:xfrm>
          <a:off x="370394" y="1340758"/>
          <a:ext cx="7616388" cy="2037849"/>
        </p:xfrm>
        <a:graphic>
          <a:graphicData uri="http://schemas.openxmlformats.org/drawingml/2006/table">
            <a:tbl>
              <a:tblPr firstRow="1" bandRow="1">
                <a:tableStyleId>{2D5ABB26-0587-4C30-8999-92F81FD0307C}</a:tableStyleId>
              </a:tblPr>
              <a:tblGrid>
                <a:gridCol w="1505701">
                  <a:extLst>
                    <a:ext uri="{9D8B030D-6E8A-4147-A177-3AD203B41FA5}">
                      <a16:colId xmlns:a16="http://schemas.microsoft.com/office/drawing/2014/main" val="1753224144"/>
                    </a:ext>
                  </a:extLst>
                </a:gridCol>
                <a:gridCol w="6110687">
                  <a:extLst>
                    <a:ext uri="{9D8B030D-6E8A-4147-A177-3AD203B41FA5}">
                      <a16:colId xmlns:a16="http://schemas.microsoft.com/office/drawing/2014/main" val="1852944935"/>
                    </a:ext>
                  </a:extLst>
                </a:gridCol>
              </a:tblGrid>
              <a:tr h="262096">
                <a:tc gridSpan="2">
                  <a:txBody>
                    <a:bodyPr/>
                    <a:lstStyle/>
                    <a:p>
                      <a:pPr algn="l"/>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Description</a:t>
                      </a:r>
                    </a:p>
                  </a:txBody>
                  <a:tcPr>
                    <a:lnB>
                      <a:noFill/>
                    </a:lnB>
                  </a:tcPr>
                </a:tc>
                <a:tc hMerge="1">
                  <a:txBody>
                    <a:bodyPr/>
                    <a:lstStyle/>
                    <a:p>
                      <a:pPr algn="ctr"/>
                      <a:endParaRPr lang="en-US" sz="1200" b="1" dirty="0"/>
                    </a:p>
                  </a:txBody>
                  <a:tcPr/>
                </a:tc>
                <a:extLst>
                  <a:ext uri="{0D108BD9-81ED-4DB2-BD59-A6C34878D82A}">
                    <a16:rowId xmlns:a16="http://schemas.microsoft.com/office/drawing/2014/main" val="639612225"/>
                  </a:ext>
                </a:extLst>
              </a:tr>
              <a:tr h="485933">
                <a:tc gridSpan="2">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Increase access to fresh food in our three target neighborhoods.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dirty="0"/>
                    </a:p>
                  </a:txBody>
                  <a:tcPr/>
                </a:tc>
                <a:extLst>
                  <a:ext uri="{0D108BD9-81ED-4DB2-BD59-A6C34878D82A}">
                    <a16:rowId xmlns:a16="http://schemas.microsoft.com/office/drawing/2014/main" val="457290550"/>
                  </a:ext>
                </a:extLst>
              </a:tr>
              <a:tr h="124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Partner Activities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Building, scaling, or networking innovative models that promote community ownership to distribute and/or make healthy food more affordable and accessible in retail and non-retail settings.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4065475092"/>
                  </a:ext>
                </a:extLst>
              </a:tr>
            </a:tbl>
          </a:graphicData>
        </a:graphic>
      </p:graphicFrame>
      <p:graphicFrame>
        <p:nvGraphicFramePr>
          <p:cNvPr id="15" name="Table 3">
            <a:extLst>
              <a:ext uri="{FF2B5EF4-FFF2-40B4-BE49-F238E27FC236}">
                <a16:creationId xmlns:a16="http://schemas.microsoft.com/office/drawing/2014/main" id="{192F1DD1-CFAF-4068-9432-2A3E22345ABE}"/>
              </a:ext>
            </a:extLst>
          </p:cNvPr>
          <p:cNvGraphicFramePr>
            <a:graphicFrameLocks noGrp="1"/>
          </p:cNvGraphicFramePr>
          <p:nvPr>
            <p:extLst>
              <p:ext uri="{D42A27DB-BD31-4B8C-83A1-F6EECF244321}">
                <p14:modId xmlns:p14="http://schemas.microsoft.com/office/powerpoint/2010/main" val="3628358566"/>
              </p:ext>
            </p:extLst>
          </p:nvPr>
        </p:nvGraphicFramePr>
        <p:xfrm>
          <a:off x="273733" y="3583786"/>
          <a:ext cx="7616387" cy="2041852"/>
        </p:xfrm>
        <a:graphic>
          <a:graphicData uri="http://schemas.openxmlformats.org/drawingml/2006/table">
            <a:tbl>
              <a:tblPr firstRow="1" bandRow="1">
                <a:tableStyleId>{5940675A-B579-460E-94D1-54222C63F5DA}</a:tableStyleId>
              </a:tblPr>
              <a:tblGrid>
                <a:gridCol w="4850373">
                  <a:extLst>
                    <a:ext uri="{9D8B030D-6E8A-4147-A177-3AD203B41FA5}">
                      <a16:colId xmlns:a16="http://schemas.microsoft.com/office/drawing/2014/main" val="1406324842"/>
                    </a:ext>
                  </a:extLst>
                </a:gridCol>
                <a:gridCol w="2766014">
                  <a:extLst>
                    <a:ext uri="{9D8B030D-6E8A-4147-A177-3AD203B41FA5}">
                      <a16:colId xmlns:a16="http://schemas.microsoft.com/office/drawing/2014/main" val="3811359606"/>
                    </a:ext>
                  </a:extLst>
                </a:gridCol>
              </a:tblGrid>
              <a:tr h="508778">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Priority Impact Metrics</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Grantee Data (as of 10/2021)</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32498303"/>
                  </a:ext>
                </a:extLst>
              </a:tr>
              <a:tr h="505413">
                <a:tc>
                  <a:txBody>
                    <a:bodyPr/>
                    <a:lstStyle/>
                    <a:p>
                      <a:pPr algn="l" fontAlgn="b"/>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retail or non-retail options that offer healthy food</a:t>
                      </a:r>
                    </a:p>
                  </a:txBody>
                  <a:tcPr marL="45720" marR="45720"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2 additional retail options in progress</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extLst>
                  <a:ext uri="{0D108BD9-81ED-4DB2-BD59-A6C34878D82A}">
                    <a16:rowId xmlns:a16="http://schemas.microsoft.com/office/drawing/2014/main" val="2622842308"/>
                  </a:ext>
                </a:extLst>
              </a:tr>
              <a:tr h="496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of consumers living in persistently low access areas receiving healthy food</a:t>
                      </a:r>
                      <a:r>
                        <a:rPr lang="en-US" sz="1400" b="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marL="45720" marR="4572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At least 851 residents receiving regular food access</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397136"/>
                  </a:ext>
                </a:extLst>
              </a:tr>
              <a:tr h="496754">
                <a:tc>
                  <a:txBody>
                    <a:bodyPr/>
                    <a:lstStyle/>
                    <a:p>
                      <a:pPr algn="l" fontAlgn="b"/>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Increase in pounds of produce grown in neighborhoods</a:t>
                      </a:r>
                    </a:p>
                  </a:txBody>
                  <a:tcPr marL="45720" marR="45720"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26,931 pounds</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5E6EB"/>
                    </a:solidFill>
                  </a:tcPr>
                </a:tc>
                <a:extLst>
                  <a:ext uri="{0D108BD9-81ED-4DB2-BD59-A6C34878D82A}">
                    <a16:rowId xmlns:a16="http://schemas.microsoft.com/office/drawing/2014/main" val="2062706920"/>
                  </a:ext>
                </a:extLst>
              </a:tr>
            </a:tbl>
          </a:graphicData>
        </a:graphic>
      </p:graphicFrame>
      <p:sp>
        <p:nvSpPr>
          <p:cNvPr id="16" name="TextBox 15">
            <a:extLst>
              <a:ext uri="{FF2B5EF4-FFF2-40B4-BE49-F238E27FC236}">
                <a16:creationId xmlns:a16="http://schemas.microsoft.com/office/drawing/2014/main" id="{901814E7-7670-4EC4-8185-4917B800F7AB}"/>
              </a:ext>
            </a:extLst>
          </p:cNvPr>
          <p:cNvSpPr txBox="1"/>
          <p:nvPr/>
        </p:nvSpPr>
        <p:spPr>
          <a:xfrm>
            <a:off x="250387" y="6240361"/>
            <a:ext cx="9102466" cy="577081"/>
          </a:xfrm>
          <a:prstGeom prst="rect">
            <a:avLst/>
          </a:prstGeom>
          <a:noFill/>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1 Data for metrics shaded in grey will be collected via other data collection methods, e.g., interviews, observational scans, research, etc.</a:t>
            </a:r>
          </a:p>
          <a:p>
            <a:r>
              <a:rPr lang="en-US" sz="1050" dirty="0">
                <a:latin typeface="Open Sans" panose="020B0606030504020204" pitchFamily="34" charset="0"/>
                <a:ea typeface="Open Sans" panose="020B0606030504020204" pitchFamily="34" charset="0"/>
                <a:cs typeface="Open Sans" panose="020B0606030504020204" pitchFamily="34" charset="0"/>
              </a:rPr>
              <a:t>2 Of the 7 grants in this strategy, 3 have provided a report by end of September 2021.</a:t>
            </a:r>
          </a:p>
          <a:p>
            <a:r>
              <a:rPr lang="en-US" sz="1050" dirty="0">
                <a:latin typeface="Open Sans" panose="020B0606030504020204" pitchFamily="34" charset="0"/>
                <a:ea typeface="Open Sans" panose="020B0606030504020204" pitchFamily="34" charset="0"/>
                <a:cs typeface="Open Sans" panose="020B0606030504020204" pitchFamily="34" charset="0"/>
              </a:rPr>
              <a:t>3 This metric overlaps with the Food Assistance strategy area. </a:t>
            </a:r>
          </a:p>
        </p:txBody>
      </p:sp>
      <p:sp>
        <p:nvSpPr>
          <p:cNvPr id="25" name="Rectangle 24">
            <a:extLst>
              <a:ext uri="{FF2B5EF4-FFF2-40B4-BE49-F238E27FC236}">
                <a16:creationId xmlns:a16="http://schemas.microsoft.com/office/drawing/2014/main" id="{B9AA42D0-D497-49BE-BDC6-7101065BCA16}"/>
              </a:ext>
            </a:extLst>
          </p:cNvPr>
          <p:cNvSpPr/>
          <p:nvPr/>
        </p:nvSpPr>
        <p:spPr>
          <a:xfrm>
            <a:off x="8110074" y="1208875"/>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$3.2M</a:t>
            </a:r>
            <a:endParaRPr lang="en-US" sz="4800" b="1" dirty="0"/>
          </a:p>
        </p:txBody>
      </p:sp>
      <p:sp>
        <p:nvSpPr>
          <p:cNvPr id="26" name="Rectangle 25">
            <a:extLst>
              <a:ext uri="{FF2B5EF4-FFF2-40B4-BE49-F238E27FC236}">
                <a16:creationId xmlns:a16="http://schemas.microsoft.com/office/drawing/2014/main" id="{D688BA41-A298-432C-AC53-8195195EBF5D}"/>
              </a:ext>
            </a:extLst>
          </p:cNvPr>
          <p:cNvSpPr/>
          <p:nvPr/>
        </p:nvSpPr>
        <p:spPr>
          <a:xfrm>
            <a:off x="8004568" y="1804161"/>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7</a:t>
            </a:r>
            <a:endParaRPr lang="en-US" sz="4800" b="1" dirty="0"/>
          </a:p>
        </p:txBody>
      </p:sp>
      <p:sp>
        <p:nvSpPr>
          <p:cNvPr id="27" name="Rectangle 26">
            <a:extLst>
              <a:ext uri="{FF2B5EF4-FFF2-40B4-BE49-F238E27FC236}">
                <a16:creationId xmlns:a16="http://schemas.microsoft.com/office/drawing/2014/main" id="{6E0A7DA1-6BD1-45E6-B8B2-5ABD30B2FCC6}"/>
              </a:ext>
            </a:extLst>
          </p:cNvPr>
          <p:cNvSpPr/>
          <p:nvPr/>
        </p:nvSpPr>
        <p:spPr>
          <a:xfrm>
            <a:off x="10384154" y="1984903"/>
            <a:ext cx="1807847"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8" name="Rectangle 27">
            <a:extLst>
              <a:ext uri="{FF2B5EF4-FFF2-40B4-BE49-F238E27FC236}">
                <a16:creationId xmlns:a16="http://schemas.microsoft.com/office/drawing/2014/main" id="{BD0422F6-180E-48E5-B184-799499518054}"/>
              </a:ext>
            </a:extLst>
          </p:cNvPr>
          <p:cNvSpPr/>
          <p:nvPr/>
        </p:nvSpPr>
        <p:spPr>
          <a:xfrm>
            <a:off x="10384153" y="1179144"/>
            <a:ext cx="180784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9" name="Chart 28">
            <a:extLst>
              <a:ext uri="{FF2B5EF4-FFF2-40B4-BE49-F238E27FC236}">
                <a16:creationId xmlns:a16="http://schemas.microsoft.com/office/drawing/2014/main" id="{44239598-6928-45F4-A059-6DE0601CEDC4}"/>
              </a:ext>
            </a:extLst>
          </p:cNvPr>
          <p:cNvGraphicFramePr/>
          <p:nvPr>
            <p:extLst>
              <p:ext uri="{D42A27DB-BD31-4B8C-83A1-F6EECF244321}">
                <p14:modId xmlns:p14="http://schemas.microsoft.com/office/powerpoint/2010/main" val="2422078705"/>
              </p:ext>
            </p:extLst>
          </p:nvPr>
        </p:nvGraphicFramePr>
        <p:xfrm>
          <a:off x="8110074" y="2387396"/>
          <a:ext cx="3485567"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F3F2CC32-AD05-4E9C-BB5D-2256A427BF06}"/>
              </a:ext>
            </a:extLst>
          </p:cNvPr>
          <p:cNvGraphicFramePr/>
          <p:nvPr>
            <p:extLst>
              <p:ext uri="{D42A27DB-BD31-4B8C-83A1-F6EECF244321}">
                <p14:modId xmlns:p14="http://schemas.microsoft.com/office/powerpoint/2010/main" val="1946079422"/>
              </p:ext>
            </p:extLst>
          </p:nvPr>
        </p:nvGraphicFramePr>
        <p:xfrm>
          <a:off x="8089932" y="3867123"/>
          <a:ext cx="3492079" cy="220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96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7F4ADBB-7719-4C61-BA2F-51D170F10174}"/>
              </a:ext>
            </a:extLst>
          </p:cNvPr>
          <p:cNvSpPr>
            <a:spLocks noChangeAspect="1" noChangeArrowheads="1"/>
          </p:cNvSpPr>
          <p:nvPr/>
        </p:nvSpPr>
        <p:spPr bwMode="auto">
          <a:xfrm>
            <a:off x="7482804" y="3431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Spotlight: </a:t>
            </a:r>
            <a:r>
              <a:rPr lang="en-US" dirty="0"/>
              <a:t>Cultural Norms and Knowledge</a:t>
            </a:r>
          </a:p>
        </p:txBody>
      </p:sp>
      <p:graphicFrame>
        <p:nvGraphicFramePr>
          <p:cNvPr id="11" name="Table 11">
            <a:extLst>
              <a:ext uri="{FF2B5EF4-FFF2-40B4-BE49-F238E27FC236}">
                <a16:creationId xmlns:a16="http://schemas.microsoft.com/office/drawing/2014/main" id="{D1EEE8F6-E44B-4CCF-AE3D-A454491601CE}"/>
              </a:ext>
            </a:extLst>
          </p:cNvPr>
          <p:cNvGraphicFramePr>
            <a:graphicFrameLocks noGrp="1"/>
          </p:cNvGraphicFramePr>
          <p:nvPr>
            <p:extLst>
              <p:ext uri="{D42A27DB-BD31-4B8C-83A1-F6EECF244321}">
                <p14:modId xmlns:p14="http://schemas.microsoft.com/office/powerpoint/2010/main" val="1482568330"/>
              </p:ext>
            </p:extLst>
          </p:nvPr>
        </p:nvGraphicFramePr>
        <p:xfrm>
          <a:off x="370394" y="1340758"/>
          <a:ext cx="7616388" cy="2037849"/>
        </p:xfrm>
        <a:graphic>
          <a:graphicData uri="http://schemas.openxmlformats.org/drawingml/2006/table">
            <a:tbl>
              <a:tblPr firstRow="1" bandRow="1">
                <a:tableStyleId>{2D5ABB26-0587-4C30-8999-92F81FD0307C}</a:tableStyleId>
              </a:tblPr>
              <a:tblGrid>
                <a:gridCol w="1505701">
                  <a:extLst>
                    <a:ext uri="{9D8B030D-6E8A-4147-A177-3AD203B41FA5}">
                      <a16:colId xmlns:a16="http://schemas.microsoft.com/office/drawing/2014/main" val="1753224144"/>
                    </a:ext>
                  </a:extLst>
                </a:gridCol>
                <a:gridCol w="6110687">
                  <a:extLst>
                    <a:ext uri="{9D8B030D-6E8A-4147-A177-3AD203B41FA5}">
                      <a16:colId xmlns:a16="http://schemas.microsoft.com/office/drawing/2014/main" val="1852944935"/>
                    </a:ext>
                  </a:extLst>
                </a:gridCol>
              </a:tblGrid>
              <a:tr h="262096">
                <a:tc gridSpan="2">
                  <a:txBody>
                    <a:bodyPr/>
                    <a:lstStyle/>
                    <a:p>
                      <a:pPr algn="l"/>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Description</a:t>
                      </a:r>
                    </a:p>
                  </a:txBody>
                  <a:tcPr>
                    <a:lnB>
                      <a:noFill/>
                    </a:lnB>
                  </a:tcPr>
                </a:tc>
                <a:tc hMerge="1">
                  <a:txBody>
                    <a:bodyPr/>
                    <a:lstStyle/>
                    <a:p>
                      <a:pPr algn="ctr"/>
                      <a:endParaRPr lang="en-US" sz="1200" b="1" dirty="0"/>
                    </a:p>
                  </a:txBody>
                  <a:tcPr/>
                </a:tc>
                <a:extLst>
                  <a:ext uri="{0D108BD9-81ED-4DB2-BD59-A6C34878D82A}">
                    <a16:rowId xmlns:a16="http://schemas.microsoft.com/office/drawing/2014/main" val="639612225"/>
                  </a:ext>
                </a:extLst>
              </a:tr>
              <a:tr h="485933">
                <a:tc gridSpan="2">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Elevate the cultural norms that drive healthy behavior among youth and parents.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dirty="0"/>
                    </a:p>
                  </a:txBody>
                  <a:tcPr/>
                </a:tc>
                <a:extLst>
                  <a:ext uri="{0D108BD9-81ED-4DB2-BD59-A6C34878D82A}">
                    <a16:rowId xmlns:a16="http://schemas.microsoft.com/office/drawing/2014/main" val="457290550"/>
                  </a:ext>
                </a:extLst>
              </a:tr>
              <a:tr h="124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Partner Activities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Educating community members about healthy eating and nutrition and managing community kitchen and/or community cooking class models. </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065475092"/>
                  </a:ext>
                </a:extLst>
              </a:tr>
            </a:tbl>
          </a:graphicData>
        </a:graphic>
      </p:graphicFrame>
      <p:graphicFrame>
        <p:nvGraphicFramePr>
          <p:cNvPr id="15" name="Table 3">
            <a:extLst>
              <a:ext uri="{FF2B5EF4-FFF2-40B4-BE49-F238E27FC236}">
                <a16:creationId xmlns:a16="http://schemas.microsoft.com/office/drawing/2014/main" id="{192F1DD1-CFAF-4068-9432-2A3E22345ABE}"/>
              </a:ext>
            </a:extLst>
          </p:cNvPr>
          <p:cNvGraphicFramePr>
            <a:graphicFrameLocks noGrp="1"/>
          </p:cNvGraphicFramePr>
          <p:nvPr>
            <p:extLst>
              <p:ext uri="{D42A27DB-BD31-4B8C-83A1-F6EECF244321}">
                <p14:modId xmlns:p14="http://schemas.microsoft.com/office/powerpoint/2010/main" val="3230812701"/>
              </p:ext>
            </p:extLst>
          </p:nvPr>
        </p:nvGraphicFramePr>
        <p:xfrm>
          <a:off x="321281" y="3481528"/>
          <a:ext cx="7523727" cy="1769177"/>
        </p:xfrm>
        <a:graphic>
          <a:graphicData uri="http://schemas.openxmlformats.org/drawingml/2006/table">
            <a:tbl>
              <a:tblPr firstRow="1" bandRow="1">
                <a:tableStyleId>{5940675A-B579-460E-94D1-54222C63F5DA}</a:tableStyleId>
              </a:tblPr>
              <a:tblGrid>
                <a:gridCol w="4191559">
                  <a:extLst>
                    <a:ext uri="{9D8B030D-6E8A-4147-A177-3AD203B41FA5}">
                      <a16:colId xmlns:a16="http://schemas.microsoft.com/office/drawing/2014/main" val="1406324842"/>
                    </a:ext>
                  </a:extLst>
                </a:gridCol>
                <a:gridCol w="3332168">
                  <a:extLst>
                    <a:ext uri="{9D8B030D-6E8A-4147-A177-3AD203B41FA5}">
                      <a16:colId xmlns:a16="http://schemas.microsoft.com/office/drawing/2014/main" val="3811359606"/>
                    </a:ext>
                  </a:extLst>
                </a:gridCol>
              </a:tblGrid>
              <a:tr h="508778">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Priority Impact Metrics</a:t>
                      </a:r>
                      <a:endParaRPr lang="en-US" sz="1400" b="1" baseline="30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Grantee Data (as of 10/2021)</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32498303"/>
                  </a:ext>
                </a:extLst>
              </a:tr>
              <a:tr h="74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of youth and adults attending events designed to raise awareness of healthy food, farming, and cooking</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792 residents building nutrition awareness</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842308"/>
                  </a:ext>
                </a:extLst>
              </a:tr>
              <a:tr h="496754">
                <a:tc>
                  <a:txBody>
                    <a:bodyPr/>
                    <a:lstStyle/>
                    <a:p>
                      <a:pPr algn="l"/>
                      <a:r>
                        <a:rPr lang="en-US" sz="1400" b="0" dirty="0">
                          <a:latin typeface="Open Sans" panose="020B0606030504020204" pitchFamily="34" charset="0"/>
                          <a:ea typeface="Open Sans" panose="020B0606030504020204" pitchFamily="34" charset="0"/>
                          <a:cs typeface="Open Sans" panose="020B0606030504020204" pitchFamily="34" charset="0"/>
                        </a:rPr>
                        <a:t>Change in consumer awareness and knowledge about healthy diets </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None reported</a:t>
                      </a: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941942"/>
                  </a:ext>
                </a:extLst>
              </a:tr>
            </a:tbl>
          </a:graphicData>
        </a:graphic>
      </p:graphicFrame>
      <p:sp>
        <p:nvSpPr>
          <p:cNvPr id="16" name="TextBox 15">
            <a:extLst>
              <a:ext uri="{FF2B5EF4-FFF2-40B4-BE49-F238E27FC236}">
                <a16:creationId xmlns:a16="http://schemas.microsoft.com/office/drawing/2014/main" id="{901814E7-7670-4EC4-8185-4917B800F7AB}"/>
              </a:ext>
            </a:extLst>
          </p:cNvPr>
          <p:cNvSpPr txBox="1"/>
          <p:nvPr/>
        </p:nvSpPr>
        <p:spPr>
          <a:xfrm>
            <a:off x="250387" y="6299378"/>
            <a:ext cx="9102466" cy="577081"/>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a:t>
            </a:r>
            <a:r>
              <a:rPr lang="en-US" sz="1050" dirty="0">
                <a:latin typeface="Open Sans" panose="020B0606030504020204" pitchFamily="34" charset="0"/>
                <a:ea typeface="Open Sans" panose="020B0606030504020204" pitchFamily="34" charset="0"/>
                <a:cs typeface="Open Sans" panose="020B0606030504020204" pitchFamily="34" charset="0"/>
              </a:rPr>
              <a:t> Data for metrics shaded in grey will be collected via other data collection methods, e.g., interviews, observational scans, research, etc.</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 </a:t>
            </a:r>
            <a:r>
              <a:rPr lang="en-US" sz="1050" dirty="0">
                <a:latin typeface="Open Sans" panose="020B0606030504020204" pitchFamily="34" charset="0"/>
                <a:ea typeface="Open Sans" panose="020B0606030504020204" pitchFamily="34" charset="0"/>
                <a:cs typeface="Open Sans" panose="020B0606030504020204" pitchFamily="34" charset="0"/>
              </a:rPr>
              <a:t>Of the 5 grants in this strategy, only one has provided a report by end of September 2021.</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3</a:t>
            </a:r>
            <a:r>
              <a:rPr lang="en-US" sz="1050" dirty="0">
                <a:latin typeface="Open Sans" panose="020B0606030504020204" pitchFamily="34" charset="0"/>
                <a:ea typeface="Open Sans" panose="020B0606030504020204" pitchFamily="34" charset="0"/>
                <a:cs typeface="Open Sans" panose="020B0606030504020204" pitchFamily="34" charset="0"/>
              </a:rPr>
              <a:t> In addition, Growing Home reports 3,200 participants through online engagement and community events.  </a:t>
            </a:r>
          </a:p>
        </p:txBody>
      </p:sp>
      <p:sp>
        <p:nvSpPr>
          <p:cNvPr id="18" name="Rectangle 17">
            <a:extLst>
              <a:ext uri="{FF2B5EF4-FFF2-40B4-BE49-F238E27FC236}">
                <a16:creationId xmlns:a16="http://schemas.microsoft.com/office/drawing/2014/main" id="{8F51A977-23BE-4C2A-97D2-B8460F746E00}"/>
              </a:ext>
            </a:extLst>
          </p:cNvPr>
          <p:cNvSpPr/>
          <p:nvPr/>
        </p:nvSpPr>
        <p:spPr>
          <a:xfrm>
            <a:off x="8220679" y="1148081"/>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$0.5M</a:t>
            </a:r>
            <a:endParaRPr lang="en-US" sz="4800" b="1" dirty="0"/>
          </a:p>
        </p:txBody>
      </p:sp>
      <p:sp>
        <p:nvSpPr>
          <p:cNvPr id="19" name="Rectangle 18">
            <a:extLst>
              <a:ext uri="{FF2B5EF4-FFF2-40B4-BE49-F238E27FC236}">
                <a16:creationId xmlns:a16="http://schemas.microsoft.com/office/drawing/2014/main" id="{EFBDC7DE-266D-486E-A3C1-824A4C7F61EC}"/>
              </a:ext>
            </a:extLst>
          </p:cNvPr>
          <p:cNvSpPr/>
          <p:nvPr/>
        </p:nvSpPr>
        <p:spPr>
          <a:xfrm>
            <a:off x="8115173" y="1743367"/>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5</a:t>
            </a:r>
            <a:endParaRPr lang="en-US" sz="4800" b="1" dirty="0"/>
          </a:p>
        </p:txBody>
      </p:sp>
      <p:sp>
        <p:nvSpPr>
          <p:cNvPr id="20" name="Rectangle 19">
            <a:extLst>
              <a:ext uri="{FF2B5EF4-FFF2-40B4-BE49-F238E27FC236}">
                <a16:creationId xmlns:a16="http://schemas.microsoft.com/office/drawing/2014/main" id="{197377D8-7258-41B5-AE03-E9E23934FE4E}"/>
              </a:ext>
            </a:extLst>
          </p:cNvPr>
          <p:cNvSpPr/>
          <p:nvPr/>
        </p:nvSpPr>
        <p:spPr>
          <a:xfrm>
            <a:off x="10494759" y="1924109"/>
            <a:ext cx="1807847"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1" name="Rectangle 20">
            <a:extLst>
              <a:ext uri="{FF2B5EF4-FFF2-40B4-BE49-F238E27FC236}">
                <a16:creationId xmlns:a16="http://schemas.microsoft.com/office/drawing/2014/main" id="{7AE56952-B668-4FEF-9C7D-883C1FB2173E}"/>
              </a:ext>
            </a:extLst>
          </p:cNvPr>
          <p:cNvSpPr/>
          <p:nvPr/>
        </p:nvSpPr>
        <p:spPr>
          <a:xfrm>
            <a:off x="10494758" y="1118350"/>
            <a:ext cx="180784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2" name="Chart 21">
            <a:extLst>
              <a:ext uri="{FF2B5EF4-FFF2-40B4-BE49-F238E27FC236}">
                <a16:creationId xmlns:a16="http://schemas.microsoft.com/office/drawing/2014/main" id="{C0487C4D-9037-4439-9948-D74B3B242C03}"/>
              </a:ext>
            </a:extLst>
          </p:cNvPr>
          <p:cNvGraphicFramePr/>
          <p:nvPr>
            <p:extLst>
              <p:ext uri="{D42A27DB-BD31-4B8C-83A1-F6EECF244321}">
                <p14:modId xmlns:p14="http://schemas.microsoft.com/office/powerpoint/2010/main" val="2343404099"/>
              </p:ext>
            </p:extLst>
          </p:nvPr>
        </p:nvGraphicFramePr>
        <p:xfrm>
          <a:off x="8220679" y="2326602"/>
          <a:ext cx="3485567"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50D46DCC-0163-4D47-AC0E-E3EAE4D2F325}"/>
              </a:ext>
            </a:extLst>
          </p:cNvPr>
          <p:cNvGraphicFramePr/>
          <p:nvPr>
            <p:extLst>
              <p:ext uri="{D42A27DB-BD31-4B8C-83A1-F6EECF244321}">
                <p14:modId xmlns:p14="http://schemas.microsoft.com/office/powerpoint/2010/main" val="4162456169"/>
              </p:ext>
            </p:extLst>
          </p:nvPr>
        </p:nvGraphicFramePr>
        <p:xfrm>
          <a:off x="8200537" y="3806329"/>
          <a:ext cx="3492079" cy="220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13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148BAC-5BE8-4DA0-9631-002240401B62}"/>
              </a:ext>
            </a:extLst>
          </p:cNvPr>
          <p:cNvSpPr>
            <a:spLocks noGrp="1"/>
          </p:cNvSpPr>
          <p:nvPr>
            <p:ph type="body" idx="1"/>
          </p:nvPr>
        </p:nvSpPr>
        <p:spPr>
          <a:xfrm>
            <a:off x="371326" y="1402915"/>
            <a:ext cx="7178765" cy="4183691"/>
          </a:xfrm>
        </p:spPr>
        <p:txBody>
          <a:bodyPr>
            <a:normAutofit/>
          </a:bodyPr>
          <a:lstStyle/>
          <a:p>
            <a:pPr marL="344488" indent="-211138">
              <a:lnSpc>
                <a:spcPct val="100000"/>
              </a:lnSpc>
              <a:spcBef>
                <a:spcPts val="1800"/>
              </a:spcBef>
            </a:pPr>
            <a:r>
              <a:rPr lang="en-US" sz="1800" dirty="0"/>
              <a:t>Chicago is a city of neighborhoods. The hypothesis is that a localized program with community buy-in may have a better chance of finding success. Other philanthropic institutions have reached the same conclusion.</a:t>
            </a:r>
          </a:p>
          <a:p>
            <a:pPr marL="344488" indent="-211138">
              <a:lnSpc>
                <a:spcPct val="100000"/>
              </a:lnSpc>
              <a:spcBef>
                <a:spcPts val="1800"/>
              </a:spcBef>
            </a:pPr>
            <a:r>
              <a:rPr lang="en-US" sz="1800" b="1" dirty="0">
                <a:solidFill>
                  <a:schemeClr val="tx2"/>
                </a:solidFill>
              </a:rPr>
              <a:t>Englewood</a:t>
            </a:r>
            <a:r>
              <a:rPr lang="en-US" sz="1800" dirty="0"/>
              <a:t>, </a:t>
            </a:r>
            <a:r>
              <a:rPr lang="en-US" sz="1800" b="1" dirty="0">
                <a:solidFill>
                  <a:schemeClr val="tx2"/>
                </a:solidFill>
              </a:rPr>
              <a:t>North Lawndale</a:t>
            </a:r>
            <a:r>
              <a:rPr lang="en-US" sz="1800" dirty="0"/>
              <a:t>, and </a:t>
            </a:r>
            <a:r>
              <a:rPr lang="en-US" sz="1800" b="1" dirty="0">
                <a:solidFill>
                  <a:schemeClr val="tx2"/>
                </a:solidFill>
              </a:rPr>
              <a:t>Austin</a:t>
            </a:r>
            <a:r>
              <a:rPr lang="en-US" sz="1800" dirty="0"/>
              <a:t> rank in the top 12 underserved neighborhoods in Chicago regarding food access, as measured by the Healthy Chicago 2.0 Hardship and Child Opportunity Index. Additionally, other neighborhoods in the top 12, such as South Lawndale and West Englewood are adjacent to these three neighborhoods (and Austin and North Lawndale are also neighbors). </a:t>
            </a:r>
          </a:p>
          <a:p>
            <a:pPr marL="344488" indent="-211138">
              <a:lnSpc>
                <a:spcPct val="100000"/>
              </a:lnSpc>
              <a:spcBef>
                <a:spcPts val="1800"/>
              </a:spcBef>
            </a:pPr>
            <a:r>
              <a:rPr lang="en-US" sz="1800" dirty="0"/>
              <a:t>Moreover, these neighborhoods have a prevalence of involved community organizations organizing around food. </a:t>
            </a:r>
          </a:p>
          <a:p>
            <a:endParaRPr lang="en-US" dirty="0"/>
          </a:p>
        </p:txBody>
      </p:sp>
      <p:sp>
        <p:nvSpPr>
          <p:cNvPr id="3" name="Title 2">
            <a:extLst>
              <a:ext uri="{FF2B5EF4-FFF2-40B4-BE49-F238E27FC236}">
                <a16:creationId xmlns:a16="http://schemas.microsoft.com/office/drawing/2014/main" id="{A7A952A0-6DD1-46FA-9B26-DDCC801B1A86}"/>
              </a:ext>
            </a:extLst>
          </p:cNvPr>
          <p:cNvSpPr>
            <a:spLocks noGrp="1"/>
          </p:cNvSpPr>
          <p:nvPr>
            <p:ph type="title"/>
          </p:nvPr>
        </p:nvSpPr>
        <p:spPr/>
        <p:txBody>
          <a:bodyPr/>
          <a:lstStyle/>
          <a:p>
            <a:r>
              <a:rPr lang="en-US" b="1" dirty="0"/>
              <a:t>Background: </a:t>
            </a:r>
            <a:r>
              <a:rPr lang="en-US" dirty="0"/>
              <a:t>Geography</a:t>
            </a:r>
          </a:p>
        </p:txBody>
      </p:sp>
      <p:grpSp>
        <p:nvGrpSpPr>
          <p:cNvPr id="6" name="Group 5">
            <a:extLst>
              <a:ext uri="{FF2B5EF4-FFF2-40B4-BE49-F238E27FC236}">
                <a16:creationId xmlns:a16="http://schemas.microsoft.com/office/drawing/2014/main" id="{A733C4DC-3AE7-4EB6-A634-1FC834C5A9EF}"/>
              </a:ext>
            </a:extLst>
          </p:cNvPr>
          <p:cNvGrpSpPr/>
          <p:nvPr/>
        </p:nvGrpSpPr>
        <p:grpSpPr>
          <a:xfrm>
            <a:off x="8226068" y="726291"/>
            <a:ext cx="3873082" cy="5289845"/>
            <a:chOff x="6816436" y="411529"/>
            <a:chExt cx="4714084" cy="6328654"/>
          </a:xfrm>
        </p:grpSpPr>
        <p:pic>
          <p:nvPicPr>
            <p:cNvPr id="7" name="Shape 142">
              <a:extLst>
                <a:ext uri="{FF2B5EF4-FFF2-40B4-BE49-F238E27FC236}">
                  <a16:creationId xmlns:a16="http://schemas.microsoft.com/office/drawing/2014/main" id="{2E7A55F4-9D12-4EBF-851B-C672684F407B}"/>
                </a:ext>
              </a:extLst>
            </p:cNvPr>
            <p:cNvPicPr preferRelativeResize="0">
              <a:picLocks noChangeAspect="1"/>
            </p:cNvPicPr>
            <p:nvPr/>
          </p:nvPicPr>
          <p:blipFill rotWithShape="1">
            <a:blip r:embed="rId2">
              <a:alphaModFix/>
            </a:blip>
            <a:srcRect b="10080"/>
            <a:stretch/>
          </p:blipFill>
          <p:spPr>
            <a:xfrm>
              <a:off x="6816436" y="411529"/>
              <a:ext cx="4714084" cy="6328654"/>
            </a:xfrm>
            <a:prstGeom prst="rect">
              <a:avLst/>
            </a:prstGeom>
            <a:noFill/>
            <a:ln w="28575" cap="flat" cmpd="sng">
              <a:noFill/>
              <a:prstDash val="solid"/>
              <a:round/>
              <a:headEnd type="none" w="sm" len="sm"/>
              <a:tailEnd type="none" w="sm" len="sm"/>
            </a:ln>
          </p:spPr>
        </p:pic>
        <p:sp>
          <p:nvSpPr>
            <p:cNvPr id="8" name="Oval 7">
              <a:extLst>
                <a:ext uri="{FF2B5EF4-FFF2-40B4-BE49-F238E27FC236}">
                  <a16:creationId xmlns:a16="http://schemas.microsoft.com/office/drawing/2014/main" id="{0FD82D56-9924-4747-9B5A-D2A4329B8A8A}"/>
                </a:ext>
              </a:extLst>
            </p:cNvPr>
            <p:cNvSpPr/>
            <p:nvPr/>
          </p:nvSpPr>
          <p:spPr>
            <a:xfrm>
              <a:off x="10509027" y="4245290"/>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9" name="Oval 8">
              <a:extLst>
                <a:ext uri="{FF2B5EF4-FFF2-40B4-BE49-F238E27FC236}">
                  <a16:creationId xmlns:a16="http://schemas.microsoft.com/office/drawing/2014/main" id="{61B7AC52-DDA9-4FD5-A4DF-BD23E42B721D}"/>
                </a:ext>
              </a:extLst>
            </p:cNvPr>
            <p:cNvSpPr/>
            <p:nvPr/>
          </p:nvSpPr>
          <p:spPr>
            <a:xfrm>
              <a:off x="10054671" y="3535294"/>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sp>
          <p:nvSpPr>
            <p:cNvPr id="11" name="Oval 10">
              <a:extLst>
                <a:ext uri="{FF2B5EF4-FFF2-40B4-BE49-F238E27FC236}">
                  <a16:creationId xmlns:a16="http://schemas.microsoft.com/office/drawing/2014/main" id="{19AB8D9B-98CD-4E0A-B542-70213B245E4C}"/>
                </a:ext>
              </a:extLst>
            </p:cNvPr>
            <p:cNvSpPr/>
            <p:nvPr/>
          </p:nvSpPr>
          <p:spPr>
            <a:xfrm>
              <a:off x="9800622" y="3197337"/>
              <a:ext cx="410385" cy="107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1F0E2"/>
                </a:solidFill>
                <a:effectLst/>
                <a:uLnTx/>
                <a:uFillTx/>
                <a:latin typeface="Gill Sans MT" panose="020B0502020104020203"/>
                <a:ea typeface="+mn-ea"/>
                <a:cs typeface="+mn-cs"/>
              </a:endParaRPr>
            </a:p>
          </p:txBody>
        </p:sp>
      </p:grpSp>
      <p:sp>
        <p:nvSpPr>
          <p:cNvPr id="12" name="Rectangle 11">
            <a:extLst>
              <a:ext uri="{FF2B5EF4-FFF2-40B4-BE49-F238E27FC236}">
                <a16:creationId xmlns:a16="http://schemas.microsoft.com/office/drawing/2014/main" id="{B8A1CF15-CABD-4A54-A0BD-EEA367F2463F}"/>
              </a:ext>
            </a:extLst>
          </p:cNvPr>
          <p:cNvSpPr/>
          <p:nvPr/>
        </p:nvSpPr>
        <p:spPr>
          <a:xfrm>
            <a:off x="8247259" y="5764133"/>
            <a:ext cx="2688205" cy="292388"/>
          </a:xfrm>
          <a:prstGeom prst="rect">
            <a:avLst/>
          </a:prstGeom>
        </p:spPr>
        <p:txBody>
          <a:bodyPr wrap="square" lIns="45720" anchor="ctr">
            <a:noAutofit/>
          </a:bodyPr>
          <a:lstStyle/>
          <a:p>
            <a:pPr>
              <a:lnSpc>
                <a:spcPct val="114000"/>
              </a:lnSpc>
            </a:pPr>
            <a:r>
              <a:rPr lang="en-US" sz="1100" i="1" dirty="0">
                <a:solidFill>
                  <a:srgbClr val="4E5464"/>
                </a:solidFill>
                <a:latin typeface="Open Sans" panose="020B0606030504020204" pitchFamily="34" charset="0"/>
                <a:ea typeface="Open Sans" panose="020B0606030504020204" pitchFamily="34" charset="0"/>
                <a:cs typeface="Open Sans" panose="020B0606030504020204" pitchFamily="34" charset="0"/>
              </a:rPr>
              <a:t>Greater Chicago Food Depository</a:t>
            </a:r>
            <a:endParaRPr lang="en-US" sz="1400" i="1" dirty="0"/>
          </a:p>
        </p:txBody>
      </p:sp>
    </p:spTree>
    <p:extLst>
      <p:ext uri="{BB962C8B-B14F-4D97-AF65-F5344CB8AC3E}">
        <p14:creationId xmlns:p14="http://schemas.microsoft.com/office/powerpoint/2010/main" val="3398074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7F4ADBB-7719-4C61-BA2F-51D170F10174}"/>
              </a:ext>
            </a:extLst>
          </p:cNvPr>
          <p:cNvSpPr>
            <a:spLocks noChangeAspect="1" noChangeArrowheads="1"/>
          </p:cNvSpPr>
          <p:nvPr/>
        </p:nvSpPr>
        <p:spPr bwMode="auto">
          <a:xfrm>
            <a:off x="7482804" y="3431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Spotlight: </a:t>
            </a:r>
            <a:r>
              <a:rPr lang="en-US" dirty="0"/>
              <a:t>Food Careers</a:t>
            </a:r>
          </a:p>
        </p:txBody>
      </p:sp>
      <p:graphicFrame>
        <p:nvGraphicFramePr>
          <p:cNvPr id="11" name="Table 11">
            <a:extLst>
              <a:ext uri="{FF2B5EF4-FFF2-40B4-BE49-F238E27FC236}">
                <a16:creationId xmlns:a16="http://schemas.microsoft.com/office/drawing/2014/main" id="{D1EEE8F6-E44B-4CCF-AE3D-A454491601CE}"/>
              </a:ext>
            </a:extLst>
          </p:cNvPr>
          <p:cNvGraphicFramePr>
            <a:graphicFrameLocks noGrp="1"/>
          </p:cNvGraphicFramePr>
          <p:nvPr>
            <p:extLst>
              <p:ext uri="{D42A27DB-BD31-4B8C-83A1-F6EECF244321}">
                <p14:modId xmlns:p14="http://schemas.microsoft.com/office/powerpoint/2010/main" val="3580512404"/>
              </p:ext>
            </p:extLst>
          </p:nvPr>
        </p:nvGraphicFramePr>
        <p:xfrm>
          <a:off x="370394" y="1340758"/>
          <a:ext cx="7616388" cy="2194560"/>
        </p:xfrm>
        <a:graphic>
          <a:graphicData uri="http://schemas.openxmlformats.org/drawingml/2006/table">
            <a:tbl>
              <a:tblPr firstRow="1" bandRow="1">
                <a:tableStyleId>{2D5ABB26-0587-4C30-8999-92F81FD0307C}</a:tableStyleId>
              </a:tblPr>
              <a:tblGrid>
                <a:gridCol w="1505701">
                  <a:extLst>
                    <a:ext uri="{9D8B030D-6E8A-4147-A177-3AD203B41FA5}">
                      <a16:colId xmlns:a16="http://schemas.microsoft.com/office/drawing/2014/main" val="1753224144"/>
                    </a:ext>
                  </a:extLst>
                </a:gridCol>
                <a:gridCol w="6110687">
                  <a:extLst>
                    <a:ext uri="{9D8B030D-6E8A-4147-A177-3AD203B41FA5}">
                      <a16:colId xmlns:a16="http://schemas.microsoft.com/office/drawing/2014/main" val="1852944935"/>
                    </a:ext>
                  </a:extLst>
                </a:gridCol>
              </a:tblGrid>
              <a:tr h="262096">
                <a:tc gridSpan="2">
                  <a:txBody>
                    <a:bodyPr/>
                    <a:lstStyle/>
                    <a:p>
                      <a:pPr algn="l"/>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Description</a:t>
                      </a:r>
                    </a:p>
                  </a:txBody>
                  <a:tcPr>
                    <a:lnB>
                      <a:noFill/>
                    </a:lnB>
                  </a:tcPr>
                </a:tc>
                <a:tc hMerge="1">
                  <a:txBody>
                    <a:bodyPr/>
                    <a:lstStyle/>
                    <a:p>
                      <a:pPr algn="ctr"/>
                      <a:endParaRPr lang="en-US" sz="1200" b="1" dirty="0"/>
                    </a:p>
                  </a:txBody>
                  <a:tcPr/>
                </a:tc>
                <a:extLst>
                  <a:ext uri="{0D108BD9-81ED-4DB2-BD59-A6C34878D82A}">
                    <a16:rowId xmlns:a16="http://schemas.microsoft.com/office/drawing/2014/main" val="639612225"/>
                  </a:ext>
                </a:extLst>
              </a:tr>
              <a:tr h="485933">
                <a:tc gridSpan="2">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Increase opportunities for Chicago youth and underemployed adults to enter the workforce in food-related industries.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dirty="0"/>
                    </a:p>
                  </a:txBody>
                  <a:tcPr/>
                </a:tc>
                <a:extLst>
                  <a:ext uri="{0D108BD9-81ED-4DB2-BD59-A6C34878D82A}">
                    <a16:rowId xmlns:a16="http://schemas.microsoft.com/office/drawing/2014/main" val="457290550"/>
                  </a:ext>
                </a:extLst>
              </a:tr>
              <a:tr h="124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Partner Activities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tc>
                  <a:txBody>
                    <a:bodyPr/>
                    <a:lstStyle/>
                    <a:p>
                      <a:pPr marL="342900" indent="-342900" algn="l">
                        <a:buAutoNum type="arabicPeriod"/>
                      </a:pPr>
                      <a:r>
                        <a:rPr lang="en-US" sz="1400" dirty="0">
                          <a:latin typeface="Open Sans" panose="020B0606030504020204" pitchFamily="34" charset="0"/>
                          <a:ea typeface="Open Sans" panose="020B0606030504020204" pitchFamily="34" charset="0"/>
                          <a:cs typeface="Open Sans" panose="020B0606030504020204" pitchFamily="34" charset="0"/>
                        </a:rPr>
                        <a:t>Job training and mentoring programs for youth that expose them to food-related careers</a:t>
                      </a:r>
                    </a:p>
                    <a:p>
                      <a:pPr marL="342900" indent="-342900" algn="l">
                        <a:buAutoNum type="arabicPeriod"/>
                      </a:pPr>
                      <a:r>
                        <a:rPr lang="en-US" sz="1400" dirty="0">
                          <a:latin typeface="Open Sans" panose="020B0606030504020204" pitchFamily="34" charset="0"/>
                          <a:ea typeface="Open Sans" panose="020B0606030504020204" pitchFamily="34" charset="0"/>
                          <a:cs typeface="Open Sans" panose="020B0606030504020204" pitchFamily="34" charset="0"/>
                        </a:rPr>
                        <a:t>Job training programs for underemployed adults that provide apprenticeships </a:t>
                      </a:r>
                    </a:p>
                    <a:p>
                      <a:pPr marL="342900" indent="-342900" algn="l">
                        <a:buAutoNum type="arabicPeriod"/>
                      </a:pPr>
                      <a:r>
                        <a:rPr lang="en-US" sz="1400" dirty="0">
                          <a:latin typeface="Open Sans" panose="020B0606030504020204" pitchFamily="34" charset="0"/>
                          <a:ea typeface="Open Sans" panose="020B0606030504020204" pitchFamily="34" charset="0"/>
                          <a:cs typeface="Open Sans" panose="020B0606030504020204" pitchFamily="34" charset="0"/>
                        </a:rPr>
                        <a:t>Job placement in food-related careers and launching food-related enterprises. </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065475092"/>
                  </a:ext>
                </a:extLst>
              </a:tr>
            </a:tbl>
          </a:graphicData>
        </a:graphic>
      </p:graphicFrame>
      <p:graphicFrame>
        <p:nvGraphicFramePr>
          <p:cNvPr id="15" name="Table 3">
            <a:extLst>
              <a:ext uri="{FF2B5EF4-FFF2-40B4-BE49-F238E27FC236}">
                <a16:creationId xmlns:a16="http://schemas.microsoft.com/office/drawing/2014/main" id="{192F1DD1-CFAF-4068-9432-2A3E22345ABE}"/>
              </a:ext>
            </a:extLst>
          </p:cNvPr>
          <p:cNvGraphicFramePr>
            <a:graphicFrameLocks noGrp="1"/>
          </p:cNvGraphicFramePr>
          <p:nvPr>
            <p:extLst>
              <p:ext uri="{D42A27DB-BD31-4B8C-83A1-F6EECF244321}">
                <p14:modId xmlns:p14="http://schemas.microsoft.com/office/powerpoint/2010/main" val="3325006087"/>
              </p:ext>
            </p:extLst>
          </p:nvPr>
        </p:nvGraphicFramePr>
        <p:xfrm>
          <a:off x="321281" y="4095125"/>
          <a:ext cx="7523727" cy="1018453"/>
        </p:xfrm>
        <a:graphic>
          <a:graphicData uri="http://schemas.openxmlformats.org/drawingml/2006/table">
            <a:tbl>
              <a:tblPr firstRow="1" bandRow="1">
                <a:tableStyleId>{5940675A-B579-460E-94D1-54222C63F5DA}</a:tableStyleId>
              </a:tblPr>
              <a:tblGrid>
                <a:gridCol w="4191559">
                  <a:extLst>
                    <a:ext uri="{9D8B030D-6E8A-4147-A177-3AD203B41FA5}">
                      <a16:colId xmlns:a16="http://schemas.microsoft.com/office/drawing/2014/main" val="1406324842"/>
                    </a:ext>
                  </a:extLst>
                </a:gridCol>
                <a:gridCol w="3332168">
                  <a:extLst>
                    <a:ext uri="{9D8B030D-6E8A-4147-A177-3AD203B41FA5}">
                      <a16:colId xmlns:a16="http://schemas.microsoft.com/office/drawing/2014/main" val="3811359606"/>
                    </a:ext>
                  </a:extLst>
                </a:gridCol>
              </a:tblGrid>
              <a:tr h="414196">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Priority Impact Metrics</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Grantee Data (as of 10/2021)</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32498303"/>
                  </a:ext>
                </a:extLst>
              </a:tr>
              <a:tr h="604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of youth and underemployed adults trained for the food workforce</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204 residents trained</a:t>
                      </a:r>
                    </a:p>
                  </a:txBody>
                  <a:tcPr anchor="ctr">
                    <a:lnL w="12700" cmpd="sng">
                      <a:noFill/>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842308"/>
                  </a:ext>
                </a:extLst>
              </a:tr>
            </a:tbl>
          </a:graphicData>
        </a:graphic>
      </p:graphicFrame>
      <p:sp>
        <p:nvSpPr>
          <p:cNvPr id="16" name="TextBox 15">
            <a:extLst>
              <a:ext uri="{FF2B5EF4-FFF2-40B4-BE49-F238E27FC236}">
                <a16:creationId xmlns:a16="http://schemas.microsoft.com/office/drawing/2014/main" id="{901814E7-7670-4EC4-8185-4917B800F7AB}"/>
              </a:ext>
            </a:extLst>
          </p:cNvPr>
          <p:cNvSpPr txBox="1"/>
          <p:nvPr/>
        </p:nvSpPr>
        <p:spPr>
          <a:xfrm>
            <a:off x="250387" y="6299378"/>
            <a:ext cx="9102466" cy="415498"/>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a:t>
            </a:r>
            <a:r>
              <a:rPr lang="en-US" sz="1050" dirty="0">
                <a:latin typeface="Open Sans" panose="020B0606030504020204" pitchFamily="34" charset="0"/>
                <a:ea typeface="Open Sans" panose="020B0606030504020204" pitchFamily="34" charset="0"/>
                <a:cs typeface="Open Sans" panose="020B0606030504020204" pitchFamily="34" charset="0"/>
              </a:rPr>
              <a:t> Data for metrics shaded in grey will be collected via other data collection methods, e.g., interviews, observational scans, research, etc.</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 </a:t>
            </a:r>
            <a:r>
              <a:rPr lang="en-US" sz="1050" dirty="0">
                <a:latin typeface="Open Sans" panose="020B0606030504020204" pitchFamily="34" charset="0"/>
                <a:ea typeface="Open Sans" panose="020B0606030504020204" pitchFamily="34" charset="0"/>
                <a:cs typeface="Open Sans" panose="020B0606030504020204" pitchFamily="34" charset="0"/>
              </a:rPr>
              <a:t>Of the 3 grants in this strategy, only one has provided a report by end of September 2021. </a:t>
            </a:r>
          </a:p>
        </p:txBody>
      </p:sp>
      <p:sp>
        <p:nvSpPr>
          <p:cNvPr id="28" name="Rectangle 27">
            <a:extLst>
              <a:ext uri="{FF2B5EF4-FFF2-40B4-BE49-F238E27FC236}">
                <a16:creationId xmlns:a16="http://schemas.microsoft.com/office/drawing/2014/main" id="{F924FFCC-0054-4E4B-B4E1-F3D47C0C02F1}"/>
              </a:ext>
            </a:extLst>
          </p:cNvPr>
          <p:cNvSpPr/>
          <p:nvPr/>
        </p:nvSpPr>
        <p:spPr>
          <a:xfrm>
            <a:off x="8092288" y="1220320"/>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$0.6M</a:t>
            </a:r>
            <a:endParaRPr lang="en-US" sz="4800" b="1" dirty="0"/>
          </a:p>
        </p:txBody>
      </p:sp>
      <p:sp>
        <p:nvSpPr>
          <p:cNvPr id="29" name="Rectangle 28">
            <a:extLst>
              <a:ext uri="{FF2B5EF4-FFF2-40B4-BE49-F238E27FC236}">
                <a16:creationId xmlns:a16="http://schemas.microsoft.com/office/drawing/2014/main" id="{0145420D-877E-4E40-91C5-4F1EAEAC787D}"/>
              </a:ext>
            </a:extLst>
          </p:cNvPr>
          <p:cNvSpPr/>
          <p:nvPr/>
        </p:nvSpPr>
        <p:spPr>
          <a:xfrm>
            <a:off x="7986782" y="1815606"/>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3</a:t>
            </a:r>
            <a:endParaRPr lang="en-US" sz="4800" b="1" dirty="0"/>
          </a:p>
        </p:txBody>
      </p:sp>
      <p:sp>
        <p:nvSpPr>
          <p:cNvPr id="30" name="Rectangle 29">
            <a:extLst>
              <a:ext uri="{FF2B5EF4-FFF2-40B4-BE49-F238E27FC236}">
                <a16:creationId xmlns:a16="http://schemas.microsoft.com/office/drawing/2014/main" id="{6AC755BF-514A-43A7-894F-B6313C83EC67}"/>
              </a:ext>
            </a:extLst>
          </p:cNvPr>
          <p:cNvSpPr/>
          <p:nvPr/>
        </p:nvSpPr>
        <p:spPr>
          <a:xfrm>
            <a:off x="10366368" y="1996348"/>
            <a:ext cx="1807847"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31" name="Rectangle 30">
            <a:extLst>
              <a:ext uri="{FF2B5EF4-FFF2-40B4-BE49-F238E27FC236}">
                <a16:creationId xmlns:a16="http://schemas.microsoft.com/office/drawing/2014/main" id="{82B64F99-2E56-4BBC-A2D8-6D27C5090BEC}"/>
              </a:ext>
            </a:extLst>
          </p:cNvPr>
          <p:cNvSpPr/>
          <p:nvPr/>
        </p:nvSpPr>
        <p:spPr>
          <a:xfrm>
            <a:off x="10366367" y="1190589"/>
            <a:ext cx="180784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32" name="Chart 31">
            <a:extLst>
              <a:ext uri="{FF2B5EF4-FFF2-40B4-BE49-F238E27FC236}">
                <a16:creationId xmlns:a16="http://schemas.microsoft.com/office/drawing/2014/main" id="{64B76396-D5CE-4567-A456-94C67B544B53}"/>
              </a:ext>
            </a:extLst>
          </p:cNvPr>
          <p:cNvGraphicFramePr/>
          <p:nvPr>
            <p:extLst>
              <p:ext uri="{D42A27DB-BD31-4B8C-83A1-F6EECF244321}">
                <p14:modId xmlns:p14="http://schemas.microsoft.com/office/powerpoint/2010/main" val="1573824344"/>
              </p:ext>
            </p:extLst>
          </p:nvPr>
        </p:nvGraphicFramePr>
        <p:xfrm>
          <a:off x="8092288" y="2398841"/>
          <a:ext cx="3485567"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B99F1FB4-D64B-486E-9383-2899A4EEE769}"/>
              </a:ext>
            </a:extLst>
          </p:cNvPr>
          <p:cNvGraphicFramePr/>
          <p:nvPr>
            <p:extLst>
              <p:ext uri="{D42A27DB-BD31-4B8C-83A1-F6EECF244321}">
                <p14:modId xmlns:p14="http://schemas.microsoft.com/office/powerpoint/2010/main" val="1653298327"/>
              </p:ext>
            </p:extLst>
          </p:nvPr>
        </p:nvGraphicFramePr>
        <p:xfrm>
          <a:off x="8072146" y="3878568"/>
          <a:ext cx="3492079" cy="220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3053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47F4ADBB-7719-4C61-BA2F-51D170F10174}"/>
              </a:ext>
            </a:extLst>
          </p:cNvPr>
          <p:cNvSpPr>
            <a:spLocks noChangeAspect="1" noChangeArrowheads="1"/>
          </p:cNvSpPr>
          <p:nvPr/>
        </p:nvSpPr>
        <p:spPr bwMode="auto">
          <a:xfrm>
            <a:off x="7482804" y="34313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409890"/>
            <a:ext cx="11355855" cy="590931"/>
          </a:xfrm>
        </p:spPr>
        <p:txBody>
          <a:bodyPr/>
          <a:lstStyle/>
          <a:p>
            <a:r>
              <a:rPr lang="en-US" b="1" dirty="0"/>
              <a:t>Spotlight: </a:t>
            </a:r>
            <a:r>
              <a:rPr lang="en-US" dirty="0"/>
              <a:t>System Building</a:t>
            </a:r>
          </a:p>
        </p:txBody>
      </p:sp>
      <p:graphicFrame>
        <p:nvGraphicFramePr>
          <p:cNvPr id="11" name="Table 11">
            <a:extLst>
              <a:ext uri="{FF2B5EF4-FFF2-40B4-BE49-F238E27FC236}">
                <a16:creationId xmlns:a16="http://schemas.microsoft.com/office/drawing/2014/main" id="{D1EEE8F6-E44B-4CCF-AE3D-A454491601CE}"/>
              </a:ext>
            </a:extLst>
          </p:cNvPr>
          <p:cNvGraphicFramePr>
            <a:graphicFrameLocks noGrp="1"/>
          </p:cNvGraphicFramePr>
          <p:nvPr>
            <p:extLst>
              <p:ext uri="{D42A27DB-BD31-4B8C-83A1-F6EECF244321}">
                <p14:modId xmlns:p14="http://schemas.microsoft.com/office/powerpoint/2010/main" val="3996189753"/>
              </p:ext>
            </p:extLst>
          </p:nvPr>
        </p:nvGraphicFramePr>
        <p:xfrm>
          <a:off x="370394" y="1340758"/>
          <a:ext cx="7779298" cy="2283436"/>
        </p:xfrm>
        <a:graphic>
          <a:graphicData uri="http://schemas.openxmlformats.org/drawingml/2006/table">
            <a:tbl>
              <a:tblPr firstRow="1" bandRow="1">
                <a:tableStyleId>{2D5ABB26-0587-4C30-8999-92F81FD0307C}</a:tableStyleId>
              </a:tblPr>
              <a:tblGrid>
                <a:gridCol w="1537907">
                  <a:extLst>
                    <a:ext uri="{9D8B030D-6E8A-4147-A177-3AD203B41FA5}">
                      <a16:colId xmlns:a16="http://schemas.microsoft.com/office/drawing/2014/main" val="1753224144"/>
                    </a:ext>
                  </a:extLst>
                </a:gridCol>
                <a:gridCol w="6241391">
                  <a:extLst>
                    <a:ext uri="{9D8B030D-6E8A-4147-A177-3AD203B41FA5}">
                      <a16:colId xmlns:a16="http://schemas.microsoft.com/office/drawing/2014/main" val="1852944935"/>
                    </a:ext>
                  </a:extLst>
                </a:gridCol>
              </a:tblGrid>
              <a:tr h="262096">
                <a:tc gridSpan="2">
                  <a:txBody>
                    <a:bodyPr/>
                    <a:lstStyle/>
                    <a:p>
                      <a:pPr algn="l"/>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Description</a:t>
                      </a:r>
                    </a:p>
                  </a:txBody>
                  <a:tcPr>
                    <a:lnB>
                      <a:noFill/>
                    </a:lnB>
                  </a:tcPr>
                </a:tc>
                <a:tc hMerge="1">
                  <a:txBody>
                    <a:bodyPr/>
                    <a:lstStyle/>
                    <a:p>
                      <a:pPr algn="ctr"/>
                      <a:endParaRPr lang="en-US" sz="1200" b="1" dirty="0"/>
                    </a:p>
                  </a:txBody>
                  <a:tcPr/>
                </a:tc>
                <a:extLst>
                  <a:ext uri="{0D108BD9-81ED-4DB2-BD59-A6C34878D82A}">
                    <a16:rowId xmlns:a16="http://schemas.microsoft.com/office/drawing/2014/main" val="639612225"/>
                  </a:ext>
                </a:extLst>
              </a:tr>
              <a:tr h="485933">
                <a:tc gridSpan="2">
                  <a:txBody>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Aiming to build the knowledge, capacity, leadership and connectivity of actors in and adjacent to the healthy food movement to foster the enabling conditions for shifting markets and minds toward healthy food.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dirty="0"/>
                    </a:p>
                  </a:txBody>
                  <a:tcPr/>
                </a:tc>
                <a:extLst>
                  <a:ext uri="{0D108BD9-81ED-4DB2-BD59-A6C34878D82A}">
                    <a16:rowId xmlns:a16="http://schemas.microsoft.com/office/drawing/2014/main" val="457290550"/>
                  </a:ext>
                </a:extLst>
              </a:tr>
              <a:tr h="124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BB4430"/>
                          </a:solidFill>
                          <a:latin typeface="Open Sans" panose="020B0606030504020204" pitchFamily="34" charset="0"/>
                          <a:ea typeface="Open Sans" panose="020B0606030504020204" pitchFamily="34" charset="0"/>
                          <a:cs typeface="Open Sans" panose="020B0606030504020204" pitchFamily="34" charset="0"/>
                        </a:rPr>
                        <a:t>Key Partner Activities</a:t>
                      </a:r>
                    </a:p>
                    <a:p>
                      <a:pPr algn="l"/>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tcPr>
                </a:tc>
                <a:tc>
                  <a:txBody>
                    <a:bodyPr/>
                    <a:lstStyle/>
                    <a:p>
                      <a:pPr marL="0" indent="0" algn="l">
                        <a:buNone/>
                      </a:pPr>
                      <a:r>
                        <a:rPr lang="en-US" sz="1400" dirty="0">
                          <a:latin typeface="Open Sans" panose="020B0606030504020204" pitchFamily="34" charset="0"/>
                          <a:ea typeface="Open Sans" panose="020B0606030504020204" pitchFamily="34" charset="0"/>
                          <a:cs typeface="Open Sans" panose="020B0606030504020204" pitchFamily="34" charset="0"/>
                        </a:rPr>
                        <a:t>Advocating with current and potential new funders, including federal and state funding streams, policy and advocacy.</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065475092"/>
                  </a:ext>
                </a:extLst>
              </a:tr>
            </a:tbl>
          </a:graphicData>
        </a:graphic>
      </p:graphicFrame>
      <p:graphicFrame>
        <p:nvGraphicFramePr>
          <p:cNvPr id="15" name="Table 3">
            <a:extLst>
              <a:ext uri="{FF2B5EF4-FFF2-40B4-BE49-F238E27FC236}">
                <a16:creationId xmlns:a16="http://schemas.microsoft.com/office/drawing/2014/main" id="{192F1DD1-CFAF-4068-9432-2A3E22345ABE}"/>
              </a:ext>
            </a:extLst>
          </p:cNvPr>
          <p:cNvGraphicFramePr>
            <a:graphicFrameLocks noGrp="1"/>
          </p:cNvGraphicFramePr>
          <p:nvPr>
            <p:extLst>
              <p:ext uri="{D42A27DB-BD31-4B8C-83A1-F6EECF244321}">
                <p14:modId xmlns:p14="http://schemas.microsoft.com/office/powerpoint/2010/main" val="2591971588"/>
              </p:ext>
            </p:extLst>
          </p:nvPr>
        </p:nvGraphicFramePr>
        <p:xfrm>
          <a:off x="321281" y="4195091"/>
          <a:ext cx="7523727" cy="1003869"/>
        </p:xfrm>
        <a:graphic>
          <a:graphicData uri="http://schemas.openxmlformats.org/drawingml/2006/table">
            <a:tbl>
              <a:tblPr firstRow="1" bandRow="1">
                <a:tableStyleId>{5940675A-B579-460E-94D1-54222C63F5DA}</a:tableStyleId>
              </a:tblPr>
              <a:tblGrid>
                <a:gridCol w="4757713">
                  <a:extLst>
                    <a:ext uri="{9D8B030D-6E8A-4147-A177-3AD203B41FA5}">
                      <a16:colId xmlns:a16="http://schemas.microsoft.com/office/drawing/2014/main" val="1406324842"/>
                    </a:ext>
                  </a:extLst>
                </a:gridCol>
                <a:gridCol w="2766014">
                  <a:extLst>
                    <a:ext uri="{9D8B030D-6E8A-4147-A177-3AD203B41FA5}">
                      <a16:colId xmlns:a16="http://schemas.microsoft.com/office/drawing/2014/main" val="3811359606"/>
                    </a:ext>
                  </a:extLst>
                </a:gridCol>
              </a:tblGrid>
              <a:tr h="420639">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Priority Impact Metrics</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US" sz="1400" b="1" dirty="0">
                          <a:latin typeface="Open Sans" panose="020B0606030504020204" pitchFamily="34" charset="0"/>
                          <a:ea typeface="Open Sans" panose="020B0606030504020204" pitchFamily="34" charset="0"/>
                          <a:cs typeface="Open Sans" panose="020B0606030504020204" pitchFamily="34" charset="0"/>
                        </a:rPr>
                        <a:t>Grantee Data (as of 10/2021)</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32498303"/>
                  </a:ext>
                </a:extLst>
              </a:tr>
              <a:tr h="583230">
                <a:tc>
                  <a:txBody>
                    <a:bodyPr/>
                    <a:lstStyle/>
                    <a:p>
                      <a:pPr algn="l" fontAlgn="b"/>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new donors and $ capitalized on issues related to healthy food</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least $3.8M raised through funded projects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332986"/>
                  </a:ext>
                </a:extLst>
              </a:tr>
            </a:tbl>
          </a:graphicData>
        </a:graphic>
      </p:graphicFrame>
      <p:sp>
        <p:nvSpPr>
          <p:cNvPr id="16" name="TextBox 15">
            <a:extLst>
              <a:ext uri="{FF2B5EF4-FFF2-40B4-BE49-F238E27FC236}">
                <a16:creationId xmlns:a16="http://schemas.microsoft.com/office/drawing/2014/main" id="{901814E7-7670-4EC4-8185-4917B800F7AB}"/>
              </a:ext>
            </a:extLst>
          </p:cNvPr>
          <p:cNvSpPr txBox="1"/>
          <p:nvPr/>
        </p:nvSpPr>
        <p:spPr>
          <a:xfrm>
            <a:off x="250387" y="6299378"/>
            <a:ext cx="9102466" cy="415498"/>
          </a:xfrm>
          <a:prstGeom prst="rect">
            <a:avLst/>
          </a:prstGeom>
          <a:noFill/>
        </p:spPr>
        <p:txBody>
          <a:bodyPr wrap="square" rtlCol="0">
            <a:spAutoFit/>
          </a:bodyPr>
          <a:lstStyle/>
          <a:p>
            <a:r>
              <a:rPr lang="en-US" sz="1050" baseline="30000" dirty="0">
                <a:latin typeface="Open Sans" panose="020B0606030504020204" pitchFamily="34" charset="0"/>
                <a:ea typeface="Open Sans" panose="020B0606030504020204" pitchFamily="34" charset="0"/>
                <a:cs typeface="Open Sans" panose="020B0606030504020204" pitchFamily="34" charset="0"/>
              </a:rPr>
              <a:t>1</a:t>
            </a:r>
            <a:r>
              <a:rPr lang="en-US" sz="1050" dirty="0">
                <a:latin typeface="Open Sans" panose="020B0606030504020204" pitchFamily="34" charset="0"/>
                <a:ea typeface="Open Sans" panose="020B0606030504020204" pitchFamily="34" charset="0"/>
                <a:cs typeface="Open Sans" panose="020B0606030504020204" pitchFamily="34" charset="0"/>
              </a:rPr>
              <a:t> Data for metrics shaded in grey will be collected via other data collection methods, e.g., interviews, observational scans, research, etc.</a:t>
            </a:r>
          </a:p>
          <a:p>
            <a:r>
              <a:rPr lang="en-US" sz="1050" baseline="30000" dirty="0">
                <a:latin typeface="Open Sans" panose="020B0606030504020204" pitchFamily="34" charset="0"/>
                <a:ea typeface="Open Sans" panose="020B0606030504020204" pitchFamily="34" charset="0"/>
                <a:cs typeface="Open Sans" panose="020B0606030504020204" pitchFamily="34" charset="0"/>
              </a:rPr>
              <a:t>2 </a:t>
            </a:r>
            <a:r>
              <a:rPr lang="en-US" sz="1050" dirty="0">
                <a:latin typeface="Open Sans" panose="020B0606030504020204" pitchFamily="34" charset="0"/>
                <a:ea typeface="Open Sans" panose="020B0606030504020204" pitchFamily="34" charset="0"/>
                <a:cs typeface="Open Sans" panose="020B0606030504020204" pitchFamily="34" charset="0"/>
              </a:rPr>
              <a:t>Of the 7 grants in this strategy, only one has provided a report by end of September 2021. </a:t>
            </a:r>
          </a:p>
        </p:txBody>
      </p:sp>
      <p:sp>
        <p:nvSpPr>
          <p:cNvPr id="13" name="Rectangle 12">
            <a:extLst>
              <a:ext uri="{FF2B5EF4-FFF2-40B4-BE49-F238E27FC236}">
                <a16:creationId xmlns:a16="http://schemas.microsoft.com/office/drawing/2014/main" id="{748E6962-5D22-4472-8131-AE12395A704C}"/>
              </a:ext>
            </a:extLst>
          </p:cNvPr>
          <p:cNvSpPr/>
          <p:nvPr/>
        </p:nvSpPr>
        <p:spPr>
          <a:xfrm>
            <a:off x="8255198" y="1076887"/>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$4.3M</a:t>
            </a:r>
            <a:endParaRPr lang="en-US" sz="4800" b="1" dirty="0"/>
          </a:p>
        </p:txBody>
      </p:sp>
      <p:sp>
        <p:nvSpPr>
          <p:cNvPr id="14" name="Rectangle 13">
            <a:extLst>
              <a:ext uri="{FF2B5EF4-FFF2-40B4-BE49-F238E27FC236}">
                <a16:creationId xmlns:a16="http://schemas.microsoft.com/office/drawing/2014/main" id="{004CC908-966E-4AB9-8720-40B215DDA8CA}"/>
              </a:ext>
            </a:extLst>
          </p:cNvPr>
          <p:cNvSpPr/>
          <p:nvPr/>
        </p:nvSpPr>
        <p:spPr>
          <a:xfrm>
            <a:off x="8149692" y="1672173"/>
            <a:ext cx="2274079"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7</a:t>
            </a:r>
            <a:endParaRPr lang="en-US" sz="4800" b="1" dirty="0"/>
          </a:p>
        </p:txBody>
      </p:sp>
      <p:sp>
        <p:nvSpPr>
          <p:cNvPr id="18" name="Rectangle 17">
            <a:extLst>
              <a:ext uri="{FF2B5EF4-FFF2-40B4-BE49-F238E27FC236}">
                <a16:creationId xmlns:a16="http://schemas.microsoft.com/office/drawing/2014/main" id="{57AFE658-48FF-4D91-965B-AED6706F464D}"/>
              </a:ext>
            </a:extLst>
          </p:cNvPr>
          <p:cNvSpPr/>
          <p:nvPr/>
        </p:nvSpPr>
        <p:spPr>
          <a:xfrm>
            <a:off x="10529278" y="1852915"/>
            <a:ext cx="1807847"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19" name="Rectangle 18">
            <a:extLst>
              <a:ext uri="{FF2B5EF4-FFF2-40B4-BE49-F238E27FC236}">
                <a16:creationId xmlns:a16="http://schemas.microsoft.com/office/drawing/2014/main" id="{365987D7-735A-4C40-A5F1-24EA99137F11}"/>
              </a:ext>
            </a:extLst>
          </p:cNvPr>
          <p:cNvSpPr/>
          <p:nvPr/>
        </p:nvSpPr>
        <p:spPr>
          <a:xfrm>
            <a:off x="10529277" y="1047156"/>
            <a:ext cx="180784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graphicFrame>
        <p:nvGraphicFramePr>
          <p:cNvPr id="20" name="Chart 19">
            <a:extLst>
              <a:ext uri="{FF2B5EF4-FFF2-40B4-BE49-F238E27FC236}">
                <a16:creationId xmlns:a16="http://schemas.microsoft.com/office/drawing/2014/main" id="{8767C1C3-6509-499B-8A4C-FEC99E0EC7CE}"/>
              </a:ext>
            </a:extLst>
          </p:cNvPr>
          <p:cNvGraphicFramePr/>
          <p:nvPr>
            <p:extLst>
              <p:ext uri="{D42A27DB-BD31-4B8C-83A1-F6EECF244321}">
                <p14:modId xmlns:p14="http://schemas.microsoft.com/office/powerpoint/2010/main" val="681299823"/>
              </p:ext>
            </p:extLst>
          </p:nvPr>
        </p:nvGraphicFramePr>
        <p:xfrm>
          <a:off x="8255198" y="2255408"/>
          <a:ext cx="3485567" cy="160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FE7F980E-5A5E-4566-A73E-C22A8FE8AAE7}"/>
              </a:ext>
            </a:extLst>
          </p:cNvPr>
          <p:cNvGraphicFramePr/>
          <p:nvPr>
            <p:extLst>
              <p:ext uri="{D42A27DB-BD31-4B8C-83A1-F6EECF244321}">
                <p14:modId xmlns:p14="http://schemas.microsoft.com/office/powerpoint/2010/main" val="1631716791"/>
              </p:ext>
            </p:extLst>
          </p:nvPr>
        </p:nvGraphicFramePr>
        <p:xfrm>
          <a:off x="8235056" y="3735135"/>
          <a:ext cx="3492079" cy="220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01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951666-36F2-4AF5-846B-552EEDD26198}"/>
              </a:ext>
            </a:extLst>
          </p:cNvPr>
          <p:cNvSpPr>
            <a:spLocks noGrp="1"/>
          </p:cNvSpPr>
          <p:nvPr>
            <p:ph type="title"/>
          </p:nvPr>
        </p:nvSpPr>
        <p:spPr>
          <a:xfrm>
            <a:off x="371326" y="391340"/>
            <a:ext cx="11355855" cy="538865"/>
          </a:xfrm>
        </p:spPr>
        <p:txBody>
          <a:bodyPr/>
          <a:lstStyle/>
          <a:p>
            <a:r>
              <a:rPr lang="en-US" sz="3200" b="1" dirty="0"/>
              <a:t>Spotlight: </a:t>
            </a:r>
            <a:r>
              <a:rPr lang="en-US" sz="3200" dirty="0"/>
              <a:t>COVID Funding</a:t>
            </a:r>
            <a:r>
              <a:rPr lang="en-US" sz="3200" baseline="30000" dirty="0"/>
              <a:t>1</a:t>
            </a:r>
            <a:endParaRPr lang="en-US" sz="3200" dirty="0"/>
          </a:p>
        </p:txBody>
      </p:sp>
      <p:sp>
        <p:nvSpPr>
          <p:cNvPr id="25" name="Rectangle 24">
            <a:extLst>
              <a:ext uri="{FF2B5EF4-FFF2-40B4-BE49-F238E27FC236}">
                <a16:creationId xmlns:a16="http://schemas.microsoft.com/office/drawing/2014/main" id="{435CFB71-F9C5-4759-8FCB-18967A326771}"/>
              </a:ext>
            </a:extLst>
          </p:cNvPr>
          <p:cNvSpPr/>
          <p:nvPr/>
        </p:nvSpPr>
        <p:spPr>
          <a:xfrm>
            <a:off x="1" y="1579935"/>
            <a:ext cx="2053030"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$12.1M</a:t>
            </a:r>
            <a:endParaRPr lang="en-US" sz="4800" b="1" dirty="0"/>
          </a:p>
        </p:txBody>
      </p:sp>
      <p:sp>
        <p:nvSpPr>
          <p:cNvPr id="26" name="Rectangle 25">
            <a:extLst>
              <a:ext uri="{FF2B5EF4-FFF2-40B4-BE49-F238E27FC236}">
                <a16:creationId xmlns:a16="http://schemas.microsoft.com/office/drawing/2014/main" id="{44446C3B-2AD0-4744-BFE7-19DD5F3C3B45}"/>
              </a:ext>
            </a:extLst>
          </p:cNvPr>
          <p:cNvSpPr/>
          <p:nvPr/>
        </p:nvSpPr>
        <p:spPr>
          <a:xfrm>
            <a:off x="171537" y="2152611"/>
            <a:ext cx="1865821" cy="880241"/>
          </a:xfrm>
          <a:prstGeom prst="rect">
            <a:avLst/>
          </a:prstGeom>
        </p:spPr>
        <p:txBody>
          <a:bodyPr wrap="square" lIns="45720">
            <a:noAutofit/>
          </a:bodyPr>
          <a:lstStyle/>
          <a:p>
            <a:pPr algn="r">
              <a:lnSpc>
                <a:spcPct val="114000"/>
              </a:lnSpc>
            </a:pPr>
            <a:r>
              <a:rPr lang="en-US" sz="4000" b="1" dirty="0">
                <a:latin typeface="Open Sans" panose="020B0606030504020204" pitchFamily="34" charset="0"/>
                <a:ea typeface="Open Sans" panose="020B0606030504020204" pitchFamily="34" charset="0"/>
                <a:cs typeface="Open Sans" panose="020B0606030504020204" pitchFamily="34" charset="0"/>
              </a:rPr>
              <a:t>52</a:t>
            </a:r>
            <a:endParaRPr lang="en-US" sz="4800" b="1" dirty="0"/>
          </a:p>
        </p:txBody>
      </p:sp>
      <p:sp>
        <p:nvSpPr>
          <p:cNvPr id="27" name="Rectangle 26">
            <a:extLst>
              <a:ext uri="{FF2B5EF4-FFF2-40B4-BE49-F238E27FC236}">
                <a16:creationId xmlns:a16="http://schemas.microsoft.com/office/drawing/2014/main" id="{0031D927-5CAF-415E-93B3-22B86D95896A}"/>
              </a:ext>
            </a:extLst>
          </p:cNvPr>
          <p:cNvSpPr/>
          <p:nvPr/>
        </p:nvSpPr>
        <p:spPr>
          <a:xfrm>
            <a:off x="1978360" y="2243582"/>
            <a:ext cx="1211488" cy="450453"/>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grants</a:t>
            </a:r>
            <a:endParaRPr lang="en-US" sz="1400" dirty="0"/>
          </a:p>
        </p:txBody>
      </p:sp>
      <p:sp>
        <p:nvSpPr>
          <p:cNvPr id="28" name="Rectangle 27">
            <a:extLst>
              <a:ext uri="{FF2B5EF4-FFF2-40B4-BE49-F238E27FC236}">
                <a16:creationId xmlns:a16="http://schemas.microsoft.com/office/drawing/2014/main" id="{EE5BC89A-79FF-42B8-AA67-08D97951B87B}"/>
              </a:ext>
            </a:extLst>
          </p:cNvPr>
          <p:cNvSpPr/>
          <p:nvPr/>
        </p:nvSpPr>
        <p:spPr>
          <a:xfrm>
            <a:off x="1961915" y="1528089"/>
            <a:ext cx="121148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total funding committed via</a:t>
            </a:r>
            <a:endParaRPr lang="en-US" sz="1400" dirty="0"/>
          </a:p>
        </p:txBody>
      </p:sp>
      <p:sp>
        <p:nvSpPr>
          <p:cNvPr id="12" name="Rectangle 11">
            <a:extLst>
              <a:ext uri="{FF2B5EF4-FFF2-40B4-BE49-F238E27FC236}">
                <a16:creationId xmlns:a16="http://schemas.microsoft.com/office/drawing/2014/main" id="{9F917CD1-4621-4A77-ACC4-59767B5339C2}"/>
              </a:ext>
            </a:extLst>
          </p:cNvPr>
          <p:cNvSpPr/>
          <p:nvPr/>
        </p:nvSpPr>
        <p:spPr>
          <a:xfrm>
            <a:off x="173522" y="4451250"/>
            <a:ext cx="794802"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Grant range</a:t>
            </a:r>
            <a:endParaRPr lang="en-US" sz="1400" dirty="0"/>
          </a:p>
        </p:txBody>
      </p:sp>
      <p:sp>
        <p:nvSpPr>
          <p:cNvPr id="13" name="Rectangle 12">
            <a:extLst>
              <a:ext uri="{FF2B5EF4-FFF2-40B4-BE49-F238E27FC236}">
                <a16:creationId xmlns:a16="http://schemas.microsoft.com/office/drawing/2014/main" id="{43F1D77F-46A9-4AE3-9A92-C89391DB5F48}"/>
              </a:ext>
            </a:extLst>
          </p:cNvPr>
          <p:cNvSpPr/>
          <p:nvPr/>
        </p:nvSpPr>
        <p:spPr>
          <a:xfrm>
            <a:off x="968324" y="4561537"/>
            <a:ext cx="2275447" cy="576535"/>
          </a:xfrm>
          <a:prstGeom prst="rect">
            <a:avLst/>
          </a:prstGeom>
        </p:spPr>
        <p:txBody>
          <a:bodyPr wrap="square" lIns="45720">
            <a:noAutofit/>
          </a:bodyPr>
          <a:lstStyle/>
          <a:p>
            <a:pPr>
              <a:lnSpc>
                <a:spcPct val="114000"/>
              </a:lnSpc>
            </a:pPr>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$10K-3M</a:t>
            </a:r>
            <a:endParaRPr lang="en-US" sz="3200" b="1" dirty="0">
              <a:solidFill>
                <a:schemeClr val="accent4"/>
              </a:solidFill>
            </a:endParaRPr>
          </a:p>
        </p:txBody>
      </p:sp>
      <p:sp>
        <p:nvSpPr>
          <p:cNvPr id="14" name="Rectangle 13">
            <a:extLst>
              <a:ext uri="{FF2B5EF4-FFF2-40B4-BE49-F238E27FC236}">
                <a16:creationId xmlns:a16="http://schemas.microsoft.com/office/drawing/2014/main" id="{A8411209-EA75-4835-A79C-2AB8CA159B59}"/>
              </a:ext>
            </a:extLst>
          </p:cNvPr>
          <p:cNvSpPr/>
          <p:nvPr/>
        </p:nvSpPr>
        <p:spPr>
          <a:xfrm>
            <a:off x="171537" y="5220079"/>
            <a:ext cx="796787"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Median grant size</a:t>
            </a:r>
            <a:endParaRPr lang="en-US" sz="1400" dirty="0"/>
          </a:p>
        </p:txBody>
      </p:sp>
      <p:sp>
        <p:nvSpPr>
          <p:cNvPr id="15" name="Rectangle 14">
            <a:extLst>
              <a:ext uri="{FF2B5EF4-FFF2-40B4-BE49-F238E27FC236}">
                <a16:creationId xmlns:a16="http://schemas.microsoft.com/office/drawing/2014/main" id="{E99D25C7-4035-4393-9767-32CAFEF7AFFD}"/>
              </a:ext>
            </a:extLst>
          </p:cNvPr>
          <p:cNvSpPr/>
          <p:nvPr/>
        </p:nvSpPr>
        <p:spPr>
          <a:xfrm>
            <a:off x="968324" y="5342751"/>
            <a:ext cx="2525397" cy="880241"/>
          </a:xfrm>
          <a:prstGeom prst="rect">
            <a:avLst/>
          </a:prstGeom>
        </p:spPr>
        <p:txBody>
          <a:bodyPr wrap="square" lIns="45720">
            <a:noAutofit/>
          </a:bodyPr>
          <a:lstStyle/>
          <a:p>
            <a:pPr>
              <a:lnSpc>
                <a:spcPct val="114000"/>
              </a:lnSpc>
            </a:pPr>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$66K</a:t>
            </a:r>
            <a:endParaRPr lang="en-US" sz="3200" b="1" dirty="0">
              <a:solidFill>
                <a:schemeClr val="accent4"/>
              </a:solidFill>
            </a:endParaRPr>
          </a:p>
        </p:txBody>
      </p:sp>
      <p:sp>
        <p:nvSpPr>
          <p:cNvPr id="18" name="Rectangle 17">
            <a:extLst>
              <a:ext uri="{FF2B5EF4-FFF2-40B4-BE49-F238E27FC236}">
                <a16:creationId xmlns:a16="http://schemas.microsoft.com/office/drawing/2014/main" id="{5BAB5484-8D08-48BB-A185-485DED9099D8}"/>
              </a:ext>
            </a:extLst>
          </p:cNvPr>
          <p:cNvSpPr/>
          <p:nvPr/>
        </p:nvSpPr>
        <p:spPr>
          <a:xfrm>
            <a:off x="-285049" y="3085677"/>
            <a:ext cx="2053030" cy="880241"/>
          </a:xfrm>
          <a:prstGeom prst="rect">
            <a:avLst/>
          </a:prstGeom>
        </p:spPr>
        <p:txBody>
          <a:bodyPr wrap="square" lIns="45720">
            <a:noAutofit/>
          </a:bodyPr>
          <a:lstStyle/>
          <a:p>
            <a:pPr algn="r">
              <a:lnSpc>
                <a:spcPct val="114000"/>
              </a:lnSpc>
            </a:pPr>
            <a:r>
              <a:rPr lang="en-US" sz="32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$4.5M</a:t>
            </a:r>
            <a:endParaRPr lang="en-US" sz="3200" b="1" dirty="0">
              <a:solidFill>
                <a:schemeClr val="accent5"/>
              </a:solidFill>
            </a:endParaRPr>
          </a:p>
        </p:txBody>
      </p:sp>
      <p:sp>
        <p:nvSpPr>
          <p:cNvPr id="19" name="Rectangle 18">
            <a:extLst>
              <a:ext uri="{FF2B5EF4-FFF2-40B4-BE49-F238E27FC236}">
                <a16:creationId xmlns:a16="http://schemas.microsoft.com/office/drawing/2014/main" id="{F5F0E6C3-1393-458D-9298-6D327244CB9E}"/>
              </a:ext>
            </a:extLst>
          </p:cNvPr>
          <p:cNvSpPr/>
          <p:nvPr/>
        </p:nvSpPr>
        <p:spPr>
          <a:xfrm>
            <a:off x="1767981" y="2987664"/>
            <a:ext cx="131856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neighborhood-specific grants</a:t>
            </a:r>
            <a:endParaRPr lang="en-US" sz="1400" dirty="0"/>
          </a:p>
        </p:txBody>
      </p:sp>
      <p:sp>
        <p:nvSpPr>
          <p:cNvPr id="20" name="Rectangle 19">
            <a:extLst>
              <a:ext uri="{FF2B5EF4-FFF2-40B4-BE49-F238E27FC236}">
                <a16:creationId xmlns:a16="http://schemas.microsoft.com/office/drawing/2014/main" id="{3E55A9CC-8CAC-4785-9751-F9DB5180445D}"/>
              </a:ext>
            </a:extLst>
          </p:cNvPr>
          <p:cNvSpPr/>
          <p:nvPr/>
        </p:nvSpPr>
        <p:spPr>
          <a:xfrm>
            <a:off x="-285049" y="3739449"/>
            <a:ext cx="2053030" cy="880241"/>
          </a:xfrm>
          <a:prstGeom prst="rect">
            <a:avLst/>
          </a:prstGeom>
        </p:spPr>
        <p:txBody>
          <a:bodyPr wrap="square" lIns="45720">
            <a:noAutofit/>
          </a:bodyPr>
          <a:lstStyle/>
          <a:p>
            <a:pPr algn="r">
              <a:lnSpc>
                <a:spcPct val="114000"/>
              </a:lnSpc>
            </a:pPr>
            <a:r>
              <a:rPr lang="en-US" sz="32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$7.5M</a:t>
            </a:r>
            <a:endParaRPr lang="en-US" sz="3200" b="1" dirty="0">
              <a:solidFill>
                <a:schemeClr val="accent5"/>
              </a:solidFill>
            </a:endParaRPr>
          </a:p>
        </p:txBody>
      </p:sp>
      <p:sp>
        <p:nvSpPr>
          <p:cNvPr id="21" name="Rectangle 20">
            <a:extLst>
              <a:ext uri="{FF2B5EF4-FFF2-40B4-BE49-F238E27FC236}">
                <a16:creationId xmlns:a16="http://schemas.microsoft.com/office/drawing/2014/main" id="{25C7299B-FFB1-4950-A122-F9477AE763FD}"/>
              </a:ext>
            </a:extLst>
          </p:cNvPr>
          <p:cNvSpPr/>
          <p:nvPr/>
        </p:nvSpPr>
        <p:spPr>
          <a:xfrm>
            <a:off x="1767981" y="3599289"/>
            <a:ext cx="1318568" cy="880241"/>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In grants that spanned neighborhoods</a:t>
            </a:r>
            <a:endParaRPr lang="en-US" sz="1400" dirty="0"/>
          </a:p>
        </p:txBody>
      </p:sp>
      <p:sp>
        <p:nvSpPr>
          <p:cNvPr id="22" name="Rectangle 21">
            <a:extLst>
              <a:ext uri="{FF2B5EF4-FFF2-40B4-BE49-F238E27FC236}">
                <a16:creationId xmlns:a16="http://schemas.microsoft.com/office/drawing/2014/main" id="{97935541-C3B5-4EDE-8F65-2B8F66D084FC}"/>
              </a:ext>
            </a:extLst>
          </p:cNvPr>
          <p:cNvSpPr/>
          <p:nvPr/>
        </p:nvSpPr>
        <p:spPr>
          <a:xfrm>
            <a:off x="171536" y="6226108"/>
            <a:ext cx="9137834" cy="599449"/>
          </a:xfrm>
          <a:prstGeom prst="rect">
            <a:avLst/>
          </a:prstGeom>
        </p:spPr>
        <p:txBody>
          <a:bodyPr wrap="square" lIns="45720" anchor="ctr">
            <a:noAutofit/>
          </a:bodyPr>
          <a:lstStyle/>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1 Information summarized from “COVID-19 Initiative Interim Report,” October 2021</a:t>
            </a:r>
          </a:p>
          <a:p>
            <a:pPr>
              <a:lnSpc>
                <a:spcPct val="114000"/>
              </a:lnSpc>
            </a:pPr>
            <a:r>
              <a:rPr lang="en-US" sz="1100" dirty="0">
                <a:solidFill>
                  <a:srgbClr val="4E5464"/>
                </a:solidFill>
                <a:latin typeface="Open Sans" panose="020B0606030504020204" pitchFamily="34" charset="0"/>
                <a:ea typeface="Open Sans" panose="020B0606030504020204" pitchFamily="34" charset="0"/>
                <a:cs typeface="Open Sans" panose="020B0606030504020204" pitchFamily="34" charset="0"/>
              </a:rPr>
              <a:t>2 These are an undercount of the ultimate results: the grants for 33% of the funds had not yet provided final reports.</a:t>
            </a:r>
            <a:endParaRPr lang="en-US" sz="1400" dirty="0"/>
          </a:p>
        </p:txBody>
      </p:sp>
      <p:sp>
        <p:nvSpPr>
          <p:cNvPr id="23" name="TextBox 22">
            <a:extLst>
              <a:ext uri="{FF2B5EF4-FFF2-40B4-BE49-F238E27FC236}">
                <a16:creationId xmlns:a16="http://schemas.microsoft.com/office/drawing/2014/main" id="{3E000749-37BE-48B7-A29B-505A276D0372}"/>
              </a:ext>
            </a:extLst>
          </p:cNvPr>
          <p:cNvSpPr txBox="1"/>
          <p:nvPr/>
        </p:nvSpPr>
        <p:spPr>
          <a:xfrm>
            <a:off x="4980226" y="1228015"/>
            <a:ext cx="6446067" cy="646331"/>
          </a:xfrm>
          <a:prstGeom prst="rect">
            <a:avLst/>
          </a:prstGeom>
          <a:noFill/>
        </p:spPr>
        <p:txBody>
          <a:bodyPr wrap="square" rtlCol="0">
            <a:spAutoFit/>
          </a:bodyPr>
          <a:lstStyle/>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All 16 neighborhoods survive the crisis with appropriate food and provisions</a:t>
            </a:r>
          </a:p>
        </p:txBody>
      </p:sp>
      <p:sp>
        <p:nvSpPr>
          <p:cNvPr id="31" name="Rectangle 30">
            <a:extLst>
              <a:ext uri="{FF2B5EF4-FFF2-40B4-BE49-F238E27FC236}">
                <a16:creationId xmlns:a16="http://schemas.microsoft.com/office/drawing/2014/main" id="{DB65D94F-3E8C-4D18-B6A3-E57BD7654323}"/>
              </a:ext>
            </a:extLst>
          </p:cNvPr>
          <p:cNvSpPr/>
          <p:nvPr/>
        </p:nvSpPr>
        <p:spPr>
          <a:xfrm>
            <a:off x="3607128" y="1272471"/>
            <a:ext cx="1201563" cy="538866"/>
          </a:xfrm>
          <a:prstGeom prst="rect">
            <a:avLst/>
          </a:prstGeom>
        </p:spPr>
        <p:txBody>
          <a:bodyPr wrap="square" lIns="45720">
            <a:noAutofit/>
          </a:bodyPr>
          <a:lstStyle/>
          <a:p>
            <a:pPr algn="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Goal</a:t>
            </a:r>
            <a:endParaRPr lang="en-US" b="1" dirty="0"/>
          </a:p>
        </p:txBody>
      </p:sp>
      <p:sp>
        <p:nvSpPr>
          <p:cNvPr id="32" name="Rectangle 31">
            <a:extLst>
              <a:ext uri="{FF2B5EF4-FFF2-40B4-BE49-F238E27FC236}">
                <a16:creationId xmlns:a16="http://schemas.microsoft.com/office/drawing/2014/main" id="{9154E512-295B-4F03-8CFD-32E998C172DF}"/>
              </a:ext>
            </a:extLst>
          </p:cNvPr>
          <p:cNvSpPr/>
          <p:nvPr/>
        </p:nvSpPr>
        <p:spPr>
          <a:xfrm>
            <a:off x="3623573" y="1925586"/>
            <a:ext cx="1231370" cy="538866"/>
          </a:xfrm>
          <a:prstGeom prst="rect">
            <a:avLst/>
          </a:prstGeom>
        </p:spPr>
        <p:txBody>
          <a:bodyPr wrap="square" lIns="45720">
            <a:noAutofit/>
          </a:bodyPr>
          <a:lstStyle/>
          <a:p>
            <a:pPr algn="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Primary Metric</a:t>
            </a:r>
            <a:endParaRPr lang="en-US" b="1" dirty="0"/>
          </a:p>
        </p:txBody>
      </p:sp>
      <p:sp>
        <p:nvSpPr>
          <p:cNvPr id="34" name="TextBox 33">
            <a:extLst>
              <a:ext uri="{FF2B5EF4-FFF2-40B4-BE49-F238E27FC236}">
                <a16:creationId xmlns:a16="http://schemas.microsoft.com/office/drawing/2014/main" id="{8825C04B-8BF4-4029-8A60-A32313349E8B}"/>
              </a:ext>
            </a:extLst>
          </p:cNvPr>
          <p:cNvSpPr txBox="1"/>
          <p:nvPr/>
        </p:nvSpPr>
        <p:spPr>
          <a:xfrm>
            <a:off x="4963781" y="2095120"/>
            <a:ext cx="6446067" cy="369332"/>
          </a:xfrm>
          <a:prstGeom prst="rect">
            <a:avLst/>
          </a:prstGeom>
          <a:noFill/>
        </p:spPr>
        <p:txBody>
          <a:bodyPr wrap="square" rtlCol="0">
            <a:spAutoFit/>
          </a:bodyPr>
          <a:lstStyle/>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Pounds of food and/or number of food boxes provided</a:t>
            </a:r>
          </a:p>
        </p:txBody>
      </p:sp>
      <p:sp>
        <p:nvSpPr>
          <p:cNvPr id="35" name="Rectangle 34">
            <a:extLst>
              <a:ext uri="{FF2B5EF4-FFF2-40B4-BE49-F238E27FC236}">
                <a16:creationId xmlns:a16="http://schemas.microsoft.com/office/drawing/2014/main" id="{8F02667F-E44F-4279-A446-51287A59A910}"/>
              </a:ext>
            </a:extLst>
          </p:cNvPr>
          <p:cNvSpPr/>
          <p:nvPr/>
        </p:nvSpPr>
        <p:spPr>
          <a:xfrm>
            <a:off x="3623573" y="2923781"/>
            <a:ext cx="1231370" cy="538866"/>
          </a:xfrm>
          <a:prstGeom prst="rect">
            <a:avLst/>
          </a:prstGeom>
        </p:spPr>
        <p:txBody>
          <a:bodyPr wrap="square" lIns="45720">
            <a:noAutofit/>
          </a:bodyPr>
          <a:lstStyle/>
          <a:p>
            <a:pPr algn="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Strategy</a:t>
            </a:r>
            <a:endParaRPr lang="en-US" b="1" dirty="0"/>
          </a:p>
        </p:txBody>
      </p:sp>
      <p:sp>
        <p:nvSpPr>
          <p:cNvPr id="36" name="TextBox 35">
            <a:extLst>
              <a:ext uri="{FF2B5EF4-FFF2-40B4-BE49-F238E27FC236}">
                <a16:creationId xmlns:a16="http://schemas.microsoft.com/office/drawing/2014/main" id="{035E5B37-56F8-4078-A7C8-E189E6D260B7}"/>
              </a:ext>
            </a:extLst>
          </p:cNvPr>
          <p:cNvSpPr txBox="1"/>
          <p:nvPr/>
        </p:nvSpPr>
        <p:spPr>
          <a:xfrm>
            <a:off x="4980225" y="2683430"/>
            <a:ext cx="6446067" cy="923330"/>
          </a:xfrm>
          <a:prstGeom prst="rect">
            <a:avLst/>
          </a:prstGeom>
          <a:noFill/>
        </p:spPr>
        <p:txBody>
          <a:bodyPr wrap="square" rtlCol="0">
            <a:spAutoFit/>
          </a:bodyPr>
          <a:lstStyle/>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Focus grantmaking dollars on </a:t>
            </a:r>
            <a:r>
              <a:rPr lang="en-US" b="1" dirty="0">
                <a:latin typeface="Open Sans" panose="020B0606030504020204" pitchFamily="34" charset="0"/>
                <a:ea typeface="Open Sans" panose="020B0606030504020204" pitchFamily="34" charset="0"/>
                <a:cs typeface="Open Sans" panose="020B0606030504020204" pitchFamily="34" charset="0"/>
              </a:rPr>
              <a:t>neighborhood anchor institutions</a:t>
            </a:r>
            <a:r>
              <a:rPr lang="en-US" dirty="0">
                <a:latin typeface="Open Sans" panose="020B0606030504020204" pitchFamily="34" charset="0"/>
                <a:ea typeface="Open Sans" panose="020B0606030504020204" pitchFamily="34" charset="0"/>
                <a:cs typeface="Open Sans" panose="020B0606030504020204" pitchFamily="34" charset="0"/>
              </a:rPr>
              <a:t> as they are closest to the work and are best positioned to understand community need</a:t>
            </a:r>
          </a:p>
        </p:txBody>
      </p:sp>
      <p:sp>
        <p:nvSpPr>
          <p:cNvPr id="38" name="Rectangle 37">
            <a:extLst>
              <a:ext uri="{FF2B5EF4-FFF2-40B4-BE49-F238E27FC236}">
                <a16:creationId xmlns:a16="http://schemas.microsoft.com/office/drawing/2014/main" id="{96F7DD6B-8377-4222-A6D0-37E638D3E073}"/>
              </a:ext>
            </a:extLst>
          </p:cNvPr>
          <p:cNvSpPr/>
          <p:nvPr/>
        </p:nvSpPr>
        <p:spPr>
          <a:xfrm>
            <a:off x="3631075" y="4625923"/>
            <a:ext cx="1231370" cy="538866"/>
          </a:xfrm>
          <a:prstGeom prst="rect">
            <a:avLst/>
          </a:prstGeom>
        </p:spPr>
        <p:txBody>
          <a:bodyPr wrap="square" lIns="45720">
            <a:noAutofit/>
          </a:bodyPr>
          <a:lstStyle/>
          <a:p>
            <a:pPr algn="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Impact</a:t>
            </a:r>
            <a:r>
              <a:rPr lang="en-US" b="1" baseline="30000" dirty="0">
                <a:latin typeface="Open Sans" panose="020B0606030504020204" pitchFamily="34" charset="0"/>
                <a:ea typeface="Open Sans" panose="020B0606030504020204" pitchFamily="34" charset="0"/>
                <a:cs typeface="Open Sans" panose="020B0606030504020204" pitchFamily="34" charset="0"/>
              </a:rPr>
              <a:t>2</a:t>
            </a:r>
            <a:endParaRPr lang="en-US" b="1" baseline="30000" dirty="0"/>
          </a:p>
        </p:txBody>
      </p:sp>
      <p:sp>
        <p:nvSpPr>
          <p:cNvPr id="39" name="TextBox 38">
            <a:extLst>
              <a:ext uri="{FF2B5EF4-FFF2-40B4-BE49-F238E27FC236}">
                <a16:creationId xmlns:a16="http://schemas.microsoft.com/office/drawing/2014/main" id="{8E2B7E6D-6E6D-49AE-8567-1610921FDE77}"/>
              </a:ext>
            </a:extLst>
          </p:cNvPr>
          <p:cNvSpPr txBox="1"/>
          <p:nvPr/>
        </p:nvSpPr>
        <p:spPr>
          <a:xfrm>
            <a:off x="4999799" y="3783698"/>
            <a:ext cx="6858218"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Food delivery</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500,000 meals, 21,000 food boxes, and almost 7M pounds of food</a:t>
            </a:r>
          </a:p>
          <a:p>
            <a:pPr marL="285750" indent="-285750">
              <a:spcAft>
                <a:spcPts val="600"/>
              </a:spcAft>
              <a:buFont typeface="Arial" panose="020B0604020202020204" pitchFamily="34" charset="0"/>
              <a:buChar cha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New food system providers</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least 12 community nonprofits newly entered the neighborhood food system</a:t>
            </a:r>
          </a:p>
          <a:p>
            <a:pPr marL="285750" indent="-285750">
              <a:spcAft>
                <a:spcPts val="600"/>
              </a:spcAft>
              <a:buFont typeface="Arial" panose="020B0604020202020204" pitchFamily="34" charset="0"/>
              <a:buChar char="•"/>
            </a:pPr>
            <a:r>
              <a:rPr lang="en-US" sz="1600" b="1" dirty="0">
                <a:latin typeface="Open Sans" panose="020B0606030504020204" pitchFamily="34" charset="0"/>
                <a:ea typeface="Open Sans" panose="020B0606030504020204" pitchFamily="34" charset="0"/>
                <a:cs typeface="Open Sans" panose="020B0606030504020204" pitchFamily="34" charset="0"/>
              </a:rPr>
              <a:t>New funders</a:t>
            </a:r>
            <a:r>
              <a:rPr lang="en-US" sz="1600" dirty="0">
                <a:latin typeface="Open Sans" panose="020B0606030504020204" pitchFamily="34" charset="0"/>
                <a:ea typeface="Open Sans" panose="020B0606030504020204" pitchFamily="34" charset="0"/>
                <a:cs typeface="Open Sans" panose="020B0606030504020204" pitchFamily="34" charset="0"/>
              </a:rPr>
              <a:t>: BI now has 4 funding partners in food systems</a:t>
            </a:r>
          </a:p>
          <a:p>
            <a:pPr marL="285750" indent="-285750">
              <a:spcAft>
                <a:spcPts val="600"/>
              </a:spcAft>
              <a:buFont typeface="Arial" panose="020B0604020202020204" pitchFamily="34" charset="0"/>
              <a:buChar cha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Elevating voices</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After </a:t>
            </a:r>
            <a:r>
              <a:rPr lang="en-US" sz="1600" dirty="0">
                <a:latin typeface="Open Sans" panose="020B0606030504020204" pitchFamily="34" charset="0"/>
                <a:ea typeface="Open Sans" panose="020B0606030504020204" pitchFamily="34" charset="0"/>
                <a:cs typeface="Open Sans" panose="020B0606030504020204" pitchFamily="34" charset="0"/>
              </a:rPr>
              <a:t>connecting with grassroot organizations, t</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he Greater Chicago Food Depository now plans to open culturally competent food pantries in targeted neighborhoods</a:t>
            </a:r>
          </a:p>
          <a:p>
            <a:pPr marL="285750" indent="-285750">
              <a:buFont typeface="Arial" panose="020B0604020202020204" pitchFamily="34" charset="0"/>
              <a:buChar char="•"/>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477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E3EF7-ADCC-4E5F-88D8-E2C5B8362722}"/>
              </a:ext>
            </a:extLst>
          </p:cNvPr>
          <p:cNvSpPr>
            <a:spLocks noGrp="1"/>
          </p:cNvSpPr>
          <p:nvPr>
            <p:ph type="title"/>
          </p:nvPr>
        </p:nvSpPr>
        <p:spPr>
          <a:xfrm>
            <a:off x="371326" y="428625"/>
            <a:ext cx="11355855" cy="594650"/>
          </a:xfrm>
        </p:spPr>
        <p:txBody>
          <a:bodyPr/>
          <a:lstStyle/>
          <a:p>
            <a:r>
              <a:rPr lang="en-US" b="1" dirty="0"/>
              <a:t>Background</a:t>
            </a:r>
            <a:r>
              <a:rPr lang="en-US" dirty="0"/>
              <a:t>: </a:t>
            </a:r>
            <a:r>
              <a:rPr lang="en-US" sz="2800" dirty="0"/>
              <a:t>Food Systems in Chicago (FSIC) Theory of Change</a:t>
            </a:r>
          </a:p>
        </p:txBody>
      </p:sp>
      <p:sp>
        <p:nvSpPr>
          <p:cNvPr id="4" name="Rectangle 3">
            <a:extLst>
              <a:ext uri="{FF2B5EF4-FFF2-40B4-BE49-F238E27FC236}">
                <a16:creationId xmlns:a16="http://schemas.microsoft.com/office/drawing/2014/main" id="{B289F5A4-26FC-47F6-974C-9F3F94B2BA86}"/>
              </a:ext>
            </a:extLst>
          </p:cNvPr>
          <p:cNvSpPr/>
          <p:nvPr/>
        </p:nvSpPr>
        <p:spPr>
          <a:xfrm>
            <a:off x="349389" y="1821688"/>
            <a:ext cx="11614157"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E5464"/>
              </a:solidFill>
              <a:effectLst/>
              <a:highlight>
                <a:srgbClr val="FFFF00"/>
              </a:highligh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Theory of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IF</a:t>
            </a:r>
            <a:r>
              <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 Builders Initiative funds efforts around food assistance programs, food access/community distribution, cultural norms and knowledge, supporting the next generation of food careers, and enabling conditions for healthy food systems in three communities in Chicago…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AND IF </a:t>
            </a:r>
            <a:r>
              <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those efforts demonstrate the viability of buying healthy food; foster enabling conditions for a healthy and nutritious food system; and advance mental models connecting the role of food with health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THEN</a:t>
            </a:r>
            <a:r>
              <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 we will see key improvements in the food systems of target communities, including shifts in markets toward purchasing healthy food and shifts in minds toward the prioritization of healthy food in diets…</a:t>
            </a:r>
            <a:endPar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SO THAT </a:t>
            </a:r>
            <a:r>
              <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 people living in those communities eat in a way that supports their </a:t>
            </a:r>
            <a:r>
              <a:rPr kumimoji="0" lang="en-US" sz="1800" b="0" i="0" u="none" strike="noStrike" kern="1200" cap="none" spc="0" normalizeH="0" baseline="0" noProof="0" dirty="0" err="1">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lon</a:t>
            </a:r>
            <a:r>
              <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g-term health.</a:t>
            </a:r>
          </a:p>
        </p:txBody>
      </p:sp>
      <p:sp>
        <p:nvSpPr>
          <p:cNvPr id="5" name="Rectangle 4">
            <a:extLst>
              <a:ext uri="{FF2B5EF4-FFF2-40B4-BE49-F238E27FC236}">
                <a16:creationId xmlns:a16="http://schemas.microsoft.com/office/drawing/2014/main" id="{926BCB4D-14F6-4307-8991-E1155F08288D}"/>
              </a:ext>
            </a:extLst>
          </p:cNvPr>
          <p:cNvSpPr/>
          <p:nvPr/>
        </p:nvSpPr>
        <p:spPr>
          <a:xfrm>
            <a:off x="329122" y="1365522"/>
            <a:ext cx="1144839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Goal: Chicago citizens in North Lawndale, Englewood, and Austin have the knowledge and access that allows them to eat in a way that supports their long-term health. </a:t>
            </a:r>
          </a:p>
        </p:txBody>
      </p:sp>
    </p:spTree>
    <p:extLst>
      <p:ext uri="{BB962C8B-B14F-4D97-AF65-F5344CB8AC3E}">
        <p14:creationId xmlns:p14="http://schemas.microsoft.com/office/powerpoint/2010/main" val="314893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2AF95-0BEB-4622-85E8-C9751C7DACB1}"/>
              </a:ext>
            </a:extLst>
          </p:cNvPr>
          <p:cNvSpPr>
            <a:spLocks noGrp="1"/>
          </p:cNvSpPr>
          <p:nvPr>
            <p:ph type="title"/>
          </p:nvPr>
        </p:nvSpPr>
        <p:spPr>
          <a:xfrm>
            <a:off x="42393" y="13744"/>
            <a:ext cx="9232236" cy="429504"/>
          </a:xfrm>
        </p:spPr>
        <p:txBody>
          <a:bodyPr/>
          <a:lstStyle/>
          <a:p>
            <a:r>
              <a:rPr lang="en-US" sz="2800" b="1" dirty="0"/>
              <a:t>Background: </a:t>
            </a:r>
            <a:r>
              <a:rPr lang="en-US" dirty="0"/>
              <a:t>FSIC Initiative Theory of Change (visual)</a:t>
            </a:r>
          </a:p>
        </p:txBody>
      </p:sp>
      <p:sp>
        <p:nvSpPr>
          <p:cNvPr id="53" name="TextBox 52">
            <a:extLst>
              <a:ext uri="{FF2B5EF4-FFF2-40B4-BE49-F238E27FC236}">
                <a16:creationId xmlns:a16="http://schemas.microsoft.com/office/drawing/2014/main" id="{CED02EC6-28EB-460E-B4F5-8CC647B52780}"/>
              </a:ext>
            </a:extLst>
          </p:cNvPr>
          <p:cNvSpPr txBox="1"/>
          <p:nvPr/>
        </p:nvSpPr>
        <p:spPr>
          <a:xfrm>
            <a:off x="1162181" y="1997266"/>
            <a:ext cx="15752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Austin</a:t>
            </a:r>
            <a:endParaRPr kumimoji="0" lang="en-US" sz="16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FC1D7A81-0ED1-433A-BA51-3EFF4004134C}"/>
              </a:ext>
            </a:extLst>
          </p:cNvPr>
          <p:cNvSpPr txBox="1"/>
          <p:nvPr/>
        </p:nvSpPr>
        <p:spPr>
          <a:xfrm>
            <a:off x="1312914" y="4993633"/>
            <a:ext cx="15752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North Lawndale</a:t>
            </a:r>
          </a:p>
        </p:txBody>
      </p:sp>
      <p:sp>
        <p:nvSpPr>
          <p:cNvPr id="55" name="TextBox 54">
            <a:extLst>
              <a:ext uri="{FF2B5EF4-FFF2-40B4-BE49-F238E27FC236}">
                <a16:creationId xmlns:a16="http://schemas.microsoft.com/office/drawing/2014/main" id="{FCC8791A-F3BD-43C8-957A-04EFB0D7BBA9}"/>
              </a:ext>
            </a:extLst>
          </p:cNvPr>
          <p:cNvSpPr txBox="1"/>
          <p:nvPr/>
        </p:nvSpPr>
        <p:spPr>
          <a:xfrm>
            <a:off x="1177811" y="3504127"/>
            <a:ext cx="170697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Englewood</a:t>
            </a:r>
            <a:endParaRPr kumimoji="0" lang="en-US" sz="1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9" name="Picture 4" descr="Image result for food aggregation and process hubs">
            <a:extLst>
              <a:ext uri="{FF2B5EF4-FFF2-40B4-BE49-F238E27FC236}">
                <a16:creationId xmlns:a16="http://schemas.microsoft.com/office/drawing/2014/main" id="{913A3CD7-EB69-461E-9F5F-D872A600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14" y="5138137"/>
            <a:ext cx="496164" cy="676148"/>
          </a:xfrm>
          <a:prstGeom prst="rect">
            <a:avLst/>
          </a:prstGeom>
          <a:noFill/>
          <a:extLst>
            <a:ext uri="{909E8E84-426E-40DD-AFC4-6F175D3DCCD1}">
              <a14:hiddenFill xmlns:a14="http://schemas.microsoft.com/office/drawing/2010/main">
                <a:solidFill>
                  <a:srgbClr val="FFFFFF"/>
                </a:solidFill>
              </a14:hiddenFill>
            </a:ext>
          </a:extLst>
        </p:spPr>
      </p:pic>
      <p:pic>
        <p:nvPicPr>
          <p:cNvPr id="61" name="Shape 180">
            <a:extLst>
              <a:ext uri="{FF2B5EF4-FFF2-40B4-BE49-F238E27FC236}">
                <a16:creationId xmlns:a16="http://schemas.microsoft.com/office/drawing/2014/main" id="{22D29035-BE71-4949-B646-2D14A8C381CF}"/>
              </a:ext>
            </a:extLst>
          </p:cNvPr>
          <p:cNvPicPr preferRelativeResize="0"/>
          <p:nvPr/>
        </p:nvPicPr>
        <p:blipFill>
          <a:blip r:embed="rId3">
            <a:alphaModFix/>
          </a:blip>
          <a:stretch>
            <a:fillRect/>
          </a:stretch>
        </p:blipFill>
        <p:spPr>
          <a:xfrm>
            <a:off x="180340" y="2199310"/>
            <a:ext cx="832340" cy="363683"/>
          </a:xfrm>
          <a:prstGeom prst="rect">
            <a:avLst/>
          </a:prstGeom>
          <a:noFill/>
          <a:ln>
            <a:noFill/>
          </a:ln>
        </p:spPr>
      </p:pic>
      <p:pic>
        <p:nvPicPr>
          <p:cNvPr id="62" name="Shape 183">
            <a:extLst>
              <a:ext uri="{FF2B5EF4-FFF2-40B4-BE49-F238E27FC236}">
                <a16:creationId xmlns:a16="http://schemas.microsoft.com/office/drawing/2014/main" id="{B04C853D-0807-49E4-8FFD-B295F8A60B12}"/>
              </a:ext>
            </a:extLst>
          </p:cNvPr>
          <p:cNvPicPr preferRelativeResize="0"/>
          <p:nvPr/>
        </p:nvPicPr>
        <p:blipFill>
          <a:blip r:embed="rId4">
            <a:alphaModFix/>
          </a:blip>
          <a:stretch>
            <a:fillRect/>
          </a:stretch>
        </p:blipFill>
        <p:spPr>
          <a:xfrm>
            <a:off x="245255" y="4133027"/>
            <a:ext cx="642770" cy="590809"/>
          </a:xfrm>
          <a:prstGeom prst="rect">
            <a:avLst/>
          </a:prstGeom>
          <a:noFill/>
          <a:ln>
            <a:noFill/>
          </a:ln>
        </p:spPr>
      </p:pic>
      <p:pic>
        <p:nvPicPr>
          <p:cNvPr id="65" name="Picture 64">
            <a:extLst>
              <a:ext uri="{FF2B5EF4-FFF2-40B4-BE49-F238E27FC236}">
                <a16:creationId xmlns:a16="http://schemas.microsoft.com/office/drawing/2014/main" id="{CFBE6AB4-67FE-4BE2-A612-0B390775EBF8}"/>
              </a:ext>
            </a:extLst>
          </p:cNvPr>
          <p:cNvPicPr>
            <a:picLocks noChangeAspect="1"/>
          </p:cNvPicPr>
          <p:nvPr/>
        </p:nvPicPr>
        <p:blipFill>
          <a:blip r:embed="rId5"/>
          <a:stretch>
            <a:fillRect/>
          </a:stretch>
        </p:blipFill>
        <p:spPr>
          <a:xfrm>
            <a:off x="382953" y="1124411"/>
            <a:ext cx="431129" cy="524066"/>
          </a:xfrm>
          <a:prstGeom prst="rect">
            <a:avLst/>
          </a:prstGeom>
        </p:spPr>
      </p:pic>
      <p:pic>
        <p:nvPicPr>
          <p:cNvPr id="66" name="Picture 8" descr="Free eat flat 1 icon &amp; Download free icons for commercial use">
            <a:extLst>
              <a:ext uri="{FF2B5EF4-FFF2-40B4-BE49-F238E27FC236}">
                <a16:creationId xmlns:a16="http://schemas.microsoft.com/office/drawing/2014/main" id="{47623232-B9EC-4EBF-9C00-5CA7C4410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65" y="3131906"/>
            <a:ext cx="417750" cy="52406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C20D1A34-6A4E-4927-A262-51B394F75742}"/>
              </a:ext>
            </a:extLst>
          </p:cNvPr>
          <p:cNvSpPr txBox="1"/>
          <p:nvPr/>
        </p:nvSpPr>
        <p:spPr>
          <a:xfrm>
            <a:off x="101400" y="1650717"/>
            <a:ext cx="102482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Assistance</a:t>
            </a:r>
          </a:p>
        </p:txBody>
      </p:sp>
      <p:sp>
        <p:nvSpPr>
          <p:cNvPr id="68" name="TextBox 67">
            <a:extLst>
              <a:ext uri="{FF2B5EF4-FFF2-40B4-BE49-F238E27FC236}">
                <a16:creationId xmlns:a16="http://schemas.microsoft.com/office/drawing/2014/main" id="{959418CF-C640-44BF-B791-E6C0CFBCA3AA}"/>
              </a:ext>
            </a:extLst>
          </p:cNvPr>
          <p:cNvSpPr txBox="1"/>
          <p:nvPr/>
        </p:nvSpPr>
        <p:spPr>
          <a:xfrm>
            <a:off x="-14662" y="2562993"/>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Community Distribution</a:t>
            </a:r>
          </a:p>
        </p:txBody>
      </p:sp>
      <p:sp>
        <p:nvSpPr>
          <p:cNvPr id="69" name="TextBox 68">
            <a:extLst>
              <a:ext uri="{FF2B5EF4-FFF2-40B4-BE49-F238E27FC236}">
                <a16:creationId xmlns:a16="http://schemas.microsoft.com/office/drawing/2014/main" id="{B695F01F-2B40-4D0F-9618-38A2E8E95EC4}"/>
              </a:ext>
            </a:extLst>
          </p:cNvPr>
          <p:cNvSpPr txBox="1"/>
          <p:nvPr/>
        </p:nvSpPr>
        <p:spPr>
          <a:xfrm>
            <a:off x="-44532" y="3671362"/>
            <a:ext cx="12223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Norms &amp; Knowledge</a:t>
            </a:r>
          </a:p>
        </p:txBody>
      </p:sp>
      <p:sp>
        <p:nvSpPr>
          <p:cNvPr id="70" name="TextBox 69">
            <a:extLst>
              <a:ext uri="{FF2B5EF4-FFF2-40B4-BE49-F238E27FC236}">
                <a16:creationId xmlns:a16="http://schemas.microsoft.com/office/drawing/2014/main" id="{F2523EBD-5847-413B-9581-80D522944DF8}"/>
              </a:ext>
            </a:extLst>
          </p:cNvPr>
          <p:cNvSpPr txBox="1"/>
          <p:nvPr/>
        </p:nvSpPr>
        <p:spPr>
          <a:xfrm>
            <a:off x="-60162" y="4648926"/>
            <a:ext cx="122234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 Careers</a:t>
            </a:r>
          </a:p>
        </p:txBody>
      </p:sp>
      <p:sp>
        <p:nvSpPr>
          <p:cNvPr id="71" name="TextBox 70">
            <a:extLst>
              <a:ext uri="{FF2B5EF4-FFF2-40B4-BE49-F238E27FC236}">
                <a16:creationId xmlns:a16="http://schemas.microsoft.com/office/drawing/2014/main" id="{82835C29-B397-4078-8083-DF7937E8E99A}"/>
              </a:ext>
            </a:extLst>
          </p:cNvPr>
          <p:cNvSpPr txBox="1"/>
          <p:nvPr/>
        </p:nvSpPr>
        <p:spPr>
          <a:xfrm>
            <a:off x="16025" y="5806451"/>
            <a:ext cx="10014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System Building</a:t>
            </a:r>
          </a:p>
        </p:txBody>
      </p:sp>
      <p:sp>
        <p:nvSpPr>
          <p:cNvPr id="5" name="Right Brace 4">
            <a:extLst>
              <a:ext uri="{FF2B5EF4-FFF2-40B4-BE49-F238E27FC236}">
                <a16:creationId xmlns:a16="http://schemas.microsoft.com/office/drawing/2014/main" id="{7928D492-7562-4365-B9F3-ED256A742752}"/>
              </a:ext>
            </a:extLst>
          </p:cNvPr>
          <p:cNvSpPr/>
          <p:nvPr/>
        </p:nvSpPr>
        <p:spPr>
          <a:xfrm>
            <a:off x="1092961" y="1526444"/>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80A17937-4952-4884-A8E6-4C4824A88DFE}"/>
              </a:ext>
            </a:extLst>
          </p:cNvPr>
          <p:cNvSpPr txBox="1"/>
          <p:nvPr/>
        </p:nvSpPr>
        <p:spPr>
          <a:xfrm>
            <a:off x="-60161" y="416338"/>
            <a:ext cx="3323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Strategies: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If we focus on key parts of the local healthy food system in target neighborhoods….</a:t>
            </a:r>
          </a:p>
        </p:txBody>
      </p:sp>
      <p:sp>
        <p:nvSpPr>
          <p:cNvPr id="76" name="TextBox 75">
            <a:extLst>
              <a:ext uri="{FF2B5EF4-FFF2-40B4-BE49-F238E27FC236}">
                <a16:creationId xmlns:a16="http://schemas.microsoft.com/office/drawing/2014/main" id="{4A4DAC6A-7809-46EC-8BA7-2EC6201CA160}"/>
              </a:ext>
            </a:extLst>
          </p:cNvPr>
          <p:cNvSpPr txBox="1"/>
          <p:nvPr/>
        </p:nvSpPr>
        <p:spPr>
          <a:xfrm>
            <a:off x="3467921" y="407736"/>
            <a:ext cx="2835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Interim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Then we will see the following changes in the next few years…</a:t>
            </a:r>
          </a:p>
        </p:txBody>
      </p:sp>
      <p:sp>
        <p:nvSpPr>
          <p:cNvPr id="78" name="TextBox 77">
            <a:extLst>
              <a:ext uri="{FF2B5EF4-FFF2-40B4-BE49-F238E27FC236}">
                <a16:creationId xmlns:a16="http://schemas.microsoft.com/office/drawing/2014/main" id="{A8CDDAEB-89EA-41FB-972A-67296B8654AB}"/>
              </a:ext>
            </a:extLst>
          </p:cNvPr>
          <p:cNvSpPr txBox="1"/>
          <p:nvPr/>
        </p:nvSpPr>
        <p:spPr>
          <a:xfrm>
            <a:off x="7229978" y="415002"/>
            <a:ext cx="22195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Long-Term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That will build toward longer-term shifts including:</a:t>
            </a:r>
          </a:p>
        </p:txBody>
      </p:sp>
      <p:sp>
        <p:nvSpPr>
          <p:cNvPr id="79" name="TextBox 78">
            <a:extLst>
              <a:ext uri="{FF2B5EF4-FFF2-40B4-BE49-F238E27FC236}">
                <a16:creationId xmlns:a16="http://schemas.microsoft.com/office/drawing/2014/main" id="{30344831-AF68-41DE-9585-4EC37618810C}"/>
              </a:ext>
            </a:extLst>
          </p:cNvPr>
          <p:cNvSpPr txBox="1"/>
          <p:nvPr/>
        </p:nvSpPr>
        <p:spPr>
          <a:xfrm>
            <a:off x="10154697" y="416338"/>
            <a:ext cx="18886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Ultimate Impacts: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Contributing to community-level health improvements: </a:t>
            </a:r>
          </a:p>
        </p:txBody>
      </p:sp>
      <p:sp>
        <p:nvSpPr>
          <p:cNvPr id="22" name="Right Brace 21">
            <a:extLst>
              <a:ext uri="{FF2B5EF4-FFF2-40B4-BE49-F238E27FC236}">
                <a16:creationId xmlns:a16="http://schemas.microsoft.com/office/drawing/2014/main" id="{17FA5231-E932-4C71-AEEC-CA802076035E}"/>
              </a:ext>
            </a:extLst>
          </p:cNvPr>
          <p:cNvSpPr/>
          <p:nvPr/>
        </p:nvSpPr>
        <p:spPr>
          <a:xfrm>
            <a:off x="2526653" y="1526443"/>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2" name="Oval 1">
            <a:extLst>
              <a:ext uri="{FF2B5EF4-FFF2-40B4-BE49-F238E27FC236}">
                <a16:creationId xmlns:a16="http://schemas.microsoft.com/office/drawing/2014/main" id="{856CB82F-4DB6-42A2-A25B-AED9FD83A6C2}"/>
              </a:ext>
            </a:extLst>
          </p:cNvPr>
          <p:cNvSpPr/>
          <p:nvPr/>
        </p:nvSpPr>
        <p:spPr>
          <a:xfrm>
            <a:off x="2782086" y="1129707"/>
            <a:ext cx="2341877" cy="2042119"/>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Healthy food is demonstrated to be economically viable in target neighborhoods, such that it 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Locally grown</a:t>
            </a:r>
          </a:p>
        </p:txBody>
      </p:sp>
      <p:sp>
        <p:nvSpPr>
          <p:cNvPr id="36" name="Oval 35">
            <a:extLst>
              <a:ext uri="{FF2B5EF4-FFF2-40B4-BE49-F238E27FC236}">
                <a16:creationId xmlns:a16="http://schemas.microsoft.com/office/drawing/2014/main" id="{123C1312-5137-4AFD-B67A-AC0AF389087C}"/>
              </a:ext>
            </a:extLst>
          </p:cNvPr>
          <p:cNvSpPr/>
          <p:nvPr/>
        </p:nvSpPr>
        <p:spPr>
          <a:xfrm>
            <a:off x="2782086" y="3732443"/>
            <a:ext cx="2341877" cy="2026366"/>
          </a:xfrm>
          <a:prstGeom prst="ellipse">
            <a:avLst/>
          </a:prstGeom>
          <a:solidFill>
            <a:schemeClr val="tx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community members in target neighborhoods have mental models that demonstrate: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Improved knowledge about relationship between food 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Increased awareness about available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rPr>
              <a:t>More positive attitudes about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BA443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C06AD09E-2131-4A10-B58B-241847158A03}"/>
              </a:ext>
            </a:extLst>
          </p:cNvPr>
          <p:cNvSpPr/>
          <p:nvPr/>
        </p:nvSpPr>
        <p:spPr>
          <a:xfrm>
            <a:off x="4622621" y="2513806"/>
            <a:ext cx="2048071" cy="1830388"/>
          </a:xfrm>
          <a:prstGeom prst="ellipse">
            <a:avLst/>
          </a:prstGeom>
          <a:solidFill>
            <a:schemeClr val="accent6">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The local healthy food movement is stronger in target neighborhoods, such that it 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skilled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mature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Better funded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2" name="Right Brace 41">
            <a:extLst>
              <a:ext uri="{FF2B5EF4-FFF2-40B4-BE49-F238E27FC236}">
                <a16:creationId xmlns:a16="http://schemas.microsoft.com/office/drawing/2014/main" id="{96F483BC-4466-44E7-BB6A-B56C9F82C78C}"/>
              </a:ext>
            </a:extLst>
          </p:cNvPr>
          <p:cNvSpPr/>
          <p:nvPr/>
        </p:nvSpPr>
        <p:spPr>
          <a:xfrm>
            <a:off x="6557655" y="1526443"/>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pic>
        <p:nvPicPr>
          <p:cNvPr id="14" name="Graphic 13" descr="Dollar with solid fill">
            <a:extLst>
              <a:ext uri="{FF2B5EF4-FFF2-40B4-BE49-F238E27FC236}">
                <a16:creationId xmlns:a16="http://schemas.microsoft.com/office/drawing/2014/main" id="{FA9F24CD-5F48-4BEC-843B-427E6CD8F6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3522" y="1566137"/>
            <a:ext cx="431129" cy="431129"/>
          </a:xfrm>
          <a:prstGeom prst="rect">
            <a:avLst/>
          </a:prstGeom>
        </p:spPr>
      </p:pic>
      <p:pic>
        <p:nvPicPr>
          <p:cNvPr id="16" name="Graphic 15" descr="Head with gears outline">
            <a:extLst>
              <a:ext uri="{FF2B5EF4-FFF2-40B4-BE49-F238E27FC236}">
                <a16:creationId xmlns:a16="http://schemas.microsoft.com/office/drawing/2014/main" id="{633CCE87-B44D-4777-8C37-A85AFB74FA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0855" y="4807044"/>
            <a:ext cx="548970" cy="548970"/>
          </a:xfrm>
          <a:prstGeom prst="rect">
            <a:avLst/>
          </a:prstGeom>
        </p:spPr>
      </p:pic>
      <p:pic>
        <p:nvPicPr>
          <p:cNvPr id="18" name="Graphic 17" descr="Network with solid fill">
            <a:extLst>
              <a:ext uri="{FF2B5EF4-FFF2-40B4-BE49-F238E27FC236}">
                <a16:creationId xmlns:a16="http://schemas.microsoft.com/office/drawing/2014/main" id="{337046C8-C5F5-4583-9596-6686AE0646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4876" y="3096674"/>
            <a:ext cx="474742" cy="474742"/>
          </a:xfrm>
          <a:prstGeom prst="rect">
            <a:avLst/>
          </a:prstGeom>
        </p:spPr>
      </p:pic>
      <p:sp>
        <p:nvSpPr>
          <p:cNvPr id="19" name="Rectangle: Rounded Corners 18">
            <a:extLst>
              <a:ext uri="{FF2B5EF4-FFF2-40B4-BE49-F238E27FC236}">
                <a16:creationId xmlns:a16="http://schemas.microsoft.com/office/drawing/2014/main" id="{4356F6B3-E99F-4788-9595-08F5D65EA49E}"/>
              </a:ext>
            </a:extLst>
          </p:cNvPr>
          <p:cNvSpPr/>
          <p:nvPr/>
        </p:nvSpPr>
        <p:spPr>
          <a:xfrm>
            <a:off x="7250879" y="1129708"/>
            <a:ext cx="2303253" cy="120372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Shifts in Markets: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Community members have purchasing habits that prioritize healthy food</a:t>
            </a:r>
          </a:p>
        </p:txBody>
      </p:sp>
      <p:sp>
        <p:nvSpPr>
          <p:cNvPr id="52" name="Rectangle: Rounded Corners 51">
            <a:extLst>
              <a:ext uri="{FF2B5EF4-FFF2-40B4-BE49-F238E27FC236}">
                <a16:creationId xmlns:a16="http://schemas.microsoft.com/office/drawing/2014/main" id="{059354F2-C1B7-44F0-95AF-FABFFD279755}"/>
              </a:ext>
            </a:extLst>
          </p:cNvPr>
          <p:cNvSpPr/>
          <p:nvPr/>
        </p:nvSpPr>
        <p:spPr>
          <a:xfrm>
            <a:off x="7250879" y="2638572"/>
            <a:ext cx="2303253" cy="139094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Shifts in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Other neighborhoods adopt and adapt systemic approaches to improving healthy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Food-focused community groups are more engaged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favorable policies that promote and enable healthy eating</a:t>
            </a:r>
          </a:p>
        </p:txBody>
      </p:sp>
      <p:sp>
        <p:nvSpPr>
          <p:cNvPr id="56" name="Rectangle: Rounded Corners 55">
            <a:extLst>
              <a:ext uri="{FF2B5EF4-FFF2-40B4-BE49-F238E27FC236}">
                <a16:creationId xmlns:a16="http://schemas.microsoft.com/office/drawing/2014/main" id="{05E482D5-F54E-4E06-A19F-36FD7E4E397E}"/>
              </a:ext>
            </a:extLst>
          </p:cNvPr>
          <p:cNvSpPr/>
          <p:nvPr/>
        </p:nvSpPr>
        <p:spPr>
          <a:xfrm>
            <a:off x="7250879" y="4334657"/>
            <a:ext cx="2303253" cy="1493744"/>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Shifts in Minds: </a:t>
            </a: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More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Have positive attitudes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Have food aspirations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Are empowered to make well-informed nutrition choices and adopt healthy, life-long habits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Are more engaged in public dialogue about healthy food</a:t>
            </a:r>
          </a:p>
        </p:txBody>
      </p:sp>
      <p:cxnSp>
        <p:nvCxnSpPr>
          <p:cNvPr id="57" name="Straight Arrow Connector 56">
            <a:extLst>
              <a:ext uri="{FF2B5EF4-FFF2-40B4-BE49-F238E27FC236}">
                <a16:creationId xmlns:a16="http://schemas.microsoft.com/office/drawing/2014/main" id="{4BD40D0E-91C9-4AEB-8894-EEBCF5DC76BC}"/>
              </a:ext>
            </a:extLst>
          </p:cNvPr>
          <p:cNvCxnSpPr>
            <a:cxnSpLocks/>
          </p:cNvCxnSpPr>
          <p:nvPr/>
        </p:nvCxnSpPr>
        <p:spPr>
          <a:xfrm flipH="1">
            <a:off x="8402506" y="4075054"/>
            <a:ext cx="1" cy="237164"/>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60" name="Right Brace 59">
            <a:extLst>
              <a:ext uri="{FF2B5EF4-FFF2-40B4-BE49-F238E27FC236}">
                <a16:creationId xmlns:a16="http://schemas.microsoft.com/office/drawing/2014/main" id="{0C332D3A-EF77-4271-AB3A-D5D685D26D9E}"/>
              </a:ext>
            </a:extLst>
          </p:cNvPr>
          <p:cNvSpPr/>
          <p:nvPr/>
        </p:nvSpPr>
        <p:spPr>
          <a:xfrm>
            <a:off x="9768131" y="1526443"/>
            <a:ext cx="370685" cy="423236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E5464"/>
              </a:solidFill>
              <a:effectLst/>
              <a:uLnTx/>
              <a:uFillTx/>
              <a:latin typeface="Gill Sans MT" panose="020B0502020104020203"/>
              <a:ea typeface="+mn-ea"/>
              <a:cs typeface="+mn-cs"/>
            </a:endParaRPr>
          </a:p>
        </p:txBody>
      </p:sp>
      <p:sp>
        <p:nvSpPr>
          <p:cNvPr id="29" name="Isosceles Triangle 28">
            <a:extLst>
              <a:ext uri="{FF2B5EF4-FFF2-40B4-BE49-F238E27FC236}">
                <a16:creationId xmlns:a16="http://schemas.microsoft.com/office/drawing/2014/main" id="{86E5358B-8080-4012-A3B7-67DAC910D6E1}"/>
              </a:ext>
            </a:extLst>
          </p:cNvPr>
          <p:cNvSpPr/>
          <p:nvPr/>
        </p:nvSpPr>
        <p:spPr>
          <a:xfrm>
            <a:off x="10248658" y="1386444"/>
            <a:ext cx="1763002" cy="1321890"/>
          </a:xfrm>
          <a:prstGeom prst="triangle">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1F0E2"/>
                </a:solidFill>
                <a:effectLst/>
                <a:uLnTx/>
                <a:uFillTx/>
                <a:latin typeface="Open Sans" panose="020B0606030504020204" pitchFamily="34" charset="0"/>
                <a:ea typeface="Open Sans" panose="020B0606030504020204" pitchFamily="34" charset="0"/>
                <a:cs typeface="Open Sans" panose="020B0606030504020204" pitchFamily="34" charset="0"/>
              </a:rPr>
              <a:t>Decreased prevalence of:</a:t>
            </a:r>
          </a:p>
        </p:txBody>
      </p:sp>
      <p:sp>
        <p:nvSpPr>
          <p:cNvPr id="38" name="TextBox 37">
            <a:extLst>
              <a:ext uri="{FF2B5EF4-FFF2-40B4-BE49-F238E27FC236}">
                <a16:creationId xmlns:a16="http://schemas.microsoft.com/office/drawing/2014/main" id="{3AD21BD8-3D4D-467B-9AAE-22D719BBDC95}"/>
              </a:ext>
            </a:extLst>
          </p:cNvPr>
          <p:cNvSpPr txBox="1"/>
          <p:nvPr/>
        </p:nvSpPr>
        <p:spPr>
          <a:xfrm>
            <a:off x="10381128" y="2993880"/>
            <a:ext cx="1695419"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Obesity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rPr>
              <a:t>Diabetes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E546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50" name="Straight Arrow Connector 49">
            <a:extLst>
              <a:ext uri="{FF2B5EF4-FFF2-40B4-BE49-F238E27FC236}">
                <a16:creationId xmlns:a16="http://schemas.microsoft.com/office/drawing/2014/main" id="{95E61165-BB35-4E90-849B-0A66E44FB4D0}"/>
              </a:ext>
            </a:extLst>
          </p:cNvPr>
          <p:cNvCxnSpPr>
            <a:cxnSpLocks/>
          </p:cNvCxnSpPr>
          <p:nvPr/>
        </p:nvCxnSpPr>
        <p:spPr>
          <a:xfrm flipH="1">
            <a:off x="8402506" y="2368215"/>
            <a:ext cx="1" cy="237164"/>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6" name="Straight Arrow Connector 5">
            <a:extLst>
              <a:ext uri="{FF2B5EF4-FFF2-40B4-BE49-F238E27FC236}">
                <a16:creationId xmlns:a16="http://schemas.microsoft.com/office/drawing/2014/main" id="{39BCD7C4-1DCE-43FC-A2DF-60F7D0076D85}"/>
              </a:ext>
            </a:extLst>
          </p:cNvPr>
          <p:cNvCxnSpPr/>
          <p:nvPr/>
        </p:nvCxnSpPr>
        <p:spPr>
          <a:xfrm>
            <a:off x="3796937" y="3171826"/>
            <a:ext cx="0" cy="560617"/>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B42236DB-C9BF-4DBE-A4E7-7DE633880E50}"/>
              </a:ext>
            </a:extLst>
          </p:cNvPr>
          <p:cNvCxnSpPr>
            <a:cxnSpLocks/>
          </p:cNvCxnSpPr>
          <p:nvPr/>
        </p:nvCxnSpPr>
        <p:spPr>
          <a:xfrm>
            <a:off x="3848868" y="3194960"/>
            <a:ext cx="661494" cy="198979"/>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CDDDBA5E-FD91-46EC-9468-B4BF759AB207}"/>
              </a:ext>
            </a:extLst>
          </p:cNvPr>
          <p:cNvCxnSpPr>
            <a:cxnSpLocks/>
          </p:cNvCxnSpPr>
          <p:nvPr/>
        </p:nvCxnSpPr>
        <p:spPr>
          <a:xfrm flipH="1">
            <a:off x="3848868" y="3464062"/>
            <a:ext cx="649569" cy="243157"/>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4565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1DC-AC04-4407-BEE6-74FD7D8BF7C1}"/>
              </a:ext>
            </a:extLst>
          </p:cNvPr>
          <p:cNvSpPr>
            <a:spLocks noGrp="1"/>
          </p:cNvSpPr>
          <p:nvPr>
            <p:ph type="title"/>
          </p:nvPr>
        </p:nvSpPr>
        <p:spPr>
          <a:xfrm>
            <a:off x="371326" y="260713"/>
            <a:ext cx="8032445" cy="429504"/>
          </a:xfrm>
        </p:spPr>
        <p:txBody>
          <a:bodyPr/>
          <a:lstStyle/>
          <a:p>
            <a:r>
              <a:rPr lang="en-US" sz="3600" b="1" dirty="0"/>
              <a:t>Background: </a:t>
            </a:r>
            <a:r>
              <a:rPr lang="en-US" sz="3600" dirty="0"/>
              <a:t>FSIC IMM Framework </a:t>
            </a:r>
          </a:p>
        </p:txBody>
      </p:sp>
      <p:pic>
        <p:nvPicPr>
          <p:cNvPr id="4" name="Picture 3">
            <a:extLst>
              <a:ext uri="{FF2B5EF4-FFF2-40B4-BE49-F238E27FC236}">
                <a16:creationId xmlns:a16="http://schemas.microsoft.com/office/drawing/2014/main" id="{7AAECE7A-3C2C-4257-A8E9-7607A0320025}"/>
              </a:ext>
            </a:extLst>
          </p:cNvPr>
          <p:cNvPicPr>
            <a:picLocks noChangeAspect="1"/>
          </p:cNvPicPr>
          <p:nvPr/>
        </p:nvPicPr>
        <p:blipFill>
          <a:blip r:embed="rId2"/>
          <a:stretch>
            <a:fillRect/>
          </a:stretch>
        </p:blipFill>
        <p:spPr>
          <a:xfrm>
            <a:off x="371326" y="965414"/>
            <a:ext cx="4580501" cy="2576532"/>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15AC1EA-51EF-4F85-9DA9-06F8A411CE3C}"/>
              </a:ext>
            </a:extLst>
          </p:cNvPr>
          <p:cNvPicPr>
            <a:picLocks noChangeAspect="1"/>
          </p:cNvPicPr>
          <p:nvPr/>
        </p:nvPicPr>
        <p:blipFill>
          <a:blip r:embed="rId3"/>
          <a:stretch>
            <a:fillRect/>
          </a:stretch>
        </p:blipFill>
        <p:spPr>
          <a:xfrm>
            <a:off x="371326" y="3649230"/>
            <a:ext cx="4580500" cy="2446155"/>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2D2D417-E128-488E-849D-9A7E54AF7307}"/>
              </a:ext>
            </a:extLst>
          </p:cNvPr>
          <p:cNvSpPr txBox="1"/>
          <p:nvPr/>
        </p:nvSpPr>
        <p:spPr>
          <a:xfrm>
            <a:off x="5242560" y="1048956"/>
            <a:ext cx="6662057" cy="4678204"/>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t>As a place-based, system change initiative, learning is centered around information related to FSIC’s contributions to </a:t>
            </a:r>
            <a:r>
              <a:rPr lang="en-US" sz="2000" b="1" dirty="0"/>
              <a:t>impact</a:t>
            </a:r>
            <a:r>
              <a:rPr lang="en-US" sz="2000" dirty="0"/>
              <a:t>, the </a:t>
            </a:r>
            <a:r>
              <a:rPr lang="en-US" sz="2000" b="1" dirty="0"/>
              <a:t>context</a:t>
            </a:r>
            <a:r>
              <a:rPr lang="en-US" sz="2000" dirty="0"/>
              <a:t> in which it operates, and the </a:t>
            </a:r>
            <a:r>
              <a:rPr lang="en-US" sz="2000" b="1" dirty="0"/>
              <a:t>design and implementation </a:t>
            </a:r>
            <a:r>
              <a:rPr lang="en-US" sz="2000" dirty="0"/>
              <a:t>of the initiative overall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 each neighborhood, impact is understood as contributions to </a:t>
            </a:r>
            <a:r>
              <a:rPr lang="en-US" sz="2000" b="1" dirty="0"/>
              <a:t>interim outcomes as measured by key impact metrics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To date, IMM activities have been limited to the </a:t>
            </a:r>
            <a:r>
              <a:rPr lang="en-US" sz="2000" b="1" dirty="0"/>
              <a:t>collection of grant reports</a:t>
            </a:r>
            <a:r>
              <a:rPr lang="en-US" sz="2000" dirty="0"/>
              <a:t> as part of BI’s standard reporting process; there has not yet been a review of grant-level data against Initiative-level aims</a:t>
            </a:r>
          </a:p>
          <a:p>
            <a:endParaRPr lang="en-US" dirty="0"/>
          </a:p>
        </p:txBody>
      </p:sp>
    </p:spTree>
    <p:extLst>
      <p:ext uri="{BB962C8B-B14F-4D97-AF65-F5344CB8AC3E}">
        <p14:creationId xmlns:p14="http://schemas.microsoft.com/office/powerpoint/2010/main" val="184686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C81-7AE3-E84C-B62F-DB47CBBF74AE}"/>
              </a:ext>
            </a:extLst>
          </p:cNvPr>
          <p:cNvSpPr>
            <a:spLocks noGrp="1"/>
          </p:cNvSpPr>
          <p:nvPr>
            <p:ph type="title"/>
          </p:nvPr>
        </p:nvSpPr>
        <p:spPr>
          <a:xfrm>
            <a:off x="371326" y="428625"/>
            <a:ext cx="10950795" cy="793921"/>
          </a:xfrm>
        </p:spPr>
        <p:txBody>
          <a:bodyPr/>
          <a:lstStyle/>
          <a:p>
            <a:r>
              <a:rPr lang="en-US" b="1" dirty="0"/>
              <a:t>About this Portfolio Review</a:t>
            </a:r>
          </a:p>
        </p:txBody>
      </p:sp>
      <p:sp>
        <p:nvSpPr>
          <p:cNvPr id="3" name="Text Placeholder 2">
            <a:extLst>
              <a:ext uri="{FF2B5EF4-FFF2-40B4-BE49-F238E27FC236}">
                <a16:creationId xmlns:a16="http://schemas.microsoft.com/office/drawing/2014/main" id="{F3E4FAB2-F413-D24B-BF78-E3C5741B212F}"/>
              </a:ext>
            </a:extLst>
          </p:cNvPr>
          <p:cNvSpPr>
            <a:spLocks noGrp="1"/>
          </p:cNvSpPr>
          <p:nvPr>
            <p:ph type="body" idx="1"/>
          </p:nvPr>
        </p:nvSpPr>
        <p:spPr>
          <a:xfrm>
            <a:off x="633935" y="1483869"/>
            <a:ext cx="3509611" cy="4190100"/>
          </a:xfrm>
          <a:solidFill>
            <a:schemeClr val="bg1"/>
          </a:solidFill>
        </p:spPr>
        <p:txBody>
          <a:bodyPr lIns="45720" tIns="91440" rIns="45720">
            <a:noAutofit/>
          </a:bodyPr>
          <a:lstStyle/>
          <a:p>
            <a:pPr algn="ctr">
              <a:lnSpc>
                <a:spcPct val="114000"/>
              </a:lnSpc>
              <a:spcBef>
                <a:spcPts val="500"/>
              </a:spcBef>
              <a:spcAft>
                <a:spcPts val="1500"/>
              </a:spcAft>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PURPOSE</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How has grantmaking been </a:t>
            </a:r>
            <a:r>
              <a:rPr lang="en-US" sz="140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implemented </a:t>
            </a: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to date? Where did the grant dollars go and for what purpose?</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How has the work been impacted by </a:t>
            </a:r>
            <a:r>
              <a:rPr lang="en-US" sz="140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COVID and other contextual factors</a:t>
            </a: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has been the </a:t>
            </a:r>
            <a:r>
              <a:rPr lang="en-US" sz="140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impact</a:t>
            </a: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 of the work so far? Biggest accomplishments? Challenges?</a:t>
            </a:r>
          </a:p>
          <a:p>
            <a:pPr>
              <a:lnSpc>
                <a:spcPct val="114000"/>
              </a:lnSpc>
              <a:spcBef>
                <a:spcPts val="500"/>
              </a:spcBef>
              <a:spcAft>
                <a:spcPts val="500"/>
              </a:spcAft>
            </a:pPr>
            <a:endParaRPr lang="en-US" b="0" spc="0" dirty="0"/>
          </a:p>
        </p:txBody>
      </p:sp>
      <p:sp>
        <p:nvSpPr>
          <p:cNvPr id="4" name="Text Placeholder 2">
            <a:extLst>
              <a:ext uri="{FF2B5EF4-FFF2-40B4-BE49-F238E27FC236}">
                <a16:creationId xmlns:a16="http://schemas.microsoft.com/office/drawing/2014/main" id="{84CDAE9F-DA37-0D4D-943A-5EADDCC77460}"/>
              </a:ext>
            </a:extLst>
          </p:cNvPr>
          <p:cNvSpPr txBox="1">
            <a:spLocks/>
          </p:cNvSpPr>
          <p:nvPr/>
        </p:nvSpPr>
        <p:spPr>
          <a:xfrm>
            <a:off x="4341194" y="1483869"/>
            <a:ext cx="3509612" cy="4190100"/>
          </a:xfrm>
          <a:prstGeom prst="rect">
            <a:avLst/>
          </a:prstGeom>
          <a:solidFill>
            <a:schemeClr val="bg1"/>
          </a:solidFill>
        </p:spPr>
        <p:txBody>
          <a:bodyPr vert="horz" lIns="45720" tIns="91440" rIns="4572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100" b="1" i="0" kern="1200" spc="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14000"/>
              </a:lnSpc>
              <a:spcBef>
                <a:spcPts val="500"/>
              </a:spcBef>
              <a:spcAft>
                <a:spcPts val="1500"/>
              </a:spcAft>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METHODOLOGY</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Conducted quantitative analysis of grants and grant dollars, segmenting by both strategy and geography</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Reviewed grant documents for all 28 grants, including applications, letters, and reports (where available)</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Interviewed Haven to collect additional insights</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Synthesized and documented key themes and takeaways</a:t>
            </a:r>
          </a:p>
          <a:p>
            <a:pPr marL="347663" indent="-163513">
              <a:lnSpc>
                <a:spcPct val="114000"/>
              </a:lnSpc>
              <a:spcBef>
                <a:spcPts val="500"/>
              </a:spcBef>
              <a:spcAft>
                <a:spcPts val="500"/>
              </a:spcAft>
              <a:buFont typeface="Arial" panose="020B0604020202020204" pitchFamily="34" charset="0"/>
              <a:buChar char="•"/>
            </a:pPr>
            <a:endPar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500"/>
              </a:spcBef>
              <a:spcAft>
                <a:spcPts val="500"/>
              </a:spcAft>
            </a:pPr>
            <a:endParaRPr lang="en-US" b="0" spc="0" dirty="0"/>
          </a:p>
        </p:txBody>
      </p:sp>
      <p:sp>
        <p:nvSpPr>
          <p:cNvPr id="5" name="Text Placeholder 2">
            <a:extLst>
              <a:ext uri="{FF2B5EF4-FFF2-40B4-BE49-F238E27FC236}">
                <a16:creationId xmlns:a16="http://schemas.microsoft.com/office/drawing/2014/main" id="{D1280080-8FDF-3F40-A7DF-7AE820691DFB}"/>
              </a:ext>
            </a:extLst>
          </p:cNvPr>
          <p:cNvSpPr txBox="1">
            <a:spLocks/>
          </p:cNvSpPr>
          <p:nvPr/>
        </p:nvSpPr>
        <p:spPr>
          <a:xfrm>
            <a:off x="8048454" y="1483869"/>
            <a:ext cx="3509612" cy="4190100"/>
          </a:xfrm>
          <a:prstGeom prst="rect">
            <a:avLst/>
          </a:prstGeom>
          <a:solidFill>
            <a:schemeClr val="bg1"/>
          </a:solidFill>
        </p:spPr>
        <p:txBody>
          <a:bodyPr vert="horz" lIns="45720" tIns="91440" rIns="4572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100" b="1" i="0" kern="1200" spc="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14000"/>
              </a:lnSpc>
              <a:spcBef>
                <a:spcPts val="500"/>
              </a:spcBef>
              <a:spcAft>
                <a:spcPts val="1500"/>
              </a:spcAft>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CAVEATS</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The vast majority of grantee activity took place during the COVID-19 pandemic, which affected grantee operations as well as the food ecosystem in the region</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Only 11 (39%) grantees submitted a report at the time of this review</a:t>
            </a:r>
          </a:p>
          <a:p>
            <a:pPr marL="347663" indent="-163513">
              <a:lnSpc>
                <a:spcPct val="114000"/>
              </a:lnSpc>
              <a:spcBef>
                <a:spcPts val="500"/>
              </a:spcBef>
              <a:spcAft>
                <a:spcPts val="500"/>
              </a:spcAft>
              <a:buFont typeface="Arial" panose="020B0604020202020204" pitchFamily="34" charset="0"/>
              <a:buChar char="•"/>
            </a:pPr>
            <a:r>
              <a:rPr lang="en-US" sz="1400" b="0" spc="0" dirty="0">
                <a:solidFill>
                  <a:schemeClr val="tx1"/>
                </a:solidFill>
                <a:latin typeface="Open Sans" panose="020B0606030504020204" pitchFamily="34" charset="0"/>
                <a:ea typeface="Open Sans" panose="020B0606030504020204" pitchFamily="34" charset="0"/>
                <a:cs typeface="Open Sans" panose="020B0606030504020204" pitchFamily="34" charset="0"/>
              </a:rPr>
              <a:t>Grant agreements were articulated before an IMM framework for FSIC had been developed  </a:t>
            </a:r>
          </a:p>
          <a:p>
            <a:pPr>
              <a:lnSpc>
                <a:spcPct val="114000"/>
              </a:lnSpc>
              <a:spcBef>
                <a:spcPts val="500"/>
              </a:spcBef>
              <a:spcAft>
                <a:spcPts val="500"/>
              </a:spcAft>
            </a:pPr>
            <a:endParaRPr lang="en-US" b="0" spc="0" dirty="0"/>
          </a:p>
        </p:txBody>
      </p:sp>
      <p:pic>
        <p:nvPicPr>
          <p:cNvPr id="7" name="Graphic 6" descr="Warning with solid fill">
            <a:extLst>
              <a:ext uri="{FF2B5EF4-FFF2-40B4-BE49-F238E27FC236}">
                <a16:creationId xmlns:a16="http://schemas.microsoft.com/office/drawing/2014/main" id="{81C97EDD-A996-C341-BDE5-A0D3A20D00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36300" y="1514119"/>
            <a:ext cx="457200" cy="457200"/>
          </a:xfrm>
          <a:prstGeom prst="rect">
            <a:avLst/>
          </a:prstGeom>
        </p:spPr>
      </p:pic>
      <p:pic>
        <p:nvPicPr>
          <p:cNvPr id="9" name="Graphic 8" descr="Magnifying glass with solid fill">
            <a:extLst>
              <a:ext uri="{FF2B5EF4-FFF2-40B4-BE49-F238E27FC236}">
                <a16:creationId xmlns:a16="http://schemas.microsoft.com/office/drawing/2014/main" id="{49CBED92-210D-1243-B81A-307D3919C2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4753" y="1514119"/>
            <a:ext cx="457200" cy="457200"/>
          </a:xfrm>
          <a:prstGeom prst="rect">
            <a:avLst/>
          </a:prstGeom>
        </p:spPr>
      </p:pic>
      <p:pic>
        <p:nvPicPr>
          <p:cNvPr id="11" name="Graphic 10" descr="Bullseye with solid fill">
            <a:extLst>
              <a:ext uri="{FF2B5EF4-FFF2-40B4-BE49-F238E27FC236}">
                <a16:creationId xmlns:a16="http://schemas.microsoft.com/office/drawing/2014/main" id="{49795D3D-B00C-2B47-A7EC-4340737FB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6570" y="1514119"/>
            <a:ext cx="457200" cy="457200"/>
          </a:xfrm>
          <a:prstGeom prst="rect">
            <a:avLst/>
          </a:prstGeom>
        </p:spPr>
      </p:pic>
    </p:spTree>
    <p:extLst>
      <p:ext uri="{BB962C8B-B14F-4D97-AF65-F5344CB8AC3E}">
        <p14:creationId xmlns:p14="http://schemas.microsoft.com/office/powerpoint/2010/main" val="128174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D6B-E997-D74D-8035-D6BFF775D652}"/>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421FEDAE-EAE4-334E-B844-D564A9EC32EA}"/>
              </a:ext>
            </a:extLst>
          </p:cNvPr>
          <p:cNvSpPr>
            <a:spLocks noGrp="1"/>
          </p:cNvSpPr>
          <p:nvPr>
            <p:ph type="body" idx="1"/>
          </p:nvPr>
        </p:nvSpPr>
        <p:spPr>
          <a:xfrm>
            <a:off x="371326" y="1306285"/>
            <a:ext cx="4801565" cy="4976820"/>
          </a:xfrm>
        </p:spPr>
        <p:txBody>
          <a:bodyPr>
            <a:normAutofit/>
          </a:bodyPr>
          <a:lstStyle/>
          <a:p>
            <a:pPr>
              <a:spcAft>
                <a:spcPts val="1000"/>
              </a:spcAft>
            </a:pPr>
            <a:r>
              <a:rPr lang="en-US" sz="1800" dirty="0"/>
              <a:t>FSIC Background</a:t>
            </a:r>
          </a:p>
          <a:p>
            <a:pPr>
              <a:spcAft>
                <a:spcPts val="1000"/>
              </a:spcAft>
            </a:pPr>
            <a:r>
              <a:rPr lang="en-US" sz="1800" dirty="0"/>
              <a:t>Purpose of Portfolio review</a:t>
            </a:r>
          </a:p>
          <a:p>
            <a:pPr>
              <a:spcAft>
                <a:spcPts val="1000"/>
              </a:spcAft>
            </a:pPr>
            <a:r>
              <a:rPr lang="en-US" sz="1800" dirty="0"/>
              <a:t>Key findings</a:t>
            </a:r>
          </a:p>
          <a:p>
            <a:pPr marL="742950" lvl="1" indent="-285750">
              <a:spcAft>
                <a:spcPts val="1000"/>
              </a:spcAft>
              <a:buFont typeface="Arial" panose="020B0604020202020204" pitchFamily="34" charset="0"/>
              <a:buChar char="•"/>
            </a:pPr>
            <a:r>
              <a:rPr lang="en-US" sz="2400" dirty="0">
                <a:solidFill>
                  <a:schemeClr val="bg1"/>
                </a:solidFill>
              </a:rPr>
              <a:t>Implementation</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Context</a:t>
            </a:r>
            <a:endParaRPr lang="en-US" sz="2400" dirty="0"/>
          </a:p>
          <a:p>
            <a:pPr marL="742950" lvl="1" indent="-285750">
              <a:spcAft>
                <a:spcPts val="1000"/>
              </a:spcAft>
              <a:buFont typeface="Arial" panose="020B0604020202020204" pitchFamily="34" charset="0"/>
              <a:buChar char="•"/>
            </a:pPr>
            <a:r>
              <a:rPr lang="en-US" sz="2400" dirty="0">
                <a:solidFill>
                  <a:schemeClr val="bg1"/>
                </a:solidFill>
              </a:rPr>
              <a:t>Impact (By Neighborhood)</a:t>
            </a:r>
          </a:p>
          <a:p>
            <a:pPr>
              <a:spcAft>
                <a:spcPts val="1000"/>
              </a:spcAft>
            </a:pPr>
            <a:r>
              <a:rPr lang="en-US" sz="1800" dirty="0"/>
              <a:t>Key INSIGHTS</a:t>
            </a:r>
          </a:p>
          <a:p>
            <a:pPr>
              <a:spcAft>
                <a:spcPts val="1000"/>
              </a:spcAft>
            </a:pPr>
            <a:r>
              <a:rPr lang="en-US" sz="1800" dirty="0"/>
              <a:t>Appendix</a:t>
            </a:r>
          </a:p>
          <a:p>
            <a:endParaRPr lang="en-US" sz="1800" dirty="0"/>
          </a:p>
        </p:txBody>
      </p:sp>
      <p:sp>
        <p:nvSpPr>
          <p:cNvPr id="4" name="Rounded Rectangle 3">
            <a:extLst>
              <a:ext uri="{FF2B5EF4-FFF2-40B4-BE49-F238E27FC236}">
                <a16:creationId xmlns:a16="http://schemas.microsoft.com/office/drawing/2014/main" id="{1DCCBF35-B101-E345-9CAB-46B42F1C223A}"/>
              </a:ext>
            </a:extLst>
          </p:cNvPr>
          <p:cNvSpPr/>
          <p:nvPr/>
        </p:nvSpPr>
        <p:spPr>
          <a:xfrm>
            <a:off x="371327" y="3113422"/>
            <a:ext cx="4609977" cy="631156"/>
          </a:xfrm>
          <a:prstGeom prst="roundRect">
            <a:avLst/>
          </a:prstGeom>
          <a:noFill/>
          <a:ln w="28575">
            <a:solidFill>
              <a:srgbClr val="4F5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0E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95239361"/>
      </p:ext>
    </p:extLst>
  </p:cSld>
  <p:clrMapOvr>
    <a:masterClrMapping/>
  </p:clrMapOvr>
</p:sld>
</file>

<file path=ppt/theme/theme1.xml><?xml version="1.0" encoding="utf-8"?>
<a:theme xmlns:a="http://schemas.openxmlformats.org/drawingml/2006/main" name="Theme1">
  <a:themeElements>
    <a:clrScheme name="Custom 4">
      <a:dk1>
        <a:srgbClr val="4E5464"/>
      </a:dk1>
      <a:lt1>
        <a:srgbClr val="F1F0E2"/>
      </a:lt1>
      <a:dk2>
        <a:srgbClr val="BA4430"/>
      </a:dk2>
      <a:lt2>
        <a:srgbClr val="A2AB89"/>
      </a:lt2>
      <a:accent1>
        <a:srgbClr val="D6D849"/>
      </a:accent1>
      <a:accent2>
        <a:srgbClr val="4E5464"/>
      </a:accent2>
      <a:accent3>
        <a:srgbClr val="F1F0E2"/>
      </a:accent3>
      <a:accent4>
        <a:srgbClr val="275477"/>
      </a:accent4>
      <a:accent5>
        <a:srgbClr val="65898C"/>
      </a:accent5>
      <a:accent6>
        <a:srgbClr val="BCB312"/>
      </a:accent6>
      <a:hlink>
        <a:srgbClr val="4E5464"/>
      </a:hlink>
      <a:folHlink>
        <a:srgbClr val="BA443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 Presentation Template - Heavier Graphics (reduced)" id="{6FDF474F-FB1F-49CC-A626-F47FE3F108E9}" vid="{03E5176E-DC61-4F2C-BA19-5CB44B0D02CA}"/>
    </a:ext>
  </a:extLst>
</a:theme>
</file>

<file path=ppt/theme/theme2.xml><?xml version="1.0" encoding="utf-8"?>
<a:theme xmlns:a="http://schemas.openxmlformats.org/drawingml/2006/main" name="1_Theme1">
  <a:themeElements>
    <a:clrScheme name="Custom 4">
      <a:dk1>
        <a:srgbClr val="4E5464"/>
      </a:dk1>
      <a:lt1>
        <a:srgbClr val="F1F0E2"/>
      </a:lt1>
      <a:dk2>
        <a:srgbClr val="BA4430"/>
      </a:dk2>
      <a:lt2>
        <a:srgbClr val="A2AB89"/>
      </a:lt2>
      <a:accent1>
        <a:srgbClr val="D6D849"/>
      </a:accent1>
      <a:accent2>
        <a:srgbClr val="4E5464"/>
      </a:accent2>
      <a:accent3>
        <a:srgbClr val="F1F0E2"/>
      </a:accent3>
      <a:accent4>
        <a:srgbClr val="275477"/>
      </a:accent4>
      <a:accent5>
        <a:srgbClr val="65898C"/>
      </a:accent5>
      <a:accent6>
        <a:srgbClr val="BCB312"/>
      </a:accent6>
      <a:hlink>
        <a:srgbClr val="4E5464"/>
      </a:hlink>
      <a:folHlink>
        <a:srgbClr val="BA443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 Presentation Template - Heavier Graphics (reduced)" id="{FD53CAB8-CCBD-4B8B-9B65-3F3062A76E86}" vid="{5DC2673D-119D-41EE-950F-0811B61BFB38}"/>
    </a:ext>
  </a:extLst>
</a:theme>
</file>

<file path=ppt/theme/theme3.xml><?xml version="1.0" encoding="utf-8"?>
<a:theme xmlns:a="http://schemas.openxmlformats.org/drawingml/2006/main" name="2_Theme1">
  <a:themeElements>
    <a:clrScheme name="Custom 4">
      <a:dk1>
        <a:srgbClr val="4E5464"/>
      </a:dk1>
      <a:lt1>
        <a:srgbClr val="F1F0E2"/>
      </a:lt1>
      <a:dk2>
        <a:srgbClr val="BA4430"/>
      </a:dk2>
      <a:lt2>
        <a:srgbClr val="A2AB89"/>
      </a:lt2>
      <a:accent1>
        <a:srgbClr val="D6D849"/>
      </a:accent1>
      <a:accent2>
        <a:srgbClr val="4E5464"/>
      </a:accent2>
      <a:accent3>
        <a:srgbClr val="F1F0E2"/>
      </a:accent3>
      <a:accent4>
        <a:srgbClr val="275477"/>
      </a:accent4>
      <a:accent5>
        <a:srgbClr val="65898C"/>
      </a:accent5>
      <a:accent6>
        <a:srgbClr val="BCB312"/>
      </a:accent6>
      <a:hlink>
        <a:srgbClr val="4E5464"/>
      </a:hlink>
      <a:folHlink>
        <a:srgbClr val="BA443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 Presentation Template - Lighter Graphics (reduced)" id="{DC722EB9-DAC7-424B-ADEA-E812B4876DDD}" vid="{3A8DD142-9AD3-4662-A9EB-E7096D01CB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AD8CECD6094241BF24427EC6042C52" ma:contentTypeVersion="13" ma:contentTypeDescription="Create a new document." ma:contentTypeScope="" ma:versionID="073032fcadc178ff67dab983ba30a4c1">
  <xsd:schema xmlns:xsd="http://www.w3.org/2001/XMLSchema" xmlns:xs="http://www.w3.org/2001/XMLSchema" xmlns:p="http://schemas.microsoft.com/office/2006/metadata/properties" xmlns:ns3="0ccf485b-d126-4e69-bb32-99bc667e3a62" xmlns:ns4="efdfc357-a443-4795-813d-be833bf98709" targetNamespace="http://schemas.microsoft.com/office/2006/metadata/properties" ma:root="true" ma:fieldsID="ee36868c72164ef802f218cce085e286" ns3:_="" ns4:_="">
    <xsd:import namespace="0ccf485b-d126-4e69-bb32-99bc667e3a62"/>
    <xsd:import namespace="efdfc357-a443-4795-813d-be833bf987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f485b-d126-4e69-bb32-99bc667e3a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dfc357-a443-4795-813d-be833bf987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0675A6-EB56-4A3C-AEC4-B100D1D6031C}">
  <ds:schemaRefs>
    <ds:schemaRef ds:uri="0ccf485b-d126-4e69-bb32-99bc667e3a62"/>
    <ds:schemaRef ds:uri="http://purl.org/dc/terms/"/>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efdfc357-a443-4795-813d-be833bf98709"/>
  </ds:schemaRefs>
</ds:datastoreItem>
</file>

<file path=customXml/itemProps2.xml><?xml version="1.0" encoding="utf-8"?>
<ds:datastoreItem xmlns:ds="http://schemas.openxmlformats.org/officeDocument/2006/customXml" ds:itemID="{3C245AD7-77B5-40DF-8320-D088B8589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f485b-d126-4e69-bb32-99bc667e3a62"/>
    <ds:schemaRef ds:uri="efdfc357-a443-4795-813d-be833bf98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576918-041B-497A-B34C-047815C435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BV Presentation Template - Heavier Graphics (reduced)</Template>
  <TotalTime>8125</TotalTime>
  <Words>7254</Words>
  <Application>Microsoft Office PowerPoint</Application>
  <PresentationFormat>Widescreen</PresentationFormat>
  <Paragraphs>1040</Paragraphs>
  <Slides>42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Calibri</vt:lpstr>
      <vt:lpstr>Gill Sans MT</vt:lpstr>
      <vt:lpstr>Gill Sans MT Condensed</vt:lpstr>
      <vt:lpstr>Open Sans</vt:lpstr>
      <vt:lpstr>Open Sans </vt:lpstr>
      <vt:lpstr>Open Sans Light</vt:lpstr>
      <vt:lpstr>Ovo</vt:lpstr>
      <vt:lpstr>Theme1</vt:lpstr>
      <vt:lpstr>1_Theme1</vt:lpstr>
      <vt:lpstr>2_Theme1</vt:lpstr>
      <vt:lpstr>Portfolio Review: Food Systems in Chicago</vt:lpstr>
      <vt:lpstr>Table of Contents</vt:lpstr>
      <vt:lpstr>Background: Strategic Rationale</vt:lpstr>
      <vt:lpstr>Background: Geography</vt:lpstr>
      <vt:lpstr>Background: Food Systems in Chicago (FSIC) Theory of Change</vt:lpstr>
      <vt:lpstr>Background: FSIC Initiative Theory of Change (visual)</vt:lpstr>
      <vt:lpstr>Background: FSIC IMM Framework </vt:lpstr>
      <vt:lpstr>About this Portfolio Review</vt:lpstr>
      <vt:lpstr>Table of Contents</vt:lpstr>
      <vt:lpstr>Implementation: FSIC Initiative over Time</vt:lpstr>
      <vt:lpstr>Implementation: FSIC at a Glance</vt:lpstr>
      <vt:lpstr>Implementation: FSIC over Time</vt:lpstr>
      <vt:lpstr>Implementation: Portfolio by Grantee</vt:lpstr>
      <vt:lpstr>Table of Contents</vt:lpstr>
      <vt:lpstr>Context: The external context has a significant impact on FSIC’s implementation and strategy.</vt:lpstr>
      <vt:lpstr>Context: FSIC is one of many initiatives working with food in Chicago </vt:lpstr>
      <vt:lpstr>Context: COVID disproportionately impacted Black and Brown Chicagoans1</vt:lpstr>
      <vt:lpstr>Context: COVID impacted how community organizations engage in their work</vt:lpstr>
      <vt:lpstr>Table of Contents</vt:lpstr>
      <vt:lpstr>Impact Highlights1</vt:lpstr>
      <vt:lpstr>Impact Spotlight: Englewood</vt:lpstr>
      <vt:lpstr>Impact Spotlight: Englewood</vt:lpstr>
      <vt:lpstr>Impact Spotlight: Austin</vt:lpstr>
      <vt:lpstr>Impact Spotlight: Austin</vt:lpstr>
      <vt:lpstr>Impact Spotlight: North Lawndale</vt:lpstr>
      <vt:lpstr>Impact Spotlight: North Lawndale</vt:lpstr>
      <vt:lpstr>Impact Spotlight: Citywide Chicago</vt:lpstr>
      <vt:lpstr>Impact Spotlight: Citywide Chicago</vt:lpstr>
      <vt:lpstr>Impact Spotlight: Results across interim priority metrics</vt:lpstr>
      <vt:lpstr>Table of Contents</vt:lpstr>
      <vt:lpstr>So What?: Insights</vt:lpstr>
      <vt:lpstr>Now What?: What does this mean for the work?</vt:lpstr>
      <vt:lpstr>Questions for consideration: 3I Expansion</vt:lpstr>
      <vt:lpstr>Table of Contents</vt:lpstr>
      <vt:lpstr>FSIC Interim Outcomes Measurement Framework</vt:lpstr>
      <vt:lpstr>FSIC Learning Agenda</vt:lpstr>
      <vt:lpstr>Spotlight: Food Assistance</vt:lpstr>
      <vt:lpstr>Spotlight: Community Distribution</vt:lpstr>
      <vt:lpstr>Spotlight: Cultural Norms and Knowledge</vt:lpstr>
      <vt:lpstr>Spotlight: Food Careers</vt:lpstr>
      <vt:lpstr>Spotlight: System Building</vt:lpstr>
      <vt:lpstr>Spotlight: COVID Funding1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Joanna Cohen</dc:creator>
  <cp:lastModifiedBy>Joanna Cohen</cp:lastModifiedBy>
  <cp:revision>114</cp:revision>
  <cp:lastPrinted>2021-09-22T15:14:25Z</cp:lastPrinted>
  <dcterms:created xsi:type="dcterms:W3CDTF">2021-08-12T11:41:20Z</dcterms:created>
  <dcterms:modified xsi:type="dcterms:W3CDTF">2022-02-13T19:53:10Z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0x010100A1AD8CECD6094241BF24427EC6042C52</vt:lpwstr>
  </property>
</Properties>
</file>