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Ex1.xml" ContentType="application/vnd.ms-office.chartex+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03" r:id="rId5"/>
    <p:sldMasterId id="2147483739" r:id="rId6"/>
    <p:sldMasterId id="2147483745" r:id="rId7"/>
  </p:sldMasterIdLst>
  <p:notesMasterIdLst>
    <p:notesMasterId r:id="rId35"/>
  </p:notesMasterIdLst>
  <p:handoutMasterIdLst>
    <p:handoutMasterId r:id="rId36"/>
  </p:handoutMasterIdLst>
  <p:sldIdLst>
    <p:sldId id="2703" r:id="rId8"/>
    <p:sldId id="2684" r:id="rId9"/>
    <p:sldId id="2688" r:id="rId10"/>
    <p:sldId id="2134807486" r:id="rId11"/>
    <p:sldId id="2134807473" r:id="rId12"/>
    <p:sldId id="424" r:id="rId13"/>
    <p:sldId id="2134807484" r:id="rId14"/>
    <p:sldId id="400" r:id="rId15"/>
    <p:sldId id="2134807481" r:id="rId16"/>
    <p:sldId id="2134807483" r:id="rId17"/>
    <p:sldId id="2134807487" r:id="rId18"/>
    <p:sldId id="2134807459" r:id="rId19"/>
    <p:sldId id="2134807474" r:id="rId20"/>
    <p:sldId id="2134807477" r:id="rId21"/>
    <p:sldId id="2702" r:id="rId22"/>
    <p:sldId id="2134807472" r:id="rId23"/>
    <p:sldId id="2134807482" r:id="rId24"/>
    <p:sldId id="2705" r:id="rId25"/>
    <p:sldId id="401" r:id="rId26"/>
    <p:sldId id="2134807476" r:id="rId27"/>
    <p:sldId id="1498" r:id="rId28"/>
    <p:sldId id="2134807479" r:id="rId29"/>
    <p:sldId id="2134807478" r:id="rId30"/>
    <p:sldId id="409" r:id="rId31"/>
    <p:sldId id="414" r:id="rId32"/>
    <p:sldId id="412" r:id="rId33"/>
    <p:sldId id="21348074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A48537-5CB4-E0C8-E285-984872A57E40}" name="Joanna Cohen" initials="JC" userId="S::jcohen@buildersvision.com::8eb6cd8f-ce0c-4dc7-9ccc-5436cc8881ee" providerId="AD"/>
  <p188:author id="{68741B6E-DE8F-51A2-F671-D6F8B444638C}" name="Joanna Cohen" initials="JC" userId="plryVLQ6nXJreyjVsTtiaPQeWslE3cXY1D7kgU5ujkc=" providerId="None"/>
  <p188:author id="{386ED094-553C-3195-D199-A877EF7E6B10}" name="Lynnette Miranda" initials="LM" userId="z9VDKProi+3LCkt/+oMQ7z1OS3dgc+8PcJsbSzdZBZA=" providerId="None"/>
  <p188:author id="{4E898AE5-0ECD-067A-7A43-1DE79B7F499F}" name="Shawn Kendrick" initials="SK" userId="S::skendrick@buildersvision.com::f72bd2e5-b188-4353-85bb-82d8fe7724a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anda Goldberger" initials="AG" lastIdx="11" clrIdx="0">
    <p:extLst>
      <p:ext uri="{19B8F6BF-5375-455C-9EA6-DF929625EA0E}">
        <p15:presenceInfo xmlns:p15="http://schemas.microsoft.com/office/powerpoint/2012/main" userId="Amanda Goldberger" providerId="None"/>
      </p:ext>
    </p:extLst>
  </p:cmAuthor>
  <p:cmAuthor id="2" name="Mallory Slinkard" initials="MS" lastIdx="7" clrIdx="1">
    <p:extLst>
      <p:ext uri="{19B8F6BF-5375-455C-9EA6-DF929625EA0E}">
        <p15:presenceInfo xmlns:p15="http://schemas.microsoft.com/office/powerpoint/2012/main" userId="S::mslinkard@wppg.org::f08a8466-5076-4b7f-8413-16a25a51af50" providerId="AD"/>
      </p:ext>
    </p:extLst>
  </p:cmAuthor>
  <p:cmAuthor id="3" name="Joanna Cohen" initials="JC" lastIdx="6" clrIdx="2">
    <p:extLst>
      <p:ext uri="{19B8F6BF-5375-455C-9EA6-DF929625EA0E}">
        <p15:presenceInfo xmlns:p15="http://schemas.microsoft.com/office/powerpoint/2012/main" userId="S::jcohen@buildersvision.com::8eb6cd8f-ce0c-4dc7-9ccc-5436cc8881ee" providerId="AD"/>
      </p:ext>
    </p:extLst>
  </p:cmAuthor>
  <p:cmAuthor id="4" name="Sarah Walczewski" initials="SW" lastIdx="2" clrIdx="3">
    <p:extLst>
      <p:ext uri="{19B8F6BF-5375-455C-9EA6-DF929625EA0E}">
        <p15:presenceInfo xmlns:p15="http://schemas.microsoft.com/office/powerpoint/2012/main" userId="S::swalczewski@buildersvision.com::03eeb9c5-7904-40f4-bbb6-57fc52f5b2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FFFF"/>
    <a:srgbClr val="FF0066"/>
    <a:srgbClr val="CC0099"/>
    <a:srgbClr val="FF3399"/>
    <a:srgbClr val="FF99FF"/>
    <a:srgbClr val="006600"/>
    <a:srgbClr val="339933"/>
    <a:srgbClr val="66FF6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C7A41A-BD7C-4DAC-B4AA-438268227559}" v="68" dt="2023-02-16T00:30:50.519"/>
    <p1510:client id="{3C7718E0-9C8A-409D-B2ED-6508AAE3B547}" v="514" dt="2023-02-11T01:30:46.955"/>
    <p1510:client id="{55F61CA9-589C-4FC8-BE5B-2B03DFB5C3C1}" v="88" dt="2023-02-16T00:50:19.167"/>
    <p1510:client id="{6E8C6B86-5427-4984-8D32-2869FF90978E}" v="79" dt="2023-02-16T20:48:24.252"/>
    <p1510:client id="{9B3564F7-6C5A-4B7A-900D-AD8F25A26A11}" v="198" dt="2023-02-15T18:20:34.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96" autoAdjust="0"/>
    <p:restoredTop sz="95226" autoAdjust="0"/>
  </p:normalViewPr>
  <p:slideViewPr>
    <p:cSldViewPr snapToGrid="0" snapToObjects="1">
      <p:cViewPr varScale="1">
        <p:scale>
          <a:sx n="105" d="100"/>
          <a:sy n="105" d="100"/>
        </p:scale>
        <p:origin x="150" y="22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78" d="100"/>
          <a:sy n="78" d="100"/>
        </p:scale>
        <p:origin x="2709"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Goldberger" userId="p7gfUbIAH027y4LlWiLdSw0uVvtD2D7uPbHvslqzzK8=" providerId="None" clId="Web-{1EC7A41A-BD7C-4DAC-B4AA-438268227559}"/>
    <pc:docChg chg="modSld">
      <pc:chgData name="Amanda Goldberger" userId="p7gfUbIAH027y4LlWiLdSw0uVvtD2D7uPbHvslqzzK8=" providerId="None" clId="Web-{1EC7A41A-BD7C-4DAC-B4AA-438268227559}" dt="2023-02-16T00:30:50.519" v="34" actId="14100"/>
      <pc:docMkLst>
        <pc:docMk/>
      </pc:docMkLst>
      <pc:sldChg chg="delSp modSp">
        <pc:chgData name="Amanda Goldberger" userId="p7gfUbIAH027y4LlWiLdSw0uVvtD2D7uPbHvslqzzK8=" providerId="None" clId="Web-{1EC7A41A-BD7C-4DAC-B4AA-438268227559}" dt="2023-02-16T00:28:47.510" v="31" actId="20577"/>
        <pc:sldMkLst>
          <pc:docMk/>
          <pc:sldMk cId="3126731376" sldId="400"/>
        </pc:sldMkLst>
        <pc:spChg chg="mod">
          <ac:chgData name="Amanda Goldberger" userId="p7gfUbIAH027y4LlWiLdSw0uVvtD2D7uPbHvslqzzK8=" providerId="None" clId="Web-{1EC7A41A-BD7C-4DAC-B4AA-438268227559}" dt="2023-02-16T00:28:47.510" v="31" actId="20577"/>
          <ac:spMkLst>
            <pc:docMk/>
            <pc:sldMk cId="3126731376" sldId="400"/>
            <ac:spMk id="2" creationId="{C6942C81-7AE3-E84C-B62F-DB47CBBF74AE}"/>
          </ac:spMkLst>
        </pc:spChg>
        <pc:spChg chg="del">
          <ac:chgData name="Amanda Goldberger" userId="p7gfUbIAH027y4LlWiLdSw0uVvtD2D7uPbHvslqzzK8=" providerId="None" clId="Web-{1EC7A41A-BD7C-4DAC-B4AA-438268227559}" dt="2023-02-16T00:28:29.462" v="26"/>
          <ac:spMkLst>
            <pc:docMk/>
            <pc:sldMk cId="3126731376" sldId="400"/>
            <ac:spMk id="4" creationId="{FE3D3094-7289-BE82-8248-D47B7A3BE5B0}"/>
          </ac:spMkLst>
        </pc:spChg>
      </pc:sldChg>
      <pc:sldChg chg="modSp">
        <pc:chgData name="Amanda Goldberger" userId="p7gfUbIAH027y4LlWiLdSw0uVvtD2D7uPbHvslqzzK8=" providerId="None" clId="Web-{1EC7A41A-BD7C-4DAC-B4AA-438268227559}" dt="2023-02-16T00:28:22.134" v="25" actId="20577"/>
        <pc:sldMkLst>
          <pc:docMk/>
          <pc:sldMk cId="2230755730" sldId="2134807473"/>
        </pc:sldMkLst>
        <pc:spChg chg="mod">
          <ac:chgData name="Amanda Goldberger" userId="p7gfUbIAH027y4LlWiLdSw0uVvtD2D7uPbHvslqzzK8=" providerId="None" clId="Web-{1EC7A41A-BD7C-4DAC-B4AA-438268227559}" dt="2023-02-16T00:28:22.134" v="25" actId="20577"/>
          <ac:spMkLst>
            <pc:docMk/>
            <pc:sldMk cId="2230755730" sldId="2134807473"/>
            <ac:spMk id="2" creationId="{8FAC4B4A-D0E6-8933-789B-96D2DDD08CB8}"/>
          </ac:spMkLst>
        </pc:spChg>
      </pc:sldChg>
      <pc:sldChg chg="delSp">
        <pc:chgData name="Amanda Goldberger" userId="p7gfUbIAH027y4LlWiLdSw0uVvtD2D7uPbHvslqzzK8=" providerId="None" clId="Web-{1EC7A41A-BD7C-4DAC-B4AA-438268227559}" dt="2023-02-16T00:29:45.140" v="32"/>
        <pc:sldMkLst>
          <pc:docMk/>
          <pc:sldMk cId="891295379" sldId="2134807481"/>
        </pc:sldMkLst>
        <pc:spChg chg="del">
          <ac:chgData name="Amanda Goldberger" userId="p7gfUbIAH027y4LlWiLdSw0uVvtD2D7uPbHvslqzzK8=" providerId="None" clId="Web-{1EC7A41A-BD7C-4DAC-B4AA-438268227559}" dt="2023-02-16T00:29:45.140" v="32"/>
          <ac:spMkLst>
            <pc:docMk/>
            <pc:sldMk cId="891295379" sldId="2134807481"/>
            <ac:spMk id="4" creationId="{12A0C217-0160-34BC-1E85-279E633765B7}"/>
          </ac:spMkLst>
        </pc:spChg>
      </pc:sldChg>
      <pc:sldChg chg="modSp">
        <pc:chgData name="Amanda Goldberger" userId="p7gfUbIAH027y4LlWiLdSw0uVvtD2D7uPbHvslqzzK8=" providerId="None" clId="Web-{1EC7A41A-BD7C-4DAC-B4AA-438268227559}" dt="2023-02-16T00:30:50.519" v="34" actId="14100"/>
        <pc:sldMkLst>
          <pc:docMk/>
          <pc:sldMk cId="3878250370" sldId="2134807483"/>
        </pc:sldMkLst>
        <pc:spChg chg="mod">
          <ac:chgData name="Amanda Goldberger" userId="p7gfUbIAH027y4LlWiLdSw0uVvtD2D7uPbHvslqzzK8=" providerId="None" clId="Web-{1EC7A41A-BD7C-4DAC-B4AA-438268227559}" dt="2023-02-16T00:30:50.519" v="34" actId="14100"/>
          <ac:spMkLst>
            <pc:docMk/>
            <pc:sldMk cId="3878250370" sldId="2134807483"/>
            <ac:spMk id="4" creationId="{D5844E6E-DC91-46CE-B710-83F9F38E14AD}"/>
          </ac:spMkLst>
        </pc:spChg>
      </pc:sldChg>
      <pc:sldChg chg="delSp">
        <pc:chgData name="Amanda Goldberger" userId="p7gfUbIAH027y4LlWiLdSw0uVvtD2D7uPbHvslqzzK8=" providerId="None" clId="Web-{1EC7A41A-BD7C-4DAC-B4AA-438268227559}" dt="2023-02-16T00:28:04.492" v="0"/>
        <pc:sldMkLst>
          <pc:docMk/>
          <pc:sldMk cId="492029898" sldId="2134807486"/>
        </pc:sldMkLst>
        <pc:spChg chg="del">
          <ac:chgData name="Amanda Goldberger" userId="p7gfUbIAH027y4LlWiLdSw0uVvtD2D7uPbHvslqzzK8=" providerId="None" clId="Web-{1EC7A41A-BD7C-4DAC-B4AA-438268227559}" dt="2023-02-16T00:28:04.492" v="0"/>
          <ac:spMkLst>
            <pc:docMk/>
            <pc:sldMk cId="492029898" sldId="2134807486"/>
            <ac:spMk id="4" creationId="{43AC4ED3-4B6F-7522-0258-DCA11397E27F}"/>
          </ac:spMkLst>
        </pc:spChg>
      </pc:sldChg>
    </pc:docChg>
  </pc:docChgLst>
  <pc:docChgLst>
    <pc:chgData clId="Web-{6E8C6B86-5427-4984-8D32-2869FF90978E}"/>
    <pc:docChg chg="modSld">
      <pc:chgData name="" userId="" providerId="" clId="Web-{6E8C6B86-5427-4984-8D32-2869FF90978E}" dt="2023-02-16T20:48:09.095" v="36" actId="20577"/>
      <pc:docMkLst>
        <pc:docMk/>
      </pc:docMkLst>
      <pc:sldChg chg="modSp">
        <pc:chgData name="" userId="" providerId="" clId="Web-{6E8C6B86-5427-4984-8D32-2869FF90978E}" dt="2023-02-16T20:48:09.095" v="36" actId="20577"/>
        <pc:sldMkLst>
          <pc:docMk/>
          <pc:sldMk cId="1540629830" sldId="2134807487"/>
        </pc:sldMkLst>
        <pc:spChg chg="mod">
          <ac:chgData name="" userId="" providerId="" clId="Web-{6E8C6B86-5427-4984-8D32-2869FF90978E}" dt="2023-02-16T20:48:09.095" v="36" actId="20577"/>
          <ac:spMkLst>
            <pc:docMk/>
            <pc:sldMk cId="1540629830" sldId="2134807487"/>
            <ac:spMk id="6" creationId="{2FA8E4FD-F6FF-46C8-690A-C8577E0B482B}"/>
          </ac:spMkLst>
        </pc:spChg>
      </pc:sldChg>
    </pc:docChg>
  </pc:docChgLst>
  <pc:docChgLst>
    <pc:chgData name="Amanda Goldberger" userId="p7gfUbIAH027y4LlWiLdSw0uVvtD2D7uPbHvslqzzK8=" providerId="None" clId="Web-{55F61CA9-589C-4FC8-BE5B-2B03DFB5C3C1}"/>
    <pc:docChg chg="modSld">
      <pc:chgData name="Amanda Goldberger" userId="p7gfUbIAH027y4LlWiLdSw0uVvtD2D7uPbHvslqzzK8=" providerId="None" clId="Web-{55F61CA9-589C-4FC8-BE5B-2B03DFB5C3C1}" dt="2023-02-16T00:50:19.167" v="51"/>
      <pc:docMkLst>
        <pc:docMk/>
      </pc:docMkLst>
      <pc:sldChg chg="modSp">
        <pc:chgData name="Amanda Goldberger" userId="p7gfUbIAH027y4LlWiLdSw0uVvtD2D7uPbHvslqzzK8=" providerId="None" clId="Web-{55F61CA9-589C-4FC8-BE5B-2B03DFB5C3C1}" dt="2023-02-16T00:50:10.761" v="45" actId="20577"/>
        <pc:sldMkLst>
          <pc:docMk/>
          <pc:sldMk cId="4099271568" sldId="2702"/>
        </pc:sldMkLst>
        <pc:spChg chg="mod">
          <ac:chgData name="Amanda Goldberger" userId="p7gfUbIAH027y4LlWiLdSw0uVvtD2D7uPbHvslqzzK8=" providerId="None" clId="Web-{55F61CA9-589C-4FC8-BE5B-2B03DFB5C3C1}" dt="2023-02-16T00:50:10.761" v="45" actId="20577"/>
          <ac:spMkLst>
            <pc:docMk/>
            <pc:sldMk cId="4099271568" sldId="2702"/>
            <ac:spMk id="7" creationId="{0BA7586B-CD55-CDCB-FF0F-A624CBA91066}"/>
          </ac:spMkLst>
        </pc:spChg>
        <pc:spChg chg="mod">
          <ac:chgData name="Amanda Goldberger" userId="p7gfUbIAH027y4LlWiLdSw0uVvtD2D7uPbHvslqzzK8=" providerId="None" clId="Web-{55F61CA9-589C-4FC8-BE5B-2B03DFB5C3C1}" dt="2023-02-16T00:50:05.182" v="42" actId="1076"/>
          <ac:spMkLst>
            <pc:docMk/>
            <pc:sldMk cId="4099271568" sldId="2702"/>
            <ac:spMk id="10" creationId="{E68379A4-5BC0-8B53-B325-4F89D81F955E}"/>
          </ac:spMkLst>
        </pc:spChg>
      </pc:sldChg>
      <pc:sldChg chg="delSp">
        <pc:chgData name="Amanda Goldberger" userId="p7gfUbIAH027y4LlWiLdSw0uVvtD2D7uPbHvslqzzK8=" providerId="None" clId="Web-{55F61CA9-589C-4FC8-BE5B-2B03DFB5C3C1}" dt="2023-02-16T00:49:24.650" v="29"/>
        <pc:sldMkLst>
          <pc:docMk/>
          <pc:sldMk cId="4264116372" sldId="2134807459"/>
        </pc:sldMkLst>
        <pc:spChg chg="del">
          <ac:chgData name="Amanda Goldberger" userId="p7gfUbIAH027y4LlWiLdSw0uVvtD2D7uPbHvslqzzK8=" providerId="None" clId="Web-{55F61CA9-589C-4FC8-BE5B-2B03DFB5C3C1}" dt="2023-02-16T00:49:24.650" v="29"/>
          <ac:spMkLst>
            <pc:docMk/>
            <pc:sldMk cId="4264116372" sldId="2134807459"/>
            <ac:spMk id="21" creationId="{AC6B2245-8ABE-8B29-1A09-703C9EA0EC7E}"/>
          </ac:spMkLst>
        </pc:spChg>
      </pc:sldChg>
      <pc:sldChg chg="delSp modSp">
        <pc:chgData name="Amanda Goldberger" userId="p7gfUbIAH027y4LlWiLdSw0uVvtD2D7uPbHvslqzzK8=" providerId="None" clId="Web-{55F61CA9-589C-4FC8-BE5B-2B03DFB5C3C1}" dt="2023-02-16T00:50:19.167" v="51"/>
        <pc:sldMkLst>
          <pc:docMk/>
          <pc:sldMk cId="739367156" sldId="2134807472"/>
        </pc:sldMkLst>
        <pc:spChg chg="del">
          <ac:chgData name="Amanda Goldberger" userId="p7gfUbIAH027y4LlWiLdSw0uVvtD2D7uPbHvslqzzK8=" providerId="None" clId="Web-{55F61CA9-589C-4FC8-BE5B-2B03DFB5C3C1}" dt="2023-02-16T00:50:14.605" v="46"/>
          <ac:spMkLst>
            <pc:docMk/>
            <pc:sldMk cId="739367156" sldId="2134807472"/>
            <ac:spMk id="2" creationId="{19562C8C-9AED-7B66-961B-88D12CC2239A}"/>
          </ac:spMkLst>
        </pc:spChg>
        <pc:spChg chg="mod">
          <ac:chgData name="Amanda Goldberger" userId="p7gfUbIAH027y4LlWiLdSw0uVvtD2D7uPbHvslqzzK8=" providerId="None" clId="Web-{55F61CA9-589C-4FC8-BE5B-2B03DFB5C3C1}" dt="2023-02-16T00:50:19.167" v="51"/>
          <ac:spMkLst>
            <pc:docMk/>
            <pc:sldMk cId="739367156" sldId="2134807472"/>
            <ac:spMk id="10" creationId="{BB2514C9-B4D9-A3DD-7656-E84A16B0A1DD}"/>
          </ac:spMkLst>
        </pc:spChg>
      </pc:sldChg>
      <pc:sldChg chg="modSp">
        <pc:chgData name="Amanda Goldberger" userId="p7gfUbIAH027y4LlWiLdSw0uVvtD2D7uPbHvslqzzK8=" providerId="None" clId="Web-{55F61CA9-589C-4FC8-BE5B-2B03DFB5C3C1}" dt="2023-02-16T00:49:46.729" v="36" actId="20577"/>
        <pc:sldMkLst>
          <pc:docMk/>
          <pc:sldMk cId="2949388635" sldId="2134807474"/>
        </pc:sldMkLst>
        <pc:spChg chg="mod">
          <ac:chgData name="Amanda Goldberger" userId="p7gfUbIAH027y4LlWiLdSw0uVvtD2D7uPbHvslqzzK8=" providerId="None" clId="Web-{55F61CA9-589C-4FC8-BE5B-2B03DFB5C3C1}" dt="2023-02-16T00:49:46.729" v="36" actId="20577"/>
          <ac:spMkLst>
            <pc:docMk/>
            <pc:sldMk cId="2949388635" sldId="2134807474"/>
            <ac:spMk id="4" creationId="{368AAA81-4419-409F-7539-0E7B082C9521}"/>
          </ac:spMkLst>
        </pc:spChg>
      </pc:sldChg>
      <pc:sldChg chg="modSp">
        <pc:chgData name="Amanda Goldberger" userId="p7gfUbIAH027y4LlWiLdSw0uVvtD2D7uPbHvslqzzK8=" providerId="None" clId="Web-{55F61CA9-589C-4FC8-BE5B-2B03DFB5C3C1}" dt="2023-02-16T00:50:00.620" v="41" actId="20577"/>
        <pc:sldMkLst>
          <pc:docMk/>
          <pc:sldMk cId="2785805134" sldId="2134807477"/>
        </pc:sldMkLst>
        <pc:spChg chg="mod">
          <ac:chgData name="Amanda Goldberger" userId="p7gfUbIAH027y4LlWiLdSw0uVvtD2D7uPbHvslqzzK8=" providerId="None" clId="Web-{55F61CA9-589C-4FC8-BE5B-2B03DFB5C3C1}" dt="2023-02-16T00:50:00.620" v="41" actId="20577"/>
          <ac:spMkLst>
            <pc:docMk/>
            <pc:sldMk cId="2785805134" sldId="2134807477"/>
            <ac:spMk id="7" creationId="{0BA7586B-CD55-CDCB-FF0F-A624CBA91066}"/>
          </ac:spMkLst>
        </pc:spChg>
        <pc:spChg chg="mod">
          <ac:chgData name="Amanda Goldberger" userId="p7gfUbIAH027y4LlWiLdSw0uVvtD2D7uPbHvslqzzK8=" providerId="None" clId="Web-{55F61CA9-589C-4FC8-BE5B-2B03DFB5C3C1}" dt="2023-02-16T00:49:54.729" v="37" actId="1076"/>
          <ac:spMkLst>
            <pc:docMk/>
            <pc:sldMk cId="2785805134" sldId="2134807477"/>
            <ac:spMk id="19" creationId="{2A244C8F-3B42-136D-E107-B126DB45C882}"/>
          </ac:spMkLst>
        </pc:spChg>
      </pc:sldChg>
      <pc:sldChg chg="modSp">
        <pc:chgData name="Amanda Goldberger" userId="p7gfUbIAH027y4LlWiLdSw0uVvtD2D7uPbHvslqzzK8=" providerId="None" clId="Web-{55F61CA9-589C-4FC8-BE5B-2B03DFB5C3C1}" dt="2023-02-16T00:48:50.493" v="8" actId="20577"/>
        <pc:sldMkLst>
          <pc:docMk/>
          <pc:sldMk cId="891295379" sldId="2134807481"/>
        </pc:sldMkLst>
        <pc:spChg chg="mod">
          <ac:chgData name="Amanda Goldberger" userId="p7gfUbIAH027y4LlWiLdSw0uVvtD2D7uPbHvslqzzK8=" providerId="None" clId="Web-{55F61CA9-589C-4FC8-BE5B-2B03DFB5C3C1}" dt="2023-02-16T00:48:50.493" v="8" actId="20577"/>
          <ac:spMkLst>
            <pc:docMk/>
            <pc:sldMk cId="891295379" sldId="2134807481"/>
            <ac:spMk id="13" creationId="{5BEC2099-752A-2039-0A40-05F7F79AC4E3}"/>
          </ac:spMkLst>
        </pc:spChg>
      </pc:sldChg>
      <pc:sldChg chg="modSp">
        <pc:chgData name="Amanda Goldberger" userId="p7gfUbIAH027y4LlWiLdSw0uVvtD2D7uPbHvslqzzK8=" providerId="None" clId="Web-{55F61CA9-589C-4FC8-BE5B-2B03DFB5C3C1}" dt="2023-02-16T00:49:02.337" v="18" actId="20577"/>
        <pc:sldMkLst>
          <pc:docMk/>
          <pc:sldMk cId="3878250370" sldId="2134807483"/>
        </pc:sldMkLst>
        <pc:spChg chg="mod">
          <ac:chgData name="Amanda Goldberger" userId="p7gfUbIAH027y4LlWiLdSw0uVvtD2D7uPbHvslqzzK8=" providerId="None" clId="Web-{55F61CA9-589C-4FC8-BE5B-2B03DFB5C3C1}" dt="2023-02-16T00:49:02.337" v="18" actId="20577"/>
          <ac:spMkLst>
            <pc:docMk/>
            <pc:sldMk cId="3878250370" sldId="2134807483"/>
            <ac:spMk id="2" creationId="{C6942C81-7AE3-E84C-B62F-DB47CBBF74AE}"/>
          </ac:spMkLst>
        </pc:spChg>
      </pc:sldChg>
      <pc:sldChg chg="delSp modSp">
        <pc:chgData name="Amanda Goldberger" userId="p7gfUbIAH027y4LlWiLdSw0uVvtD2D7uPbHvslqzzK8=" providerId="None" clId="Web-{55F61CA9-589C-4FC8-BE5B-2B03DFB5C3C1}" dt="2023-02-16T00:49:15.025" v="28" actId="20577"/>
        <pc:sldMkLst>
          <pc:docMk/>
          <pc:sldMk cId="1540629830" sldId="2134807487"/>
        </pc:sldMkLst>
        <pc:spChg chg="del">
          <ac:chgData name="Amanda Goldberger" userId="p7gfUbIAH027y4LlWiLdSw0uVvtD2D7uPbHvslqzzK8=" providerId="None" clId="Web-{55F61CA9-589C-4FC8-BE5B-2B03DFB5C3C1}" dt="2023-02-16T00:49:06.775" v="19"/>
          <ac:spMkLst>
            <pc:docMk/>
            <pc:sldMk cId="1540629830" sldId="2134807487"/>
            <ac:spMk id="10" creationId="{FC9C04FD-1DE6-EABA-A3BA-E3154ED487AF}"/>
          </ac:spMkLst>
        </pc:spChg>
        <pc:spChg chg="mod">
          <ac:chgData name="Amanda Goldberger" userId="p7gfUbIAH027y4LlWiLdSw0uVvtD2D7uPbHvslqzzK8=" providerId="None" clId="Web-{55F61CA9-589C-4FC8-BE5B-2B03DFB5C3C1}" dt="2023-02-16T00:49:15.025" v="28" actId="20577"/>
          <ac:spMkLst>
            <pc:docMk/>
            <pc:sldMk cId="1540629830" sldId="2134807487"/>
            <ac:spMk id="17" creationId="{788F656B-83D8-96B7-3976-74C853244E4B}"/>
          </ac:spMkLst>
        </pc:spChg>
      </pc:sldChg>
    </pc:docChg>
  </pc:docChgLst>
  <pc:docChgLst>
    <pc:chgData name="Amanda Goldberger" userId="p7gfUbIAH027y4LlWiLdSw0uVvtD2D7uPbHvslqzzK8=" providerId="None" clId="Web-{6E8C6B86-5427-4984-8D32-2869FF90978E}"/>
    <pc:docChg chg="modSld">
      <pc:chgData name="Amanda Goldberger" userId="p7gfUbIAH027y4LlWiLdSw0uVvtD2D7uPbHvslqzzK8=" providerId="None" clId="Web-{6E8C6B86-5427-4984-8D32-2869FF90978E}" dt="2023-02-16T20:48:24.252" v="1" actId="20577"/>
      <pc:docMkLst>
        <pc:docMk/>
      </pc:docMkLst>
      <pc:sldChg chg="modSp">
        <pc:chgData name="Amanda Goldberger" userId="p7gfUbIAH027y4LlWiLdSw0uVvtD2D7uPbHvslqzzK8=" providerId="None" clId="Web-{6E8C6B86-5427-4984-8D32-2869FF90978E}" dt="2023-02-16T20:48:24.252" v="1" actId="20577"/>
        <pc:sldMkLst>
          <pc:docMk/>
          <pc:sldMk cId="1540629830" sldId="2134807487"/>
        </pc:sldMkLst>
        <pc:spChg chg="mod">
          <ac:chgData name="Amanda Goldberger" userId="p7gfUbIAH027y4LlWiLdSw0uVvtD2D7uPbHvslqzzK8=" providerId="None" clId="Web-{6E8C6B86-5427-4984-8D32-2869FF90978E}" dt="2023-02-16T20:48:24.252" v="1" actId="20577"/>
          <ac:spMkLst>
            <pc:docMk/>
            <pc:sldMk cId="1540629830" sldId="2134807487"/>
            <ac:spMk id="6" creationId="{2FA8E4FD-F6FF-46C8-690A-C8577E0B482B}"/>
          </ac:spMkLst>
        </pc:spChg>
      </pc:sldChg>
    </pc:docChg>
  </pc:docChgLst>
  <pc:docChgLst>
    <pc:chgData name="Amanda Goldberger" userId="p7gfUbIAH027y4LlWiLdSw0uVvtD2D7uPbHvslqzzK8=" providerId="None" clId="Web-{3C7718E0-9C8A-409D-B2ED-6508AAE3B547}"/>
    <pc:docChg chg="addSld delSld modSld modMainMaster">
      <pc:chgData name="Amanda Goldberger" userId="p7gfUbIAH027y4LlWiLdSw0uVvtD2D7uPbHvslqzzK8=" providerId="None" clId="Web-{3C7718E0-9C8A-409D-B2ED-6508AAE3B547}" dt="2023-02-11T01:30:46.736" v="299" actId="20577"/>
      <pc:docMkLst>
        <pc:docMk/>
      </pc:docMkLst>
      <pc:sldChg chg="del">
        <pc:chgData name="Amanda Goldberger" userId="p7gfUbIAH027y4LlWiLdSw0uVvtD2D7uPbHvslqzzK8=" providerId="None" clId="Web-{3C7718E0-9C8A-409D-B2ED-6508AAE3B547}" dt="2023-02-11T01:29:04.998" v="248"/>
        <pc:sldMkLst>
          <pc:docMk/>
          <pc:sldMk cId="1975896584" sldId="399"/>
        </pc:sldMkLst>
      </pc:sldChg>
      <pc:sldChg chg="modSp">
        <pc:chgData name="Amanda Goldberger" userId="p7gfUbIAH027y4LlWiLdSw0uVvtD2D7uPbHvslqzzK8=" providerId="None" clId="Web-{3C7718E0-9C8A-409D-B2ED-6508AAE3B547}" dt="2023-02-11T01:24:49.536" v="191" actId="20577"/>
        <pc:sldMkLst>
          <pc:docMk/>
          <pc:sldMk cId="3126731376" sldId="400"/>
        </pc:sldMkLst>
        <pc:spChg chg="mod">
          <ac:chgData name="Amanda Goldberger" userId="p7gfUbIAH027y4LlWiLdSw0uVvtD2D7uPbHvslqzzK8=" providerId="None" clId="Web-{3C7718E0-9C8A-409D-B2ED-6508AAE3B547}" dt="2023-02-11T01:24:49.536" v="191" actId="20577"/>
          <ac:spMkLst>
            <pc:docMk/>
            <pc:sldMk cId="3126731376" sldId="400"/>
            <ac:spMk id="4" creationId="{FE3D3094-7289-BE82-8248-D47B7A3BE5B0}"/>
          </ac:spMkLst>
        </pc:spChg>
      </pc:sldChg>
      <pc:sldChg chg="modSp">
        <pc:chgData name="Amanda Goldberger" userId="p7gfUbIAH027y4LlWiLdSw0uVvtD2D7uPbHvslqzzK8=" providerId="None" clId="Web-{3C7718E0-9C8A-409D-B2ED-6508AAE3B547}" dt="2023-02-11T01:30:46.736" v="299" actId="20577"/>
        <pc:sldMkLst>
          <pc:docMk/>
          <pc:sldMk cId="3125320594" sldId="409"/>
        </pc:sldMkLst>
        <pc:spChg chg="mod">
          <ac:chgData name="Amanda Goldberger" userId="p7gfUbIAH027y4LlWiLdSw0uVvtD2D7uPbHvslqzzK8=" providerId="None" clId="Web-{3C7718E0-9C8A-409D-B2ED-6508AAE3B547}" dt="2023-02-11T01:30:46.736" v="299" actId="20577"/>
          <ac:spMkLst>
            <pc:docMk/>
            <pc:sldMk cId="3125320594" sldId="409"/>
            <ac:spMk id="2" creationId="{6D93A8B6-5BFE-7E4D-9AA8-2542BA7BD6A6}"/>
          </ac:spMkLst>
        </pc:spChg>
      </pc:sldChg>
      <pc:sldChg chg="modSp">
        <pc:chgData name="Amanda Goldberger" userId="p7gfUbIAH027y4LlWiLdSw0uVvtD2D7uPbHvslqzzK8=" providerId="None" clId="Web-{3C7718E0-9C8A-409D-B2ED-6508AAE3B547}" dt="2023-02-11T01:30:16.954" v="278" actId="20577"/>
        <pc:sldMkLst>
          <pc:docMk/>
          <pc:sldMk cId="3212995208" sldId="412"/>
        </pc:sldMkLst>
        <pc:spChg chg="mod">
          <ac:chgData name="Amanda Goldberger" userId="p7gfUbIAH027y4LlWiLdSw0uVvtD2D7uPbHvslqzzK8=" providerId="None" clId="Web-{3C7718E0-9C8A-409D-B2ED-6508AAE3B547}" dt="2023-02-11T01:30:16.954" v="278" actId="20577"/>
          <ac:spMkLst>
            <pc:docMk/>
            <pc:sldMk cId="3212995208" sldId="412"/>
            <ac:spMk id="3" creationId="{443FC9EB-8D0A-C244-B238-FC91AF6AD8F7}"/>
          </ac:spMkLst>
        </pc:spChg>
      </pc:sldChg>
      <pc:sldChg chg="addSp modSp">
        <pc:chgData name="Amanda Goldberger" userId="p7gfUbIAH027y4LlWiLdSw0uVvtD2D7uPbHvslqzzK8=" providerId="None" clId="Web-{3C7718E0-9C8A-409D-B2ED-6508AAE3B547}" dt="2023-02-11T01:30:04.406" v="274" actId="20577"/>
        <pc:sldMkLst>
          <pc:docMk/>
          <pc:sldMk cId="887356445" sldId="414"/>
        </pc:sldMkLst>
        <pc:spChg chg="add mod">
          <ac:chgData name="Amanda Goldberger" userId="p7gfUbIAH027y4LlWiLdSw0uVvtD2D7uPbHvslqzzK8=" providerId="None" clId="Web-{3C7718E0-9C8A-409D-B2ED-6508AAE3B547}" dt="2023-02-11T01:30:04.406" v="274" actId="20577"/>
          <ac:spMkLst>
            <pc:docMk/>
            <pc:sldMk cId="887356445" sldId="414"/>
            <ac:spMk id="4" creationId="{164DD9C7-5137-744D-33FF-FE941951DFF0}"/>
          </ac:spMkLst>
        </pc:spChg>
      </pc:sldChg>
      <pc:sldChg chg="del">
        <pc:chgData name="Amanda Goldberger" userId="p7gfUbIAH027y4LlWiLdSw0uVvtD2D7uPbHvslqzzK8=" providerId="None" clId="Web-{3C7718E0-9C8A-409D-B2ED-6508AAE3B547}" dt="2023-02-11T01:29:25.327" v="253"/>
        <pc:sldMkLst>
          <pc:docMk/>
          <pc:sldMk cId="3643618194" sldId="416"/>
        </pc:sldMkLst>
      </pc:sldChg>
      <pc:sldChg chg="delSp modSp">
        <pc:chgData name="Amanda Goldberger" userId="p7gfUbIAH027y4LlWiLdSw0uVvtD2D7uPbHvslqzzK8=" providerId="None" clId="Web-{3C7718E0-9C8A-409D-B2ED-6508AAE3B547}" dt="2023-02-11T01:20:58.762" v="13" actId="20577"/>
        <pc:sldMkLst>
          <pc:docMk/>
          <pc:sldMk cId="1632795952" sldId="2684"/>
        </pc:sldMkLst>
        <pc:spChg chg="del">
          <ac:chgData name="Amanda Goldberger" userId="p7gfUbIAH027y4LlWiLdSw0uVvtD2D7uPbHvslqzzK8=" providerId="None" clId="Web-{3C7718E0-9C8A-409D-B2ED-6508AAE3B547}" dt="2023-02-11T01:20:50.309" v="1"/>
          <ac:spMkLst>
            <pc:docMk/>
            <pc:sldMk cId="1632795952" sldId="2684"/>
            <ac:spMk id="2" creationId="{09B397BE-1B39-D712-C92A-D9DCA18D1C1F}"/>
          </ac:spMkLst>
        </pc:spChg>
        <pc:spChg chg="mod">
          <ac:chgData name="Amanda Goldberger" userId="p7gfUbIAH027y4LlWiLdSw0uVvtD2D7uPbHvslqzzK8=" providerId="None" clId="Web-{3C7718E0-9C8A-409D-B2ED-6508AAE3B547}" dt="2023-02-11T01:20:58.762" v="13" actId="20577"/>
          <ac:spMkLst>
            <pc:docMk/>
            <pc:sldMk cId="1632795952" sldId="2684"/>
            <ac:spMk id="5" creationId="{F7A18E23-B0FA-4EF4-B3D5-4751B8876E8B}"/>
          </ac:spMkLst>
        </pc:spChg>
      </pc:sldChg>
      <pc:sldChg chg="delSp modSp">
        <pc:chgData name="Amanda Goldberger" userId="p7gfUbIAH027y4LlWiLdSw0uVvtD2D7uPbHvslqzzK8=" providerId="None" clId="Web-{3C7718E0-9C8A-409D-B2ED-6508AAE3B547}" dt="2023-02-11T01:24:10.675" v="152" actId="1076"/>
        <pc:sldMkLst>
          <pc:docMk/>
          <pc:sldMk cId="2034709636" sldId="2688"/>
        </pc:sldMkLst>
        <pc:spChg chg="del">
          <ac:chgData name="Amanda Goldberger" userId="p7gfUbIAH027y4LlWiLdSw0uVvtD2D7uPbHvslqzzK8=" providerId="None" clId="Web-{3C7718E0-9C8A-409D-B2ED-6508AAE3B547}" dt="2023-02-11T01:21:08.169" v="14"/>
          <ac:spMkLst>
            <pc:docMk/>
            <pc:sldMk cId="2034709636" sldId="2688"/>
            <ac:spMk id="2" creationId="{6E2466B7-F129-1FCC-503B-B7B1BF587EA8}"/>
          </ac:spMkLst>
        </pc:spChg>
        <pc:spChg chg="mod">
          <ac:chgData name="Amanda Goldberger" userId="p7gfUbIAH027y4LlWiLdSw0uVvtD2D7uPbHvslqzzK8=" providerId="None" clId="Web-{3C7718E0-9C8A-409D-B2ED-6508AAE3B547}" dt="2023-02-11T01:21:54.233" v="58" actId="20577"/>
          <ac:spMkLst>
            <pc:docMk/>
            <pc:sldMk cId="2034709636" sldId="2688"/>
            <ac:spMk id="16" creationId="{3C1F6542-7AE1-4375-A2A6-3DBC40CC0195}"/>
          </ac:spMkLst>
        </pc:spChg>
        <pc:spChg chg="mod">
          <ac:chgData name="Amanda Goldberger" userId="p7gfUbIAH027y4LlWiLdSw0uVvtD2D7uPbHvslqzzK8=" providerId="None" clId="Web-{3C7718E0-9C8A-409D-B2ED-6508AAE3B547}" dt="2023-02-11T01:24:10.644" v="151" actId="1076"/>
          <ac:spMkLst>
            <pc:docMk/>
            <pc:sldMk cId="2034709636" sldId="2688"/>
            <ac:spMk id="18" creationId="{1DAABD39-202F-4EC2-A2CA-066EEB9CF699}"/>
          </ac:spMkLst>
        </pc:spChg>
        <pc:spChg chg="del">
          <ac:chgData name="Amanda Goldberger" userId="p7gfUbIAH027y4LlWiLdSw0uVvtD2D7uPbHvslqzzK8=" providerId="None" clId="Web-{3C7718E0-9C8A-409D-B2ED-6508AAE3B547}" dt="2023-02-11T01:23:57.315" v="150"/>
          <ac:spMkLst>
            <pc:docMk/>
            <pc:sldMk cId="2034709636" sldId="2688"/>
            <ac:spMk id="20" creationId="{CC055732-F0E3-4936-B5E4-AF149F94E12F}"/>
          </ac:spMkLst>
        </pc:spChg>
        <pc:spChg chg="mod">
          <ac:chgData name="Amanda Goldberger" userId="p7gfUbIAH027y4LlWiLdSw0uVvtD2D7uPbHvslqzzK8=" providerId="None" clId="Web-{3C7718E0-9C8A-409D-B2ED-6508AAE3B547}" dt="2023-02-11T01:24:10.675" v="152" actId="1076"/>
          <ac:spMkLst>
            <pc:docMk/>
            <pc:sldMk cId="2034709636" sldId="2688"/>
            <ac:spMk id="27" creationId="{39C3343A-C51C-47A9-9943-48E8261D9DF6}"/>
          </ac:spMkLst>
        </pc:spChg>
        <pc:spChg chg="del">
          <ac:chgData name="Amanda Goldberger" userId="p7gfUbIAH027y4LlWiLdSw0uVvtD2D7uPbHvslqzzK8=" providerId="None" clId="Web-{3C7718E0-9C8A-409D-B2ED-6508AAE3B547}" dt="2023-02-11T01:21:56.186" v="59"/>
          <ac:spMkLst>
            <pc:docMk/>
            <pc:sldMk cId="2034709636" sldId="2688"/>
            <ac:spMk id="28" creationId="{280AEADD-ACA4-400F-85C9-18D7E4563D2B}"/>
          </ac:spMkLst>
        </pc:spChg>
        <pc:spChg chg="mod">
          <ac:chgData name="Amanda Goldberger" userId="p7gfUbIAH027y4LlWiLdSw0uVvtD2D7uPbHvslqzzK8=" providerId="None" clId="Web-{3C7718E0-9C8A-409D-B2ED-6508AAE3B547}" dt="2023-02-11T01:22:14.546" v="69" actId="20577"/>
          <ac:spMkLst>
            <pc:docMk/>
            <pc:sldMk cId="2034709636" sldId="2688"/>
            <ac:spMk id="30" creationId="{598BE048-DAFC-4C20-92AD-76308060672A}"/>
          </ac:spMkLst>
        </pc:spChg>
        <pc:spChg chg="mod">
          <ac:chgData name="Amanda Goldberger" userId="p7gfUbIAH027y4LlWiLdSw0uVvtD2D7uPbHvslqzzK8=" providerId="None" clId="Web-{3C7718E0-9C8A-409D-B2ED-6508AAE3B547}" dt="2023-02-11T01:22:23.984" v="80" actId="20577"/>
          <ac:spMkLst>
            <pc:docMk/>
            <pc:sldMk cId="2034709636" sldId="2688"/>
            <ac:spMk id="31" creationId="{C1F6863E-9A95-47D2-92BC-CF515FA3F63B}"/>
          </ac:spMkLst>
        </pc:spChg>
        <pc:spChg chg="mod">
          <ac:chgData name="Amanda Goldberger" userId="p7gfUbIAH027y4LlWiLdSw0uVvtD2D7uPbHvslqzzK8=" providerId="None" clId="Web-{3C7718E0-9C8A-409D-B2ED-6508AAE3B547}" dt="2023-02-11T01:22:47.860" v="98" actId="20577"/>
          <ac:spMkLst>
            <pc:docMk/>
            <pc:sldMk cId="2034709636" sldId="2688"/>
            <ac:spMk id="32" creationId="{CC915036-4F99-49D4-8EB5-5CCDC79C3035}"/>
          </ac:spMkLst>
        </pc:spChg>
        <pc:spChg chg="mod">
          <ac:chgData name="Amanda Goldberger" userId="p7gfUbIAH027y4LlWiLdSw0uVvtD2D7uPbHvslqzzK8=" providerId="None" clId="Web-{3C7718E0-9C8A-409D-B2ED-6508AAE3B547}" dt="2023-02-11T01:22:53.219" v="103" actId="20577"/>
          <ac:spMkLst>
            <pc:docMk/>
            <pc:sldMk cId="2034709636" sldId="2688"/>
            <ac:spMk id="33" creationId="{7118039A-F268-4538-AD6B-66ADEFA100C2}"/>
          </ac:spMkLst>
        </pc:spChg>
        <pc:spChg chg="mod">
          <ac:chgData name="Amanda Goldberger" userId="p7gfUbIAH027y4LlWiLdSw0uVvtD2D7uPbHvslqzzK8=" providerId="None" clId="Web-{3C7718E0-9C8A-409D-B2ED-6508AAE3B547}" dt="2023-02-11T01:22:57.516" v="104" actId="20577"/>
          <ac:spMkLst>
            <pc:docMk/>
            <pc:sldMk cId="2034709636" sldId="2688"/>
            <ac:spMk id="34" creationId="{43A5068B-9FB5-4C93-ADE1-284BD37A7F53}"/>
          </ac:spMkLst>
        </pc:spChg>
      </pc:sldChg>
      <pc:sldChg chg="modSp">
        <pc:chgData name="Amanda Goldberger" userId="p7gfUbIAH027y4LlWiLdSw0uVvtD2D7uPbHvslqzzK8=" providerId="None" clId="Web-{3C7718E0-9C8A-409D-B2ED-6508AAE3B547}" dt="2023-02-11T01:26:18.805" v="212" actId="1076"/>
        <pc:sldMkLst>
          <pc:docMk/>
          <pc:sldMk cId="4099271568" sldId="2702"/>
        </pc:sldMkLst>
        <pc:spChg chg="mod">
          <ac:chgData name="Amanda Goldberger" userId="p7gfUbIAH027y4LlWiLdSw0uVvtD2D7uPbHvslqzzK8=" providerId="None" clId="Web-{3C7718E0-9C8A-409D-B2ED-6508AAE3B547}" dt="2023-02-11T01:26:18.805" v="212" actId="1076"/>
          <ac:spMkLst>
            <pc:docMk/>
            <pc:sldMk cId="4099271568" sldId="2702"/>
            <ac:spMk id="10" creationId="{E68379A4-5BC0-8B53-B325-4F89D81F955E}"/>
          </ac:spMkLst>
        </pc:spChg>
      </pc:sldChg>
      <pc:sldChg chg="delSp">
        <pc:chgData name="Amanda Goldberger" userId="p7gfUbIAH027y4LlWiLdSw0uVvtD2D7uPbHvslqzzK8=" providerId="None" clId="Web-{3C7718E0-9C8A-409D-B2ED-6508AAE3B547}" dt="2023-02-11T01:20:46.965" v="0"/>
        <pc:sldMkLst>
          <pc:docMk/>
          <pc:sldMk cId="870382032" sldId="2703"/>
        </pc:sldMkLst>
        <pc:spChg chg="del">
          <ac:chgData name="Amanda Goldberger" userId="p7gfUbIAH027y4LlWiLdSw0uVvtD2D7uPbHvslqzzK8=" providerId="None" clId="Web-{3C7718E0-9C8A-409D-B2ED-6508AAE3B547}" dt="2023-02-11T01:20:46.965" v="0"/>
          <ac:spMkLst>
            <pc:docMk/>
            <pc:sldMk cId="870382032" sldId="2703"/>
            <ac:spMk id="6" creationId="{5C68899A-5393-748C-4455-C1744D0CD874}"/>
          </ac:spMkLst>
        </pc:spChg>
      </pc:sldChg>
      <pc:sldChg chg="delSp">
        <pc:chgData name="Amanda Goldberger" userId="p7gfUbIAH027y4LlWiLdSw0uVvtD2D7uPbHvslqzzK8=" providerId="None" clId="Web-{3C7718E0-9C8A-409D-B2ED-6508AAE3B547}" dt="2023-02-11T01:25:40.788" v="192"/>
        <pc:sldMkLst>
          <pc:docMk/>
          <pc:sldMk cId="535971562" sldId="2134807470"/>
        </pc:sldMkLst>
        <pc:spChg chg="del">
          <ac:chgData name="Amanda Goldberger" userId="p7gfUbIAH027y4LlWiLdSw0uVvtD2D7uPbHvslqzzK8=" providerId="None" clId="Web-{3C7718E0-9C8A-409D-B2ED-6508AAE3B547}" dt="2023-02-11T01:25:40.788" v="192"/>
          <ac:spMkLst>
            <pc:docMk/>
            <pc:sldMk cId="535971562" sldId="2134807470"/>
            <ac:spMk id="20" creationId="{E88BDF77-965D-02CB-8718-60194D1BE7A6}"/>
          </ac:spMkLst>
        </pc:spChg>
      </pc:sldChg>
      <pc:sldChg chg="modSp">
        <pc:chgData name="Amanda Goldberger" userId="p7gfUbIAH027y4LlWiLdSw0uVvtD2D7uPbHvslqzzK8=" providerId="None" clId="Web-{3C7718E0-9C8A-409D-B2ED-6508AAE3B547}" dt="2023-02-11T01:25:48.210" v="210" actId="20577"/>
        <pc:sldMkLst>
          <pc:docMk/>
          <pc:sldMk cId="2979404633" sldId="2134807471"/>
        </pc:sldMkLst>
        <pc:spChg chg="mod">
          <ac:chgData name="Amanda Goldberger" userId="p7gfUbIAH027y4LlWiLdSw0uVvtD2D7uPbHvslqzzK8=" providerId="None" clId="Web-{3C7718E0-9C8A-409D-B2ED-6508AAE3B547}" dt="2023-02-11T01:25:48.210" v="210" actId="20577"/>
          <ac:spMkLst>
            <pc:docMk/>
            <pc:sldMk cId="2979404633" sldId="2134807471"/>
            <ac:spMk id="10" creationId="{FC9C04FD-1DE6-EABA-A3BA-E3154ED487AF}"/>
          </ac:spMkLst>
        </pc:spChg>
      </pc:sldChg>
      <pc:sldChg chg="modSp">
        <pc:chgData name="Amanda Goldberger" userId="p7gfUbIAH027y4LlWiLdSw0uVvtD2D7uPbHvslqzzK8=" providerId="None" clId="Web-{3C7718E0-9C8A-409D-B2ED-6508AAE3B547}" dt="2023-02-11T01:27:38.495" v="240" actId="14100"/>
        <pc:sldMkLst>
          <pc:docMk/>
          <pc:sldMk cId="739367156" sldId="2134807472"/>
        </pc:sldMkLst>
        <pc:spChg chg="mod">
          <ac:chgData name="Amanda Goldberger" userId="p7gfUbIAH027y4LlWiLdSw0uVvtD2D7uPbHvslqzzK8=" providerId="None" clId="Web-{3C7718E0-9C8A-409D-B2ED-6508AAE3B547}" dt="2023-02-11T01:27:38.495" v="240" actId="14100"/>
          <ac:spMkLst>
            <pc:docMk/>
            <pc:sldMk cId="739367156" sldId="2134807472"/>
            <ac:spMk id="2" creationId="{19562C8C-9AED-7B66-961B-88D12CC2239A}"/>
          </ac:spMkLst>
        </pc:spChg>
      </pc:sldChg>
      <pc:sldChg chg="modSp">
        <pc:chgData name="Amanda Goldberger" userId="p7gfUbIAH027y4LlWiLdSw0uVvtD2D7uPbHvslqzzK8=" providerId="None" clId="Web-{3C7718E0-9C8A-409D-B2ED-6508AAE3B547}" dt="2023-02-11T01:24:29.519" v="177" actId="20577"/>
        <pc:sldMkLst>
          <pc:docMk/>
          <pc:sldMk cId="2230755730" sldId="2134807473"/>
        </pc:sldMkLst>
        <pc:spChg chg="mod">
          <ac:chgData name="Amanda Goldberger" userId="p7gfUbIAH027y4LlWiLdSw0uVvtD2D7uPbHvslqzzK8=" providerId="None" clId="Web-{3C7718E0-9C8A-409D-B2ED-6508AAE3B547}" dt="2023-02-11T01:24:29.519" v="177" actId="20577"/>
          <ac:spMkLst>
            <pc:docMk/>
            <pc:sldMk cId="2230755730" sldId="2134807473"/>
            <ac:spMk id="2" creationId="{8FAC4B4A-D0E6-8933-789B-96D2DDD08CB8}"/>
          </ac:spMkLst>
        </pc:spChg>
      </pc:sldChg>
      <pc:sldChg chg="modSp">
        <pc:chgData name="Amanda Goldberger" userId="p7gfUbIAH027y4LlWiLdSw0uVvtD2D7uPbHvslqzzK8=" providerId="None" clId="Web-{3C7718E0-9C8A-409D-B2ED-6508AAE3B547}" dt="2023-02-11T01:28:09.090" v="245"/>
        <pc:sldMkLst>
          <pc:docMk/>
          <pc:sldMk cId="3016831447" sldId="2134807476"/>
        </pc:sldMkLst>
        <pc:spChg chg="mod">
          <ac:chgData name="Amanda Goldberger" userId="p7gfUbIAH027y4LlWiLdSw0uVvtD2D7uPbHvslqzzK8=" providerId="None" clId="Web-{3C7718E0-9C8A-409D-B2ED-6508AAE3B547}" dt="2023-02-11T01:28:02.918" v="241" actId="20577"/>
          <ac:spMkLst>
            <pc:docMk/>
            <pc:sldMk cId="3016831447" sldId="2134807476"/>
            <ac:spMk id="13" creationId="{5BEC2099-752A-2039-0A40-05F7F79AC4E3}"/>
          </ac:spMkLst>
        </pc:spChg>
        <pc:graphicFrameChg chg="mod modGraphic">
          <ac:chgData name="Amanda Goldberger" userId="p7gfUbIAH027y4LlWiLdSw0uVvtD2D7uPbHvslqzzK8=" providerId="None" clId="Web-{3C7718E0-9C8A-409D-B2ED-6508AAE3B547}" dt="2023-02-11T01:28:09.090" v="245"/>
          <ac:graphicFrameMkLst>
            <pc:docMk/>
            <pc:sldMk cId="3016831447" sldId="2134807476"/>
            <ac:graphicFrameMk id="15" creationId="{D18A67D6-2F62-159C-919D-F1184CE00EB5}"/>
          </ac:graphicFrameMkLst>
        </pc:graphicFrameChg>
      </pc:sldChg>
      <pc:sldChg chg="addSp delSp modSp">
        <pc:chgData name="Amanda Goldberger" userId="p7gfUbIAH027y4LlWiLdSw0uVvtD2D7uPbHvslqzzK8=" providerId="None" clId="Web-{3C7718E0-9C8A-409D-B2ED-6508AAE3B547}" dt="2023-02-11T01:26:44.196" v="216"/>
        <pc:sldMkLst>
          <pc:docMk/>
          <pc:sldMk cId="2785805134" sldId="2134807477"/>
        </pc:sldMkLst>
        <pc:spChg chg="mod">
          <ac:chgData name="Amanda Goldberger" userId="p7gfUbIAH027y4LlWiLdSw0uVvtD2D7uPbHvslqzzK8=" providerId="None" clId="Web-{3C7718E0-9C8A-409D-B2ED-6508AAE3B547}" dt="2023-02-11T01:26:44.196" v="216"/>
          <ac:spMkLst>
            <pc:docMk/>
            <pc:sldMk cId="2785805134" sldId="2134807477"/>
            <ac:spMk id="7" creationId="{0BA7586B-CD55-CDCB-FF0F-A624CBA91066}"/>
          </ac:spMkLst>
        </pc:spChg>
        <pc:spChg chg="add del mod">
          <ac:chgData name="Amanda Goldberger" userId="p7gfUbIAH027y4LlWiLdSw0uVvtD2D7uPbHvslqzzK8=" providerId="None" clId="Web-{3C7718E0-9C8A-409D-B2ED-6508AAE3B547}" dt="2023-02-11T01:26:40.337" v="215" actId="14100"/>
          <ac:spMkLst>
            <pc:docMk/>
            <pc:sldMk cId="2785805134" sldId="2134807477"/>
            <ac:spMk id="10" creationId="{E68379A4-5BC0-8B53-B325-4F89D81F955E}"/>
          </ac:spMkLst>
        </pc:spChg>
      </pc:sldChg>
      <pc:sldChg chg="add">
        <pc:chgData name="Amanda Goldberger" userId="p7gfUbIAH027y4LlWiLdSw0uVvtD2D7uPbHvslqzzK8=" providerId="None" clId="Web-{3C7718E0-9C8A-409D-B2ED-6508AAE3B547}" dt="2023-02-11T01:28:46.216" v="246"/>
        <pc:sldMkLst>
          <pc:docMk/>
          <pc:sldMk cId="1817287284" sldId="2134807478"/>
        </pc:sldMkLst>
      </pc:sldChg>
      <pc:sldChg chg="modSp add">
        <pc:chgData name="Amanda Goldberger" userId="p7gfUbIAH027y4LlWiLdSw0uVvtD2D7uPbHvslqzzK8=" providerId="None" clId="Web-{3C7718E0-9C8A-409D-B2ED-6508AAE3B547}" dt="2023-02-11T01:29:18.170" v="252"/>
        <pc:sldMkLst>
          <pc:docMk/>
          <pc:sldMk cId="258948399" sldId="2134807479"/>
        </pc:sldMkLst>
        <pc:graphicFrameChg chg="mod modGraphic">
          <ac:chgData name="Amanda Goldberger" userId="p7gfUbIAH027y4LlWiLdSw0uVvtD2D7uPbHvslqzzK8=" providerId="None" clId="Web-{3C7718E0-9C8A-409D-B2ED-6508AAE3B547}" dt="2023-02-11T01:29:18.170" v="252"/>
          <ac:graphicFrameMkLst>
            <pc:docMk/>
            <pc:sldMk cId="258948399" sldId="2134807479"/>
            <ac:graphicFrameMk id="5" creationId="{16316122-7AA1-477A-9F85-F2C71C00F022}"/>
          </ac:graphicFrameMkLst>
        </pc:graphicFrameChg>
      </pc:sldChg>
      <pc:sldMasterChg chg="addSldLayout">
        <pc:chgData name="Amanda Goldberger" userId="p7gfUbIAH027y4LlWiLdSw0uVvtD2D7uPbHvslqzzK8=" providerId="None" clId="Web-{3C7718E0-9C8A-409D-B2ED-6508AAE3B547}" dt="2023-02-11T01:28:46.216" v="246"/>
        <pc:sldMasterMkLst>
          <pc:docMk/>
          <pc:sldMasterMk cId="906459241" sldId="2147483660"/>
        </pc:sldMasterMkLst>
        <pc:sldLayoutChg chg="add">
          <pc:chgData name="Amanda Goldberger" userId="p7gfUbIAH027y4LlWiLdSw0uVvtD2D7uPbHvslqzzK8=" providerId="None" clId="Web-{3C7718E0-9C8A-409D-B2ED-6508AAE3B547}" dt="2023-02-11T01:28:46.216" v="246"/>
          <pc:sldLayoutMkLst>
            <pc:docMk/>
            <pc:sldMasterMk cId="906459241" sldId="2147483660"/>
            <pc:sldLayoutMk cId="1150946252" sldId="2147483651"/>
          </pc:sldLayoutMkLst>
        </pc:sldLayoutChg>
        <pc:sldLayoutChg chg="add">
          <pc:chgData name="Amanda Goldberger" userId="p7gfUbIAH027y4LlWiLdSw0uVvtD2D7uPbHvslqzzK8=" providerId="None" clId="Web-{3C7718E0-9C8A-409D-B2ED-6508AAE3B547}" dt="2023-02-11T01:28:46.216" v="246"/>
          <pc:sldLayoutMkLst>
            <pc:docMk/>
            <pc:sldMasterMk cId="906459241" sldId="2147483660"/>
            <pc:sldLayoutMk cId="2324482710" sldId="2147483698"/>
          </pc:sldLayoutMkLst>
        </pc:sldLayoutChg>
        <pc:sldLayoutChg chg="add">
          <pc:chgData name="Amanda Goldberger" userId="p7gfUbIAH027y4LlWiLdSw0uVvtD2D7uPbHvslqzzK8=" providerId="None" clId="Web-{3C7718E0-9C8A-409D-B2ED-6508AAE3B547}" dt="2023-02-11T01:28:46.216" v="246"/>
          <pc:sldLayoutMkLst>
            <pc:docMk/>
            <pc:sldMasterMk cId="906459241" sldId="2147483660"/>
            <pc:sldLayoutMk cId="3082027419" sldId="2147483717"/>
          </pc:sldLayoutMkLst>
        </pc:sldLayoutChg>
      </pc:sldMasterChg>
      <pc:sldMasterChg chg="modSldLayout">
        <pc:chgData name="Amanda Goldberger" userId="p7gfUbIAH027y4LlWiLdSw0uVvtD2D7uPbHvslqzzK8=" providerId="None" clId="Web-{3C7718E0-9C8A-409D-B2ED-6508AAE3B547}" dt="2023-02-11T01:28:46.216" v="246"/>
        <pc:sldMasterMkLst>
          <pc:docMk/>
          <pc:sldMasterMk cId="532965339" sldId="2147483703"/>
        </pc:sldMasterMkLst>
        <pc:sldLayoutChg chg="replId">
          <pc:chgData name="Amanda Goldberger" userId="p7gfUbIAH027y4LlWiLdSw0uVvtD2D7uPbHvslqzzK8=" providerId="None" clId="Web-{3C7718E0-9C8A-409D-B2ED-6508AAE3B547}" dt="2023-02-11T01:28:46.216" v="246"/>
          <pc:sldLayoutMkLst>
            <pc:docMk/>
            <pc:sldMasterMk cId="532965339" sldId="2147483703"/>
            <pc:sldLayoutMk cId="3131512" sldId="2147483778"/>
          </pc:sldLayoutMkLst>
        </pc:sldLayoutChg>
      </pc:sldMasterChg>
    </pc:docChg>
  </pc:docChgLst>
  <pc:docChgLst>
    <pc:chgData name="Amanda Goldberger" userId="p7gfUbIAH027y4LlWiLdSw0uVvtD2D7uPbHvslqzzK8=" providerId="None" clId="Web-{9B3564F7-6C5A-4B7A-900D-AD8F25A26A11}"/>
    <pc:docChg chg="modSld">
      <pc:chgData name="Amanda Goldberger" userId="p7gfUbIAH027y4LlWiLdSw0uVvtD2D7uPbHvslqzzK8=" providerId="None" clId="Web-{9B3564F7-6C5A-4B7A-900D-AD8F25A26A11}" dt="2023-02-15T18:20:21.826" v="181"/>
      <pc:docMkLst>
        <pc:docMk/>
      </pc:docMkLst>
      <pc:sldChg chg="modSp">
        <pc:chgData name="Amanda Goldberger" userId="p7gfUbIAH027y4LlWiLdSw0uVvtD2D7uPbHvslqzzK8=" providerId="None" clId="Web-{9B3564F7-6C5A-4B7A-900D-AD8F25A26A11}" dt="2023-02-15T18:20:21.826" v="181"/>
        <pc:sldMkLst>
          <pc:docMk/>
          <pc:sldMk cId="492029898" sldId="2134807486"/>
        </pc:sldMkLst>
        <pc:graphicFrameChg chg="mod modGraphic">
          <ac:chgData name="Amanda Goldberger" userId="p7gfUbIAH027y4LlWiLdSw0uVvtD2D7uPbHvslqzzK8=" providerId="None" clId="Web-{9B3564F7-6C5A-4B7A-900D-AD8F25A26A11}" dt="2023-02-15T18:20:21.826" v="181"/>
          <ac:graphicFrameMkLst>
            <pc:docMk/>
            <pc:sldMk cId="492029898" sldId="2134807486"/>
            <ac:graphicFrameMk id="5" creationId="{92CB3CAB-2230-9AB8-B9EA-D3E1D5C6AD1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skendrick\Downloads\Test%20Mock%20Up.xlsx" TargetMode="External"/><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skendrick\Downloads\Test%20Mock%20Up.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file:///C:\Users\skendrick\Downloads\Creating+Dot+plot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file:///C:\Users\skendrick\Downloads\Test%20Mock%20Up.xlsx" TargetMode="External"/><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C:\Users\skendrick\Downloads\Creating+Dot+plo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304689249319634E-2"/>
          <c:y val="7.2643594631177894E-2"/>
          <c:w val="0.96029984602288254"/>
          <c:h val="0.68468613224466701"/>
        </c:manualLayout>
      </c:layout>
      <c:barChart>
        <c:barDir val="bar"/>
        <c:grouping val="clustered"/>
        <c:varyColors val="0"/>
        <c:ser>
          <c:idx val="0"/>
          <c:order val="0"/>
          <c:tx>
            <c:strRef>
              <c:f>Sheet1!$B$1</c:f>
              <c:strCache>
                <c:ptCount val="1"/>
                <c:pt idx="0">
                  <c:v>Total $ Committed to date</c:v>
                </c:pt>
              </c:strCache>
            </c:strRef>
          </c:tx>
          <c:spPr>
            <a:solidFill>
              <a:srgbClr val="00B0F0"/>
            </a:solidFill>
            <a:ln>
              <a:noFill/>
            </a:ln>
            <a:effectLst/>
          </c:spPr>
          <c:invertIfNegative val="0"/>
          <c:dLbls>
            <c:dLbl>
              <c:idx val="0"/>
              <c:dLblPos val="inBase"/>
              <c:showLegendKey val="0"/>
              <c:showVal val="1"/>
              <c:showCatName val="1"/>
              <c:showSerName val="0"/>
              <c:showPercent val="0"/>
              <c:showBubbleSize val="0"/>
              <c:extLst>
                <c:ext xmlns:c15="http://schemas.microsoft.com/office/drawing/2012/chart" uri="{CE6537A1-D6FC-4f65-9D91-7224C49458BB}">
                  <c15:layout>
                    <c:manualLayout>
                      <c:w val="0.44540766452913677"/>
                      <c:h val="0.22291616845712534"/>
                    </c:manualLayout>
                  </c15:layout>
                </c:ext>
                <c:ext xmlns:c16="http://schemas.microsoft.com/office/drawing/2014/chart" uri="{C3380CC4-5D6E-409C-BE32-E72D297353CC}">
                  <c16:uniqueId val="{00000003-F443-48A3-81ED-FCE5DEED83AB}"/>
                </c:ext>
              </c:extLst>
            </c:dLbl>
            <c:dLbl>
              <c:idx val="1"/>
              <c:dLblPos val="inBase"/>
              <c:showLegendKey val="0"/>
              <c:showVal val="1"/>
              <c:showCatName val="1"/>
              <c:showSerName val="0"/>
              <c:showPercent val="0"/>
              <c:showBubbleSize val="0"/>
              <c:extLst>
                <c:ext xmlns:c15="http://schemas.microsoft.com/office/drawing/2012/chart" uri="{CE6537A1-D6FC-4f65-9D91-7224C49458BB}">
                  <c15:layout>
                    <c:manualLayout>
                      <c:w val="0.31073933676403426"/>
                      <c:h val="0.22291616845712534"/>
                    </c:manualLayout>
                  </c15:layout>
                </c:ext>
                <c:ext xmlns:c16="http://schemas.microsoft.com/office/drawing/2014/chart" uri="{C3380CC4-5D6E-409C-BE32-E72D297353CC}">
                  <c16:uniqueId val="{00000002-F443-48A3-81ED-FCE5DEED83AB}"/>
                </c:ext>
              </c:extLst>
            </c:dLbl>
            <c:dLbl>
              <c:idx val="2"/>
              <c:dLblPos val="inBase"/>
              <c:showLegendKey val="0"/>
              <c:showVal val="1"/>
              <c:showCatName val="1"/>
              <c:showSerName val="0"/>
              <c:showPercent val="0"/>
              <c:showBubbleSize val="0"/>
              <c:extLst>
                <c:ext xmlns:c15="http://schemas.microsoft.com/office/drawing/2012/chart" uri="{CE6537A1-D6FC-4f65-9D91-7224C49458BB}">
                  <c15:layout>
                    <c:manualLayout>
                      <c:w val="0.31387115833996687"/>
                      <c:h val="0.22291616845712534"/>
                    </c:manualLayout>
                  </c15:layout>
                </c:ext>
                <c:ext xmlns:c16="http://schemas.microsoft.com/office/drawing/2014/chart" uri="{C3380CC4-5D6E-409C-BE32-E72D297353CC}">
                  <c16:uniqueId val="{00000001-F443-48A3-81ED-FCE5DEED83AB}"/>
                </c:ext>
              </c:extLst>
            </c:dLbl>
            <c:dLbl>
              <c:idx val="3"/>
              <c:dLblPos val="inBase"/>
              <c:showLegendKey val="0"/>
              <c:showVal val="1"/>
              <c:showCatName val="1"/>
              <c:showSerName val="0"/>
              <c:showPercent val="0"/>
              <c:showBubbleSize val="0"/>
              <c:extLst>
                <c:ext xmlns:c15="http://schemas.microsoft.com/office/drawing/2012/chart" uri="{CE6537A1-D6FC-4f65-9D91-7224C49458BB}">
                  <c15:layout>
                    <c:manualLayout>
                      <c:w val="0.34205755252336045"/>
                      <c:h val="0.22291616845712534"/>
                    </c:manualLayout>
                  </c15:layout>
                </c:ext>
                <c:ext xmlns:c16="http://schemas.microsoft.com/office/drawing/2014/chart" uri="{C3380CC4-5D6E-409C-BE32-E72D297353CC}">
                  <c16:uniqueId val="{00000000-F443-48A3-81ED-FCE5DEED83AB}"/>
                </c:ext>
              </c:extLst>
            </c:dLbl>
            <c:spPr>
              <a:noFill/>
              <a:ln>
                <a:noFill/>
              </a:ln>
              <a:effectLst/>
            </c:spPr>
            <c:txPr>
              <a:bodyPr rot="0" spcFirstLastPara="1" vertOverflow="ellipsis" vert="horz" wrap="square" anchor="ctr" anchorCtr="0"/>
              <a:lstStyle/>
              <a:p>
                <a:pPr algn="l">
                  <a:defRPr sz="10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Pillar 1</c:v>
                </c:pt>
                <c:pt idx="1">
                  <c:v>Pillar 2</c:v>
                </c:pt>
                <c:pt idx="2">
                  <c:v>Pillar 3</c:v>
                </c:pt>
                <c:pt idx="3">
                  <c:v>Pillar 4</c:v>
                </c:pt>
              </c:strCache>
            </c:strRef>
          </c:cat>
          <c:val>
            <c:numRef>
              <c:f>Sheet1!$B$2:$B$5</c:f>
              <c:numCache>
                <c:formatCode>"$"#0.0,,"M"</c:formatCode>
                <c:ptCount val="4"/>
                <c:pt idx="0">
                  <c:v>5000000</c:v>
                </c:pt>
                <c:pt idx="1">
                  <c:v>2500000</c:v>
                </c:pt>
                <c:pt idx="2">
                  <c:v>2000000</c:v>
                </c:pt>
                <c:pt idx="3">
                  <c:v>500000</c:v>
                </c:pt>
              </c:numCache>
            </c:numRef>
          </c:val>
          <c:extLst>
            <c:ext xmlns:c16="http://schemas.microsoft.com/office/drawing/2014/chart" uri="{C3380CC4-5D6E-409C-BE32-E72D297353CC}">
              <c16:uniqueId val="{00000000-1942-4830-9E8B-CFE333CEC082}"/>
            </c:ext>
          </c:extLst>
        </c:ser>
        <c:dLbls>
          <c:dLblPos val="outEnd"/>
          <c:showLegendKey val="0"/>
          <c:showVal val="1"/>
          <c:showCatName val="0"/>
          <c:showSerName val="0"/>
          <c:showPercent val="0"/>
          <c:showBubbleSize val="0"/>
        </c:dLbls>
        <c:gapWidth val="150"/>
        <c:axId val="1403588223"/>
        <c:axId val="1403582399"/>
      </c:barChart>
      <c:catAx>
        <c:axId val="1403588223"/>
        <c:scaling>
          <c:orientation val="minMax"/>
        </c:scaling>
        <c:delete val="1"/>
        <c:axPos val="l"/>
        <c:numFmt formatCode="General" sourceLinked="1"/>
        <c:majorTickMark val="out"/>
        <c:minorTickMark val="none"/>
        <c:tickLblPos val="nextTo"/>
        <c:crossAx val="1403582399"/>
        <c:crosses val="autoZero"/>
        <c:auto val="1"/>
        <c:lblAlgn val="ctr"/>
        <c:lblOffset val="100"/>
        <c:noMultiLvlLbl val="0"/>
      </c:catAx>
      <c:valAx>
        <c:axId val="1403582399"/>
        <c:scaling>
          <c:orientation val="minMax"/>
        </c:scaling>
        <c:delete val="1"/>
        <c:axPos val="b"/>
        <c:numFmt formatCode="&quot;$&quot;#0.0,,&quot;M&quot;" sourceLinked="1"/>
        <c:majorTickMark val="none"/>
        <c:minorTickMark val="none"/>
        <c:tickLblPos val="nextTo"/>
        <c:crossAx val="1403588223"/>
        <c:crosses val="autoZero"/>
        <c:crossBetween val="between"/>
      </c:valAx>
      <c:spPr>
        <a:noFill/>
        <a:ln>
          <a:noFill/>
        </a:ln>
        <a:effectLst/>
      </c:spPr>
    </c:plotArea>
    <c:legend>
      <c:legendPos val="b"/>
      <c:layout>
        <c:manualLayout>
          <c:xMode val="edge"/>
          <c:yMode val="edge"/>
          <c:x val="0.21857845878868046"/>
          <c:y val="0.77528737500261202"/>
          <c:w val="0.53778850981517812"/>
          <c:h val="0.1436253944078252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Sheet1!$A$23</c:f>
              <c:strCache>
                <c:ptCount val="1"/>
                <c:pt idx="0">
                  <c:v>Maine</c:v>
                </c:pt>
              </c:strCache>
            </c:strRef>
          </c:tx>
          <c:spPr>
            <a:ln w="28575" cap="rnd">
              <a:solidFill>
                <a:schemeClr val="accent1">
                  <a:lumMod val="40000"/>
                  <a:lumOff val="60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01-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02-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03-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04-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Sheet1!$B$23:$G$23</c:f>
              <c:numCache>
                <c:formatCode>General</c:formatCode>
                <c:ptCount val="6"/>
                <c:pt idx="0">
                  <c:v>5</c:v>
                </c:pt>
                <c:pt idx="1">
                  <c:v>13</c:v>
                </c:pt>
                <c:pt idx="2">
                  <c:v>27</c:v>
                </c:pt>
                <c:pt idx="3">
                  <c:v>31</c:v>
                </c:pt>
                <c:pt idx="4">
                  <c:v>41</c:v>
                </c:pt>
                <c:pt idx="5">
                  <c:v>51</c:v>
                </c:pt>
              </c:numCache>
            </c:numRef>
          </c:val>
          <c:smooth val="0"/>
          <c:extLst>
            <c:ext xmlns:c16="http://schemas.microsoft.com/office/drawing/2014/chart" uri="{C3380CC4-5D6E-409C-BE32-E72D297353CC}">
              <c16:uniqueId val="{00000005-639F-4AD5-9ED5-AC688B2CE505}"/>
            </c:ext>
          </c:extLst>
        </c:ser>
        <c:ser>
          <c:idx val="1"/>
          <c:order val="1"/>
          <c:tx>
            <c:strRef>
              <c:f>Sheet1!$A$24</c:f>
              <c:strCache>
                <c:ptCount val="1"/>
                <c:pt idx="0">
                  <c:v>SoCal</c:v>
                </c:pt>
              </c:strCache>
            </c:strRef>
          </c:tx>
          <c:spPr>
            <a:ln w="28575" cap="rnd">
              <a:solidFill>
                <a:schemeClr val="accent2">
                  <a:lumMod val="40000"/>
                  <a:lumOff val="60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6-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07-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08-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09-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0A-639F-4AD5-9ED5-AC688B2CE505}"/>
                </c:ext>
              </c:extLst>
            </c:dLbl>
            <c:dLbl>
              <c:idx val="5"/>
              <c:layout>
                <c:manualLayout>
                  <c:x val="-2.0110082219824636E-2"/>
                  <c:y val="-8.4350734277087568E-3"/>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B-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2"/>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Sheet1!$B$24:$G$24</c:f>
              <c:numCache>
                <c:formatCode>General</c:formatCode>
                <c:ptCount val="6"/>
                <c:pt idx="0">
                  <c:v>10</c:v>
                </c:pt>
                <c:pt idx="1">
                  <c:v>12</c:v>
                </c:pt>
                <c:pt idx="2">
                  <c:v>17</c:v>
                </c:pt>
                <c:pt idx="3">
                  <c:v>31</c:v>
                </c:pt>
                <c:pt idx="4">
                  <c:v>49</c:v>
                </c:pt>
                <c:pt idx="5">
                  <c:v>69</c:v>
                </c:pt>
              </c:numCache>
            </c:numRef>
          </c:val>
          <c:smooth val="1"/>
          <c:extLst>
            <c:ext xmlns:c16="http://schemas.microsoft.com/office/drawing/2014/chart" uri="{C3380CC4-5D6E-409C-BE32-E72D297353CC}">
              <c16:uniqueId val="{0000000C-639F-4AD5-9ED5-AC688B2CE505}"/>
            </c:ext>
          </c:extLst>
        </c:ser>
        <c:ser>
          <c:idx val="2"/>
          <c:order val="2"/>
          <c:tx>
            <c:strRef>
              <c:f>Sheet1!$A$25</c:f>
              <c:strCache>
                <c:ptCount val="1"/>
                <c:pt idx="0">
                  <c:v>PNW</c:v>
                </c:pt>
              </c:strCache>
            </c:strRef>
          </c:tx>
          <c:spPr>
            <a:ln w="28575" cap="rnd">
              <a:solidFill>
                <a:srgbClr val="C00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D-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0E-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0F-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10-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11-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C00000"/>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Sheet1!$B$25:$G$25</c:f>
              <c:numCache>
                <c:formatCode>General</c:formatCode>
                <c:ptCount val="6"/>
                <c:pt idx="0">
                  <c:v>11</c:v>
                </c:pt>
                <c:pt idx="1">
                  <c:v>20</c:v>
                </c:pt>
                <c:pt idx="2">
                  <c:v>35</c:v>
                </c:pt>
                <c:pt idx="3">
                  <c:v>38</c:v>
                </c:pt>
                <c:pt idx="4">
                  <c:v>63</c:v>
                </c:pt>
                <c:pt idx="5">
                  <c:v>78</c:v>
                </c:pt>
              </c:numCache>
            </c:numRef>
          </c:val>
          <c:smooth val="1"/>
          <c:extLst>
            <c:ext xmlns:c16="http://schemas.microsoft.com/office/drawing/2014/chart" uri="{C3380CC4-5D6E-409C-BE32-E72D297353CC}">
              <c16:uniqueId val="{00000012-639F-4AD5-9ED5-AC688B2CE505}"/>
            </c:ext>
          </c:extLst>
        </c:ser>
        <c:ser>
          <c:idx val="3"/>
          <c:order val="3"/>
          <c:tx>
            <c:strRef>
              <c:f>Sheet1!$A$26</c:f>
              <c:strCache>
                <c:ptCount val="1"/>
                <c:pt idx="0">
                  <c:v>Baja</c:v>
                </c:pt>
              </c:strCache>
            </c:strRef>
          </c:tx>
          <c:spPr>
            <a:ln w="28575" cap="rnd">
              <a:solidFill>
                <a:schemeClr val="bg2">
                  <a:lumMod val="75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3-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14-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15-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16-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17-639F-4AD5-9ED5-AC688B2CE505}"/>
                </c:ext>
              </c:extLst>
            </c:dLbl>
            <c:dLbl>
              <c:idx val="5"/>
              <c:layout>
                <c:manualLayout>
                  <c:x val="-9.0687594999116512E-3"/>
                  <c:y val="1.2312521244243918E-2"/>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bg2">
                            <a:lumMod val="50000"/>
                          </a:schemeClr>
                        </a:solidFill>
                        <a:latin typeface="+mn-lt"/>
                        <a:ea typeface="+mn-ea"/>
                        <a:cs typeface="+mn-cs"/>
                      </a:defRPr>
                    </a:pPr>
                    <a:fld id="{272281D5-35E6-44E5-B707-6A7C1D9E0E7C}" type="SERIESNAME">
                      <a:rPr lang="en-US" b="1">
                        <a:solidFill>
                          <a:schemeClr val="bg2">
                            <a:lumMod val="50000"/>
                          </a:schemeClr>
                        </a:solidFill>
                      </a:rPr>
                      <a:pPr>
                        <a:defRPr b="1">
                          <a:solidFill>
                            <a:schemeClr val="bg2">
                              <a:lumMod val="50000"/>
                            </a:schemeClr>
                          </a:solidFill>
                        </a:defRPr>
                      </a:pPr>
                      <a:t>[SERIES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2">
                          <a:lumMod val="50000"/>
                        </a:schemeClr>
                      </a:solidFill>
                      <a:latin typeface="+mn-lt"/>
                      <a:ea typeface="+mn-ea"/>
                      <a:cs typeface="+mn-cs"/>
                    </a:defRPr>
                  </a:pPr>
                  <a:endParaRPr lang="en-US"/>
                </a:p>
              </c:txPr>
              <c:dLblPos val="r"/>
              <c:showLegendKey val="0"/>
              <c:showVal val="0"/>
              <c:showCatName val="0"/>
              <c:showSerName val="1"/>
              <c:showPercent val="0"/>
              <c:showBubbleSize val="0"/>
              <c:extLst>
                <c:ext xmlns:c15="http://schemas.microsoft.com/office/drawing/2012/chart" uri="{CE6537A1-D6FC-4f65-9D91-7224C49458BB}">
                  <c15:layout>
                    <c:manualLayout>
                      <c:w val="8.1061900545644577E-2"/>
                      <c:h val="8.3668384546968635E-2"/>
                    </c:manualLayout>
                  </c15:layout>
                  <c15:dlblFieldTable/>
                  <c15:showDataLabelsRange val="0"/>
                </c:ext>
                <c:ext xmlns:c16="http://schemas.microsoft.com/office/drawing/2014/chart" uri="{C3380CC4-5D6E-409C-BE32-E72D297353CC}">
                  <c16:uniqueId val="{00000018-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2">
                        <a:lumMod val="50000"/>
                      </a:schemeClr>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Sheet1!$B$26:$G$26</c:f>
              <c:numCache>
                <c:formatCode>General</c:formatCode>
                <c:ptCount val="6"/>
                <c:pt idx="0">
                  <c:v>2</c:v>
                </c:pt>
                <c:pt idx="1">
                  <c:v>9</c:v>
                </c:pt>
                <c:pt idx="2">
                  <c:v>13</c:v>
                </c:pt>
                <c:pt idx="3">
                  <c:v>20</c:v>
                </c:pt>
                <c:pt idx="4">
                  <c:v>23</c:v>
                </c:pt>
                <c:pt idx="5">
                  <c:v>31</c:v>
                </c:pt>
              </c:numCache>
            </c:numRef>
          </c:val>
          <c:smooth val="1"/>
          <c:extLst>
            <c:ext xmlns:c16="http://schemas.microsoft.com/office/drawing/2014/chart" uri="{C3380CC4-5D6E-409C-BE32-E72D297353CC}">
              <c16:uniqueId val="{00000019-639F-4AD5-9ED5-AC688B2CE505}"/>
            </c:ext>
          </c:extLst>
        </c:ser>
        <c:ser>
          <c:idx val="4"/>
          <c:order val="4"/>
          <c:tx>
            <c:strRef>
              <c:f>Sheet1!$A$27</c:f>
              <c:strCache>
                <c:ptCount val="1"/>
                <c:pt idx="0">
                  <c:v>US</c:v>
                </c:pt>
              </c:strCache>
            </c:strRef>
          </c:tx>
          <c:spPr>
            <a:ln w="28575" cap="rnd">
              <a:solidFill>
                <a:schemeClr val="accent5">
                  <a:lumMod val="40000"/>
                  <a:lumOff val="60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A-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1B-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1C-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1D-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1E-639F-4AD5-9ED5-AC688B2CE505}"/>
                </c:ext>
              </c:extLst>
            </c:dLbl>
            <c:dLbl>
              <c:idx val="5"/>
              <c:layout>
                <c:manualLayout>
                  <c:x val="-2.308489087600113E-2"/>
                  <c:y val="-3.7932675176528811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5"/>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Sheet1!$B$27:$G$27</c:f>
              <c:numCache>
                <c:formatCode>General</c:formatCode>
                <c:ptCount val="6"/>
                <c:pt idx="0">
                  <c:v>4</c:v>
                </c:pt>
                <c:pt idx="1">
                  <c:v>2</c:v>
                </c:pt>
                <c:pt idx="2">
                  <c:v>11</c:v>
                </c:pt>
                <c:pt idx="3">
                  <c:v>22</c:v>
                </c:pt>
                <c:pt idx="4">
                  <c:v>26</c:v>
                </c:pt>
                <c:pt idx="5">
                  <c:v>39</c:v>
                </c:pt>
              </c:numCache>
            </c:numRef>
          </c:val>
          <c:smooth val="1"/>
          <c:extLst>
            <c:ext xmlns:c16="http://schemas.microsoft.com/office/drawing/2014/chart" uri="{C3380CC4-5D6E-409C-BE32-E72D297353CC}">
              <c16:uniqueId val="{00000020-639F-4AD5-9ED5-AC688B2CE505}"/>
            </c:ext>
          </c:extLst>
        </c:ser>
        <c:ser>
          <c:idx val="5"/>
          <c:order val="5"/>
          <c:tx>
            <c:strRef>
              <c:f>Sheet1!$A$28</c:f>
              <c:strCache>
                <c:ptCount val="1"/>
                <c:pt idx="0">
                  <c:v>General</c:v>
                </c:pt>
              </c:strCache>
            </c:strRef>
          </c:tx>
          <c:spPr>
            <a:ln w="28575" cap="rnd">
              <a:solidFill>
                <a:schemeClr val="accent6">
                  <a:lumMod val="40000"/>
                  <a:lumOff val="60000"/>
                </a:schemeClr>
              </a:solidFill>
              <a:prstDash val="dash"/>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1-639F-4AD5-9ED5-AC688B2CE505}"/>
                </c:ext>
              </c:extLst>
            </c:dLbl>
            <c:dLbl>
              <c:idx val="1"/>
              <c:delete val="1"/>
              <c:extLst>
                <c:ext xmlns:c15="http://schemas.microsoft.com/office/drawing/2012/chart" uri="{CE6537A1-D6FC-4f65-9D91-7224C49458BB}"/>
                <c:ext xmlns:c16="http://schemas.microsoft.com/office/drawing/2014/chart" uri="{C3380CC4-5D6E-409C-BE32-E72D297353CC}">
                  <c16:uniqueId val="{00000022-639F-4AD5-9ED5-AC688B2CE505}"/>
                </c:ext>
              </c:extLst>
            </c:dLbl>
            <c:dLbl>
              <c:idx val="2"/>
              <c:delete val="1"/>
              <c:extLst>
                <c:ext xmlns:c15="http://schemas.microsoft.com/office/drawing/2012/chart" uri="{CE6537A1-D6FC-4f65-9D91-7224C49458BB}"/>
                <c:ext xmlns:c16="http://schemas.microsoft.com/office/drawing/2014/chart" uri="{C3380CC4-5D6E-409C-BE32-E72D297353CC}">
                  <c16:uniqueId val="{00000023-639F-4AD5-9ED5-AC688B2CE505}"/>
                </c:ext>
              </c:extLst>
            </c:dLbl>
            <c:dLbl>
              <c:idx val="3"/>
              <c:delete val="1"/>
              <c:extLst>
                <c:ext xmlns:c15="http://schemas.microsoft.com/office/drawing/2012/chart" uri="{CE6537A1-D6FC-4f65-9D91-7224C49458BB}"/>
                <c:ext xmlns:c16="http://schemas.microsoft.com/office/drawing/2014/chart" uri="{C3380CC4-5D6E-409C-BE32-E72D297353CC}">
                  <c16:uniqueId val="{00000024-639F-4AD5-9ED5-AC688B2CE505}"/>
                </c:ext>
              </c:extLst>
            </c:dLbl>
            <c:dLbl>
              <c:idx val="4"/>
              <c:delete val="1"/>
              <c:extLst>
                <c:ext xmlns:c15="http://schemas.microsoft.com/office/drawing/2012/chart" uri="{CE6537A1-D6FC-4f65-9D91-7224C49458BB}"/>
                <c:ext xmlns:c16="http://schemas.microsoft.com/office/drawing/2014/chart" uri="{C3380CC4-5D6E-409C-BE32-E72D297353CC}">
                  <c16:uniqueId val="{00000025-639F-4AD5-9ED5-AC688B2CE505}"/>
                </c:ext>
              </c:extLst>
            </c:dLbl>
            <c:dLbl>
              <c:idx val="5"/>
              <c:layout>
                <c:manualLayout>
                  <c:x val="-3.0573044781566427E-2"/>
                  <c:y val="5.0569897770616823E-2"/>
                </c:manualLayout>
              </c:layout>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27-639F-4AD5-9ED5-AC688B2CE50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6"/>
                    </a:solidFill>
                    <a:latin typeface="+mn-lt"/>
                    <a:ea typeface="+mn-ea"/>
                    <a:cs typeface="+mn-cs"/>
                  </a:defRPr>
                </a:pPr>
                <a:endParaRPr lang="en-US"/>
              </a:p>
            </c:txPr>
            <c:dLblPos val="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Sheet1!$B$22:$G$22</c:f>
              <c:numCache>
                <c:formatCode>General</c:formatCode>
                <c:ptCount val="6"/>
                <c:pt idx="0">
                  <c:v>2017</c:v>
                </c:pt>
                <c:pt idx="1">
                  <c:v>2018</c:v>
                </c:pt>
                <c:pt idx="2">
                  <c:v>2019</c:v>
                </c:pt>
                <c:pt idx="3">
                  <c:v>2020</c:v>
                </c:pt>
                <c:pt idx="4">
                  <c:v>2021</c:v>
                </c:pt>
                <c:pt idx="5">
                  <c:v>2022</c:v>
                </c:pt>
              </c:numCache>
            </c:numRef>
          </c:cat>
          <c:val>
            <c:numRef>
              <c:f>Sheet1!$B$28:$G$28</c:f>
              <c:numCache>
                <c:formatCode>General</c:formatCode>
                <c:ptCount val="6"/>
                <c:pt idx="0">
                  <c:v>1</c:v>
                </c:pt>
                <c:pt idx="1">
                  <c:v>10</c:v>
                </c:pt>
                <c:pt idx="2">
                  <c:v>11</c:v>
                </c:pt>
                <c:pt idx="3">
                  <c:v>12</c:v>
                </c:pt>
                <c:pt idx="4">
                  <c:v>16</c:v>
                </c:pt>
                <c:pt idx="5">
                  <c:v>30</c:v>
                </c:pt>
              </c:numCache>
            </c:numRef>
          </c:val>
          <c:smooth val="1"/>
          <c:extLst>
            <c:ext xmlns:c16="http://schemas.microsoft.com/office/drawing/2014/chart" uri="{C3380CC4-5D6E-409C-BE32-E72D297353CC}">
              <c16:uniqueId val="{00000026-639F-4AD5-9ED5-AC688B2CE505}"/>
            </c:ext>
          </c:extLst>
        </c:ser>
        <c:dLbls>
          <c:dLblPos val="t"/>
          <c:showLegendKey val="0"/>
          <c:showVal val="1"/>
          <c:showCatName val="0"/>
          <c:showSerName val="0"/>
          <c:showPercent val="0"/>
          <c:showBubbleSize val="0"/>
        </c:dLbls>
        <c:smooth val="0"/>
        <c:axId val="19563200"/>
        <c:axId val="21600528"/>
      </c:lineChart>
      <c:catAx>
        <c:axId val="19563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21600528"/>
        <c:crosses val="autoZero"/>
        <c:auto val="0"/>
        <c:lblAlgn val="ctr"/>
        <c:lblOffset val="100"/>
        <c:noMultiLvlLbl val="0"/>
      </c:catAx>
      <c:valAx>
        <c:axId val="21600528"/>
        <c:scaling>
          <c:orientation val="minMax"/>
          <c:max val="80"/>
        </c:scaling>
        <c:delete val="0"/>
        <c:axPos val="l"/>
        <c:majorGridlines>
          <c:spPr>
            <a:ln w="9525" cap="flat" cmpd="sng" algn="ctr">
              <a:solidFill>
                <a:schemeClr val="accent3">
                  <a:lumMod val="20000"/>
                  <a:lumOff val="80000"/>
                </a:schemeClr>
              </a:solidFill>
              <a:prstDash val="sysDash"/>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9563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C00000"/>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0-6803-4E50-8671-26DB87098B4D}"/>
              </c:ext>
            </c:extLst>
          </c:dPt>
          <c:dPt>
            <c:idx val="1"/>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1-6803-4E50-8671-26DB87098B4D}"/>
              </c:ext>
            </c:extLst>
          </c:dPt>
          <c:dPt>
            <c:idx val="2"/>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2-6803-4E50-8671-26DB87098B4D}"/>
              </c:ext>
            </c:extLst>
          </c:dPt>
          <c:dPt>
            <c:idx val="3"/>
            <c:invertIfNegative val="0"/>
            <c:bubble3D val="0"/>
            <c:spPr>
              <a:solidFill>
                <a:schemeClr val="tx2">
                  <a:lumMod val="75000"/>
                </a:schemeClr>
              </a:solidFill>
              <a:ln>
                <a:noFill/>
              </a:ln>
              <a:effectLst/>
            </c:spPr>
            <c:extLst>
              <c:ext xmlns:c16="http://schemas.microsoft.com/office/drawing/2014/chart" uri="{C3380CC4-5D6E-409C-BE32-E72D297353CC}">
                <c16:uniqueId val="{00000003-6803-4E50-8671-26DB87098B4D}"/>
              </c:ext>
            </c:extLst>
          </c:dPt>
          <c:dPt>
            <c:idx val="4"/>
            <c:invertIfNegative val="0"/>
            <c:bubble3D val="0"/>
            <c:spPr>
              <a:solidFill>
                <a:schemeClr val="tx2">
                  <a:lumMod val="50000"/>
                </a:schemeClr>
              </a:solidFill>
              <a:ln>
                <a:noFill/>
              </a:ln>
              <a:effectLst/>
            </c:spPr>
            <c:extLst>
              <c:ext xmlns:c16="http://schemas.microsoft.com/office/drawing/2014/chart" uri="{C3380CC4-5D6E-409C-BE32-E72D297353CC}">
                <c16:uniqueId val="{00000004-6803-4E50-8671-26DB87098B4D}"/>
              </c:ext>
            </c:extLst>
          </c:dPt>
          <c:dLbls>
            <c:dLbl>
              <c:idx val="0"/>
              <c:layout>
                <c:manualLayout>
                  <c:x val="-6.2849988432503931E-2"/>
                  <c:y val="-8.5917963833272867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2019887712584444"/>
                      <c:h val="7.6738307697402128E-2"/>
                    </c:manualLayout>
                  </c15:layout>
                </c:ext>
                <c:ext xmlns:c16="http://schemas.microsoft.com/office/drawing/2014/chart" uri="{C3380CC4-5D6E-409C-BE32-E72D297353CC}">
                  <c16:uniqueId val="{00000000-6803-4E50-8671-26DB87098B4D}"/>
                </c:ext>
              </c:extLst>
            </c:dLbl>
            <c:dLbl>
              <c:idx val="1"/>
              <c:layout>
                <c:manualLayout>
                  <c:x val="-0.35749429289076468"/>
                  <c:y val="-8.5917785801851734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8835204974045368"/>
                      <c:h val="7.8764305269765661E-2"/>
                    </c:manualLayout>
                  </c15:layout>
                </c:ext>
                <c:ext xmlns:c16="http://schemas.microsoft.com/office/drawing/2014/chart" uri="{C3380CC4-5D6E-409C-BE32-E72D297353CC}">
                  <c16:uniqueId val="{00000001-6803-4E50-8671-26DB87098B4D}"/>
                </c:ext>
              </c:extLst>
            </c:dLbl>
            <c:dLbl>
              <c:idx val="2"/>
              <c:layout>
                <c:manualLayout>
                  <c:x val="-0.41945687828509776"/>
                  <c:y val="-8.1395787705363695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47031309205182692"/>
                      <c:h val="6.519831098030153E-2"/>
                    </c:manualLayout>
                  </c15:layout>
                </c:ext>
                <c:ext xmlns:c16="http://schemas.microsoft.com/office/drawing/2014/chart" uri="{C3380CC4-5D6E-409C-BE32-E72D297353CC}">
                  <c16:uniqueId val="{00000002-6803-4E50-8671-26DB87098B4D}"/>
                </c:ext>
              </c:extLst>
            </c:dLbl>
            <c:dLbl>
              <c:idx val="3"/>
              <c:layout>
                <c:manualLayout>
                  <c:x val="-0.58608720237957401"/>
                  <c:y val="-7.6873967640296748E-2"/>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38310291980254851"/>
                      <c:h val="0.11494041651534295"/>
                    </c:manualLayout>
                  </c15:layout>
                </c:ext>
                <c:ext xmlns:c16="http://schemas.microsoft.com/office/drawing/2014/chart" uri="{C3380CC4-5D6E-409C-BE32-E72D297353CC}">
                  <c16:uniqueId val="{00000003-6803-4E50-8671-26DB87098B4D}"/>
                </c:ext>
              </c:extLst>
            </c:dLbl>
            <c:dLbl>
              <c:idx val="4"/>
              <c:layout>
                <c:manualLayout>
                  <c:x val="-0.56858268069057405"/>
                  <c:y val="-9.0439783898339787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9919925138782392"/>
                      <c:h val="6.9720309076789569E-2"/>
                    </c:manualLayout>
                  </c15:layout>
                </c:ext>
                <c:ext xmlns:c16="http://schemas.microsoft.com/office/drawing/2014/chart" uri="{C3380CC4-5D6E-409C-BE32-E72D297353CC}">
                  <c16:uniqueId val="{00000004-6803-4E50-8671-26DB87098B4D}"/>
                </c:ext>
              </c:extLst>
            </c:dLbl>
            <c:spPr>
              <a:noFill/>
              <a:ln>
                <a:noFill/>
              </a:ln>
              <a:effectLst/>
            </c:spPr>
            <c:txPr>
              <a:bodyPr rot="0" spcFirstLastPara="1" vertOverflow="ellipsis" vert="horz" wrap="square" lIns="38100" tIns="19050" rIns="38100" bIns="19050" anchor="ctr" anchorCtr="0">
                <a:spAutoFit/>
              </a:bodyPr>
              <a:lstStyle/>
              <a:p>
                <a:pPr algn="l">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cat>
            <c:strRef>
              <c:f>Sheet1!$A$32:$A$36</c:f>
              <c:strCache>
                <c:ptCount val="5"/>
                <c:pt idx="0">
                  <c:v>Oceans Plastics</c:v>
                </c:pt>
                <c:pt idx="1">
                  <c:v>Sustainable Fisheries</c:v>
                </c:pt>
                <c:pt idx="2">
                  <c:v>Restorative Aquaculture</c:v>
                </c:pt>
                <c:pt idx="3">
                  <c:v>System Building</c:v>
                </c:pt>
                <c:pt idx="4">
                  <c:v>Climate Resilience</c:v>
                </c:pt>
              </c:strCache>
            </c:strRef>
          </c:cat>
          <c:val>
            <c:numRef>
              <c:f>Sheet1!$B$32:$B$36</c:f>
              <c:numCache>
                <c:formatCode>General</c:formatCode>
                <c:ptCount val="5"/>
                <c:pt idx="0">
                  <c:v>1</c:v>
                </c:pt>
                <c:pt idx="1">
                  <c:v>6</c:v>
                </c:pt>
                <c:pt idx="2">
                  <c:v>7</c:v>
                </c:pt>
                <c:pt idx="3">
                  <c:v>12</c:v>
                </c:pt>
                <c:pt idx="4">
                  <c:v>15</c:v>
                </c:pt>
              </c:numCache>
            </c:numRef>
          </c:val>
          <c:extLst>
            <c:ext xmlns:c16="http://schemas.microsoft.com/office/drawing/2014/chart" uri="{C3380CC4-5D6E-409C-BE32-E72D297353CC}">
              <c16:uniqueId val="{00000005-6803-4E50-8671-26DB87098B4D}"/>
            </c:ext>
          </c:extLst>
        </c:ser>
        <c:dLbls>
          <c:dLblPos val="outEnd"/>
          <c:showLegendKey val="0"/>
          <c:showVal val="1"/>
          <c:showCatName val="0"/>
          <c:showSerName val="0"/>
          <c:showPercent val="0"/>
          <c:showBubbleSize val="0"/>
        </c:dLbls>
        <c:gapWidth val="67"/>
        <c:axId val="640787712"/>
        <c:axId val="640775648"/>
      </c:barChart>
      <c:catAx>
        <c:axId val="640787712"/>
        <c:scaling>
          <c:orientation val="minMax"/>
        </c:scaling>
        <c:delete val="1"/>
        <c:axPos val="l"/>
        <c:numFmt formatCode="General" sourceLinked="1"/>
        <c:majorTickMark val="none"/>
        <c:minorTickMark val="none"/>
        <c:tickLblPos val="nextTo"/>
        <c:crossAx val="640775648"/>
        <c:crosses val="autoZero"/>
        <c:auto val="1"/>
        <c:lblAlgn val="ctr"/>
        <c:lblOffset val="100"/>
        <c:noMultiLvlLbl val="0"/>
      </c:catAx>
      <c:valAx>
        <c:axId val="640775648"/>
        <c:scaling>
          <c:orientation val="minMax"/>
        </c:scaling>
        <c:delete val="1"/>
        <c:axPos val="b"/>
        <c:numFmt formatCode="General" sourceLinked="1"/>
        <c:majorTickMark val="none"/>
        <c:minorTickMark val="none"/>
        <c:tickLblPos val="nextTo"/>
        <c:crossAx val="640787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Total</c:v>
                </c:pt>
              </c:strCache>
            </c:strRef>
          </c:tx>
          <c:spPr>
            <a:solidFill>
              <a:srgbClr val="008000"/>
            </a:solidFill>
          </c:spPr>
          <c:dPt>
            <c:idx val="0"/>
            <c:bubble3D val="0"/>
            <c:spPr>
              <a:solidFill>
                <a:srgbClr val="006600"/>
              </a:solidFill>
              <a:ln w="19050">
                <a:solidFill>
                  <a:schemeClr val="lt1"/>
                </a:solidFill>
              </a:ln>
              <a:effectLst/>
            </c:spPr>
            <c:extLst>
              <c:ext xmlns:c16="http://schemas.microsoft.com/office/drawing/2014/chart" uri="{C3380CC4-5D6E-409C-BE32-E72D297353CC}">
                <c16:uniqueId val="{00000001-E25C-433C-A293-785AADBD29BB}"/>
              </c:ext>
            </c:extLst>
          </c:dPt>
          <c:dPt>
            <c:idx val="1"/>
            <c:bubble3D val="0"/>
            <c:spPr>
              <a:solidFill>
                <a:srgbClr val="33CC33"/>
              </a:solidFill>
              <a:ln w="19050">
                <a:solidFill>
                  <a:schemeClr val="lt1"/>
                </a:solidFill>
              </a:ln>
              <a:effectLst/>
            </c:spPr>
            <c:extLst>
              <c:ext xmlns:c16="http://schemas.microsoft.com/office/drawing/2014/chart" uri="{C3380CC4-5D6E-409C-BE32-E72D297353CC}">
                <c16:uniqueId val="{00000003-E25C-433C-A293-785AADBD29BB}"/>
              </c:ext>
            </c:extLst>
          </c:dPt>
          <c:dPt>
            <c:idx val="2"/>
            <c:bubble3D val="0"/>
            <c:spPr>
              <a:solidFill>
                <a:srgbClr val="339933"/>
              </a:solidFill>
              <a:ln w="19050">
                <a:solidFill>
                  <a:schemeClr val="lt1"/>
                </a:solidFill>
              </a:ln>
              <a:effectLst/>
            </c:spPr>
            <c:extLst>
              <c:ext xmlns:c16="http://schemas.microsoft.com/office/drawing/2014/chart" uri="{C3380CC4-5D6E-409C-BE32-E72D297353CC}">
                <c16:uniqueId val="{00000004-7518-4C7A-8F89-9A264B08FE39}"/>
              </c:ext>
            </c:extLst>
          </c:dPt>
          <c:dLbls>
            <c:dLbl>
              <c:idx val="0"/>
              <c:layout>
                <c:manualLayout>
                  <c:x val="-0.16860664875406939"/>
                  <c:y val="0"/>
                </c:manualLayout>
              </c:layout>
              <c:tx>
                <c:rich>
                  <a:bodyPr/>
                  <a:lstStyle/>
                  <a:p>
                    <a:fld id="{8E2D7C2C-08C8-440C-88B4-66E29E6CEBC7}" type="CELLRANGE">
                      <a:rPr lang="en-US" baseline="0"/>
                      <a:pPr/>
                      <a:t>[CELLRANGE]</a:t>
                    </a:fld>
                    <a:r>
                      <a:rPr lang="en-US" baseline="0"/>
                      <a:t>, </a:t>
                    </a:r>
                    <a:fld id="{5EA61275-5507-441E-AED2-2A4D6DBCA846}" type="VALUE">
                      <a:rPr lang="en-US" baseline="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25C-433C-A293-785AADBD29BB}"/>
                </c:ext>
              </c:extLst>
            </c:dLbl>
            <c:dLbl>
              <c:idx val="1"/>
              <c:layout>
                <c:manualLayout>
                  <c:x val="0.17748192604640523"/>
                  <c:y val="-7.6724282439021629E-2"/>
                </c:manualLayout>
              </c:layout>
              <c:tx>
                <c:rich>
                  <a:bodyPr/>
                  <a:lstStyle/>
                  <a:p>
                    <a:fld id="{DABBCAE6-2586-4ECD-A361-D6326AA6E88B}" type="CELLRANGE">
                      <a:rPr lang="en-US" baseline="0"/>
                      <a:pPr/>
                      <a:t>[CELLRANGE]</a:t>
                    </a:fld>
                    <a:r>
                      <a:rPr lang="en-US" baseline="0"/>
                      <a:t>, </a:t>
                    </a:r>
                    <a:fld id="{E4CCB112-ACEE-4271-B89F-C389B541C228}" type="VALUE">
                      <a:rPr lang="en-US" baseline="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E25C-433C-A293-785AADBD29BB}"/>
                </c:ext>
              </c:extLst>
            </c:dLbl>
            <c:dLbl>
              <c:idx val="2"/>
              <c:layout>
                <c:manualLayout>
                  <c:x val="0.1345133895429651"/>
                  <c:y val="0.14658049436445125"/>
                </c:manualLayout>
              </c:layout>
              <c:tx>
                <c:rich>
                  <a:bodyPr/>
                  <a:lstStyle/>
                  <a:p>
                    <a:fld id="{4292A925-F7B5-496B-B348-CC8ABF2504C1}" type="CELLRANGE">
                      <a:rPr lang="en-US" baseline="0"/>
                      <a:pPr/>
                      <a:t>[CELLRANGE]</a:t>
                    </a:fld>
                    <a:r>
                      <a:rPr lang="en-US" baseline="0"/>
                      <a:t>, </a:t>
                    </a:r>
                    <a:fld id="{9C5E7F71-ADB6-487B-894B-0C62DF62ECA1}" type="VALUE">
                      <a:rPr lang="en-US" baseline="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7518-4C7A-8F89-9A264B08FE39}"/>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Sheet1!$A$2:$A$4</c:f>
              <c:strCache>
                <c:ptCount val="3"/>
                <c:pt idx="0">
                  <c:v>Grants: Gen Op</c:v>
                </c:pt>
                <c:pt idx="1">
                  <c:v>Grants: Project</c:v>
                </c:pt>
                <c:pt idx="2">
                  <c:v>PRIs</c:v>
                </c:pt>
              </c:strCache>
            </c:strRef>
          </c:cat>
          <c:val>
            <c:numRef>
              <c:f>Sheet1!$B$2:$B$4</c:f>
              <c:numCache>
                <c:formatCode>0</c:formatCode>
                <c:ptCount val="3"/>
                <c:pt idx="0">
                  <c:v>5</c:v>
                </c:pt>
                <c:pt idx="1">
                  <c:v>4</c:v>
                </c:pt>
                <c:pt idx="2">
                  <c:v>1</c:v>
                </c:pt>
              </c:numCache>
            </c:numRef>
          </c:val>
          <c:extLst>
            <c:ext xmlns:c15="http://schemas.microsoft.com/office/drawing/2012/chart" uri="{02D57815-91ED-43cb-92C2-25804820EDAC}">
              <c15:datalabelsRange>
                <c15:f>Sheet1!$C$2:$C$4</c15:f>
                <c15:dlblRangeCache>
                  <c:ptCount val="3"/>
                  <c:pt idx="0">
                    <c:v>$5.0M</c:v>
                  </c:pt>
                  <c:pt idx="1">
                    <c:v>$4.0M</c:v>
                  </c:pt>
                  <c:pt idx="2">
                    <c:v>$1.0M</c:v>
                  </c:pt>
                </c15:dlblRangeCache>
              </c15:datalabelsRange>
            </c:ext>
            <c:ext xmlns:c16="http://schemas.microsoft.com/office/drawing/2014/chart" uri="{C3380CC4-5D6E-409C-BE32-E72D297353CC}">
              <c16:uniqueId val="{00000004-E25C-433C-A293-785AADBD29BB}"/>
            </c:ext>
          </c:extLst>
        </c:ser>
        <c:ser>
          <c:idx val="1"/>
          <c:order val="1"/>
          <c:tx>
            <c:strRef>
              <c:f>Sheet1!$C$1</c:f>
              <c:strCache>
                <c:ptCount val="1"/>
                <c:pt idx="0">
                  <c:v>$ Commitment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7-29E0-412E-9BAB-3037FC305A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9-29E0-412E-9BAB-3037FC305A8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B-29E0-412E-9BAB-3037FC305A80}"/>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Grants: Gen Op</c:v>
                </c:pt>
                <c:pt idx="1">
                  <c:v>Grants: Project</c:v>
                </c:pt>
                <c:pt idx="2">
                  <c:v>PRIs</c:v>
                </c:pt>
              </c:strCache>
            </c:strRef>
          </c:cat>
          <c:val>
            <c:numRef>
              <c:f>Sheet1!$C$2:$C$4</c:f>
              <c:numCache>
                <c:formatCode>"$"#0.0,,"M"</c:formatCode>
                <c:ptCount val="3"/>
                <c:pt idx="0">
                  <c:v>5000000</c:v>
                </c:pt>
                <c:pt idx="1">
                  <c:v>4000000</c:v>
                </c:pt>
                <c:pt idx="2">
                  <c:v>1000000</c:v>
                </c:pt>
              </c:numCache>
            </c:numRef>
          </c:val>
          <c:extLst>
            <c:ext xmlns:c16="http://schemas.microsoft.com/office/drawing/2014/chart" uri="{C3380CC4-5D6E-409C-BE32-E72D297353CC}">
              <c16:uniqueId val="{00000006-A840-4B2D-A6CD-99A18A99FAD3}"/>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Commitments</c:v>
                </c:pt>
              </c:strCache>
            </c:strRef>
          </c:tx>
          <c:spPr>
            <a:solidFill>
              <a:srgbClr val="9933FF"/>
            </a:solidFill>
          </c:spPr>
          <c:dPt>
            <c:idx val="0"/>
            <c:bubble3D val="0"/>
            <c:spPr>
              <a:solidFill>
                <a:srgbClr val="9933FF"/>
              </a:solidFill>
              <a:ln w="19050">
                <a:solidFill>
                  <a:schemeClr val="lt1"/>
                </a:solidFill>
              </a:ln>
              <a:effectLst/>
            </c:spPr>
            <c:extLst>
              <c:ext xmlns:c16="http://schemas.microsoft.com/office/drawing/2014/chart" uri="{C3380CC4-5D6E-409C-BE32-E72D297353CC}">
                <c16:uniqueId val="{00000001-AB13-4549-875B-3505B93A54E4}"/>
              </c:ext>
            </c:extLst>
          </c:dPt>
          <c:dPt>
            <c:idx val="1"/>
            <c:bubble3D val="0"/>
            <c:spPr>
              <a:solidFill>
                <a:srgbClr val="CC99FF"/>
              </a:solidFill>
              <a:ln w="19050">
                <a:solidFill>
                  <a:schemeClr val="lt1"/>
                </a:solidFill>
              </a:ln>
              <a:effectLst/>
            </c:spPr>
            <c:extLst>
              <c:ext xmlns:c16="http://schemas.microsoft.com/office/drawing/2014/chart" uri="{C3380CC4-5D6E-409C-BE32-E72D297353CC}">
                <c16:uniqueId val="{00000003-AB13-4549-875B-3505B93A54E4}"/>
              </c:ext>
            </c:extLst>
          </c:dPt>
          <c:dLbls>
            <c:dLbl>
              <c:idx val="0"/>
              <c:tx>
                <c:rich>
                  <a:bodyPr/>
                  <a:lstStyle/>
                  <a:p>
                    <a:fld id="{FB4FE337-7308-4250-91CC-4E82369834EE}" type="CELLRANGE">
                      <a:rPr lang="en-US"/>
                      <a:pPr/>
                      <a:t>[CELLRANGE]</a:t>
                    </a:fld>
                    <a:r>
                      <a:rPr lang="en-US" baseline="0"/>
                      <a:t>, </a:t>
                    </a:r>
                    <a:fld id="{47FC88F1-C580-4AFB-9F37-B5FB2A32633D}" type="VALUE">
                      <a:rPr lang="en-US" baseline="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AB13-4549-875B-3505B93A54E4}"/>
                </c:ext>
              </c:extLst>
            </c:dLbl>
            <c:dLbl>
              <c:idx val="1"/>
              <c:layout>
                <c:manualLayout>
                  <c:x val="0.11778428634676294"/>
                  <c:y val="0.19471288361302005"/>
                </c:manualLayout>
              </c:layout>
              <c:tx>
                <c:rich>
                  <a:bodyPr/>
                  <a:lstStyle/>
                  <a:p>
                    <a:fld id="{AEDF0862-3227-483E-A084-5FBDC2434C6E}" type="CELLRANGE">
                      <a:rPr lang="en-US" baseline="0"/>
                      <a:pPr/>
                      <a:t>[CELLRANGE]</a:t>
                    </a:fld>
                    <a:r>
                      <a:rPr lang="en-US" baseline="0"/>
                      <a:t>, </a:t>
                    </a:r>
                    <a:fld id="{08172468-4AAA-4A67-AAC4-29945E754699}" type="VALUE">
                      <a:rPr lang="en-US" baseline="0"/>
                      <a:pPr/>
                      <a:t>[VALUE]</a:t>
                    </a:fld>
                    <a:endParaRPr lang="en-US" baseline="0"/>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B13-4549-875B-3505B93A54E4}"/>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Sheet1!$A$2:$A$3</c:f>
              <c:strCache>
                <c:ptCount val="2"/>
                <c:pt idx="0">
                  <c:v>Multi-year </c:v>
                </c:pt>
                <c:pt idx="1">
                  <c:v>Not multi-year</c:v>
                </c:pt>
              </c:strCache>
            </c:strRef>
          </c:cat>
          <c:val>
            <c:numRef>
              <c:f>Sheet1!$B$2:$B$3</c:f>
              <c:numCache>
                <c:formatCode>0</c:formatCode>
                <c:ptCount val="2"/>
                <c:pt idx="0">
                  <c:v>8.1999999999999993</c:v>
                </c:pt>
                <c:pt idx="1">
                  <c:v>2</c:v>
                </c:pt>
              </c:numCache>
            </c:numRef>
          </c:val>
          <c:extLst>
            <c:ext xmlns:c15="http://schemas.microsoft.com/office/drawing/2012/chart" uri="{02D57815-91ED-43cb-92C2-25804820EDAC}">
              <c15:datalabelsRange>
                <c15:f>Sheet1!$C$2:$C$3</c15:f>
                <c15:dlblRangeCache>
                  <c:ptCount val="2"/>
                  <c:pt idx="0">
                    <c:v>$6.0M</c:v>
                  </c:pt>
                  <c:pt idx="1">
                    <c:v>$4.0M</c:v>
                  </c:pt>
                </c15:dlblRangeCache>
              </c15:datalabelsRange>
            </c:ext>
            <c:ext xmlns:c16="http://schemas.microsoft.com/office/drawing/2014/chart" uri="{C3380CC4-5D6E-409C-BE32-E72D297353CC}">
              <c16:uniqueId val="{00000004-AB13-4549-875B-3505B93A54E4}"/>
            </c:ext>
          </c:extLst>
        </c:ser>
        <c:ser>
          <c:idx val="1"/>
          <c:order val="1"/>
          <c:tx>
            <c:strRef>
              <c:f>Sheet1!$C$1</c:f>
              <c:strCache>
                <c:ptCount val="1"/>
                <c:pt idx="0">
                  <c:v>$ Committed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5-8BC8-43FD-85B2-326F2D97BA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7-8BC8-43FD-85B2-326F2D97BA44}"/>
              </c:ext>
            </c:extLst>
          </c:dPt>
          <c:cat>
            <c:strRef>
              <c:f>Sheet1!$A$2:$A$3</c:f>
              <c:strCache>
                <c:ptCount val="2"/>
                <c:pt idx="0">
                  <c:v>Multi-year </c:v>
                </c:pt>
                <c:pt idx="1">
                  <c:v>Not multi-year</c:v>
                </c:pt>
              </c:strCache>
            </c:strRef>
          </c:cat>
          <c:val>
            <c:numRef>
              <c:f>Sheet1!$C$2:$C$3</c:f>
              <c:numCache>
                <c:formatCode>"$"#0.0,,"M"</c:formatCode>
                <c:ptCount val="2"/>
                <c:pt idx="0">
                  <c:v>6000000</c:v>
                </c:pt>
                <c:pt idx="1">
                  <c:v>4000000</c:v>
                </c:pt>
              </c:numCache>
            </c:numRef>
          </c:val>
          <c:extLst>
            <c:ext xmlns:c16="http://schemas.microsoft.com/office/drawing/2014/chart" uri="{C3380CC4-5D6E-409C-BE32-E72D297353CC}">
              <c16:uniqueId val="{00000004-E777-43A8-A709-A7DF393F941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23326976126417601"/>
          <c:y val="0.81945483620145831"/>
          <c:w val="0.53346020282273166"/>
          <c:h val="0.1206572061508023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Demographics</c:v>
                </c:pt>
              </c:strCache>
            </c:strRef>
          </c:tx>
          <c:spPr>
            <a:solidFill>
              <a:srgbClr val="FF33CC"/>
            </a:solidFill>
          </c:spPr>
          <c:dPt>
            <c:idx val="0"/>
            <c:bubble3D val="0"/>
            <c:spPr>
              <a:solidFill>
                <a:srgbClr val="FF0066"/>
              </a:solidFill>
              <a:ln w="19050">
                <a:solidFill>
                  <a:schemeClr val="lt1"/>
                </a:solidFill>
              </a:ln>
              <a:effectLst/>
            </c:spPr>
            <c:extLst>
              <c:ext xmlns:c16="http://schemas.microsoft.com/office/drawing/2014/chart" uri="{C3380CC4-5D6E-409C-BE32-E72D297353CC}">
                <c16:uniqueId val="{00000001-AC28-4C9F-BC2B-7636B6531028}"/>
              </c:ext>
            </c:extLst>
          </c:dPt>
          <c:dPt>
            <c:idx val="1"/>
            <c:bubble3D val="0"/>
            <c:spPr>
              <a:solidFill>
                <a:srgbClr val="CC0099"/>
              </a:solidFill>
              <a:ln w="19050">
                <a:solidFill>
                  <a:schemeClr val="lt1"/>
                </a:solidFill>
              </a:ln>
              <a:effectLst/>
            </c:spPr>
            <c:extLst>
              <c:ext xmlns:c16="http://schemas.microsoft.com/office/drawing/2014/chart" uri="{C3380CC4-5D6E-409C-BE32-E72D297353CC}">
                <c16:uniqueId val="{00000003-AC28-4C9F-BC2B-7636B6531028}"/>
              </c:ext>
            </c:extLst>
          </c:dPt>
          <c:dPt>
            <c:idx val="2"/>
            <c:bubble3D val="0"/>
            <c:spPr>
              <a:solidFill>
                <a:srgbClr val="FF99FF"/>
              </a:solidFill>
              <a:ln w="19050">
                <a:solidFill>
                  <a:schemeClr val="lt1"/>
                </a:solidFill>
              </a:ln>
              <a:effectLst/>
            </c:spPr>
            <c:extLst>
              <c:ext xmlns:c16="http://schemas.microsoft.com/office/drawing/2014/chart" uri="{C3380CC4-5D6E-409C-BE32-E72D297353CC}">
                <c16:uniqueId val="{00000005-AC28-4C9F-BC2B-7636B6531028}"/>
              </c:ext>
            </c:extLst>
          </c:dPt>
          <c:dPt>
            <c:idx val="3"/>
            <c:bubble3D val="0"/>
            <c:spPr>
              <a:solidFill>
                <a:srgbClr val="FF66CC"/>
              </a:solidFill>
              <a:ln w="19050">
                <a:solidFill>
                  <a:schemeClr val="lt1"/>
                </a:solidFill>
              </a:ln>
              <a:effectLst/>
            </c:spPr>
            <c:extLst>
              <c:ext xmlns:c16="http://schemas.microsoft.com/office/drawing/2014/chart" uri="{C3380CC4-5D6E-409C-BE32-E72D297353CC}">
                <c16:uniqueId val="{00000007-AC28-4C9F-BC2B-7636B6531028}"/>
              </c:ext>
            </c:extLst>
          </c:dPt>
          <c:dLbls>
            <c:dLbl>
              <c:idx val="1"/>
              <c:layout>
                <c:manualLayout>
                  <c:x val="1.7438832939852985E-2"/>
                  <c:y val="-0.14501845366464"/>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C28-4C9F-BC2B-7636B6531028}"/>
                </c:ext>
              </c:extLst>
            </c:dLbl>
            <c:dLbl>
              <c:idx val="2"/>
              <c:layout>
                <c:manualLayout>
                  <c:x val="9.7215554356865616E-2"/>
                  <c:y val="-0.1871805189660919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C28-4C9F-BC2B-7636B6531028}"/>
                </c:ext>
              </c:extLst>
            </c:dLbl>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Diverse-led</c:v>
                </c:pt>
                <c:pt idx="1">
                  <c:v>Not Diverse-led</c:v>
                </c:pt>
                <c:pt idx="2">
                  <c:v>Data Not Provided</c:v>
                </c:pt>
                <c:pt idx="3">
                  <c:v>Don't Know</c:v>
                </c:pt>
              </c:strCache>
            </c:strRef>
          </c:cat>
          <c:val>
            <c:numRef>
              <c:f>Sheet1!$B$2:$B$5</c:f>
              <c:numCache>
                <c:formatCode>General</c:formatCode>
                <c:ptCount val="4"/>
                <c:pt idx="0">
                  <c:v>4</c:v>
                </c:pt>
                <c:pt idx="1">
                  <c:v>1</c:v>
                </c:pt>
                <c:pt idx="2">
                  <c:v>1</c:v>
                </c:pt>
                <c:pt idx="3">
                  <c:v>3</c:v>
                </c:pt>
              </c:numCache>
            </c:numRef>
          </c:val>
          <c:extLst>
            <c:ext xmlns:c16="http://schemas.microsoft.com/office/drawing/2014/chart" uri="{C3380CC4-5D6E-409C-BE32-E72D297353CC}">
              <c16:uniqueId val="{00000008-AC28-4C9F-BC2B-7636B6531028}"/>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5.3488151096453405E-2"/>
          <c:y val="0.82841392795840219"/>
          <c:w val="0.89999978028086691"/>
          <c:h val="0.1116981143938584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224787956287779E-2"/>
          <c:y val="7.2643619347434615E-2"/>
          <c:w val="0.96377521204371219"/>
          <c:h val="0.68468613224466701"/>
        </c:manualLayout>
      </c:layout>
      <c:barChart>
        <c:barDir val="bar"/>
        <c:grouping val="clustered"/>
        <c:varyColors val="0"/>
        <c:ser>
          <c:idx val="0"/>
          <c:order val="0"/>
          <c:tx>
            <c:strRef>
              <c:f>Sheet1!$B$1</c:f>
              <c:strCache>
                <c:ptCount val="1"/>
                <c:pt idx="0">
                  <c:v>Total $ Committed to date</c:v>
                </c:pt>
              </c:strCache>
            </c:strRef>
          </c:tx>
          <c:spPr>
            <a:solidFill>
              <a:srgbClr val="00B0F0"/>
            </a:solidFill>
            <a:ln>
              <a:noFill/>
            </a:ln>
            <a:effectLst/>
          </c:spPr>
          <c:invertIfNegative val="0"/>
          <c:dLbls>
            <c:dLbl>
              <c:idx val="0"/>
              <c:layout>
                <c:manualLayout>
                  <c:x val="-0.59610543807952954"/>
                  <c:y val="0"/>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40218981078226063"/>
                      <c:h val="0.22291616845712534"/>
                    </c:manualLayout>
                  </c15:layout>
                </c:ext>
                <c:ext xmlns:c16="http://schemas.microsoft.com/office/drawing/2014/chart" uri="{C3380CC4-5D6E-409C-BE32-E72D297353CC}">
                  <c16:uniqueId val="{00000003-F4D3-469C-B6DA-77B5F3273BFB}"/>
                </c:ext>
              </c:extLst>
            </c:dLbl>
            <c:dLbl>
              <c:idx val="1"/>
              <c:layout>
                <c:manualLayout>
                  <c:x val="-0.59924374679540637"/>
                  <c:y val="0"/>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39905162561698071"/>
                      <c:h val="0.22291616845712534"/>
                    </c:manualLayout>
                  </c15:layout>
                </c:ext>
                <c:ext xmlns:c16="http://schemas.microsoft.com/office/drawing/2014/chart" uri="{C3380CC4-5D6E-409C-BE32-E72D297353CC}">
                  <c16:uniqueId val="{00000002-F4D3-469C-B6DA-77B5F3273BFB}"/>
                </c:ext>
              </c:extLst>
            </c:dLbl>
            <c:dLbl>
              <c:idx val="2"/>
              <c:layout>
                <c:manualLayout>
                  <c:x val="-0.1216187599226573"/>
                  <c:y val="2.9295336565322579E-7"/>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34570247780722402"/>
                      <c:h val="0.22291622152017107"/>
                    </c:manualLayout>
                  </c15:layout>
                </c:ext>
                <c:ext xmlns:c16="http://schemas.microsoft.com/office/drawing/2014/chart" uri="{C3380CC4-5D6E-409C-BE32-E72D297353CC}">
                  <c16:uniqueId val="{00000001-F4D3-469C-B6DA-77B5F3273BFB}"/>
                </c:ext>
              </c:extLst>
            </c:dLbl>
            <c:dLbl>
              <c:idx val="3"/>
              <c:layout>
                <c:manualLayout>
                  <c:x val="-0.59924374679540637"/>
                  <c:y val="0"/>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39905162561698071"/>
                      <c:h val="0.22291616845712534"/>
                    </c:manualLayout>
                  </c15:layout>
                </c:ext>
                <c:ext xmlns:c16="http://schemas.microsoft.com/office/drawing/2014/chart" uri="{C3380CC4-5D6E-409C-BE32-E72D297353CC}">
                  <c16:uniqueId val="{00000000-F4D3-469C-B6DA-77B5F3273BFB}"/>
                </c:ext>
              </c:extLst>
            </c:dLbl>
            <c:spPr>
              <a:noFill/>
              <a:ln>
                <a:noFill/>
              </a:ln>
              <a:effectLst/>
            </c:spPr>
            <c:txPr>
              <a:bodyPr rot="0" spcFirstLastPara="1" vertOverflow="ellipsis" vert="horz" wrap="square" anchor="ctr" anchorCtr="1"/>
              <a:lstStyle/>
              <a:p>
                <a:pPr algn="l">
                  <a:defRPr sz="10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Geography 1</c:v>
                </c:pt>
                <c:pt idx="1">
                  <c:v>Geography 2</c:v>
                </c:pt>
                <c:pt idx="2">
                  <c:v>Geography 3</c:v>
                </c:pt>
                <c:pt idx="3">
                  <c:v>Geography 4</c:v>
                </c:pt>
              </c:strCache>
            </c:strRef>
          </c:cat>
          <c:val>
            <c:numRef>
              <c:f>Sheet1!$B$2:$B$5</c:f>
              <c:numCache>
                <c:formatCode>"$"#0.0,,"M"</c:formatCode>
                <c:ptCount val="4"/>
                <c:pt idx="0">
                  <c:v>2500000</c:v>
                </c:pt>
                <c:pt idx="1">
                  <c:v>2500000</c:v>
                </c:pt>
                <c:pt idx="2">
                  <c:v>500000</c:v>
                </c:pt>
                <c:pt idx="3">
                  <c:v>4500000</c:v>
                </c:pt>
              </c:numCache>
            </c:numRef>
          </c:val>
          <c:extLst>
            <c:ext xmlns:c16="http://schemas.microsoft.com/office/drawing/2014/chart" uri="{C3380CC4-5D6E-409C-BE32-E72D297353CC}">
              <c16:uniqueId val="{00000000-9F88-42F3-8061-2BEAC94865F8}"/>
            </c:ext>
          </c:extLst>
        </c:ser>
        <c:dLbls>
          <c:dLblPos val="outEnd"/>
          <c:showLegendKey val="0"/>
          <c:showVal val="1"/>
          <c:showCatName val="0"/>
          <c:showSerName val="0"/>
          <c:showPercent val="0"/>
          <c:showBubbleSize val="0"/>
        </c:dLbls>
        <c:gapWidth val="150"/>
        <c:axId val="1403588223"/>
        <c:axId val="1403582399"/>
      </c:barChart>
      <c:catAx>
        <c:axId val="1403588223"/>
        <c:scaling>
          <c:orientation val="minMax"/>
        </c:scaling>
        <c:delete val="1"/>
        <c:axPos val="l"/>
        <c:numFmt formatCode="General" sourceLinked="1"/>
        <c:majorTickMark val="out"/>
        <c:minorTickMark val="none"/>
        <c:tickLblPos val="nextTo"/>
        <c:crossAx val="1403582399"/>
        <c:crosses val="autoZero"/>
        <c:auto val="1"/>
        <c:lblAlgn val="ctr"/>
        <c:lblOffset val="100"/>
        <c:noMultiLvlLbl val="0"/>
      </c:catAx>
      <c:valAx>
        <c:axId val="1403582399"/>
        <c:scaling>
          <c:orientation val="minMax"/>
        </c:scaling>
        <c:delete val="1"/>
        <c:axPos val="b"/>
        <c:numFmt formatCode="&quot;$&quot;#0.0,,&quot;M&quot;" sourceLinked="1"/>
        <c:majorTickMark val="none"/>
        <c:minorTickMark val="none"/>
        <c:tickLblPos val="nextTo"/>
        <c:crossAx val="1403588223"/>
        <c:crosses val="autoZero"/>
        <c:crossBetween val="between"/>
      </c:valAx>
      <c:spPr>
        <a:noFill/>
        <a:ln>
          <a:noFill/>
        </a:ln>
        <a:effectLst/>
      </c:spPr>
    </c:plotArea>
    <c:legend>
      <c:legendPos val="b"/>
      <c:layout>
        <c:manualLayout>
          <c:xMode val="edge"/>
          <c:yMode val="edge"/>
          <c:x val="0.2242828814470246"/>
          <c:y val="0.74821910319210672"/>
          <c:w val="0.53888124934363746"/>
          <c:h val="0.14362539440782524"/>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144830324113034E-2"/>
          <c:y val="3.6722431429774854E-2"/>
          <c:w val="0.91388137328695129"/>
          <c:h val="0.77796470983978028"/>
        </c:manualLayout>
      </c:layout>
      <c:barChart>
        <c:barDir val="col"/>
        <c:grouping val="stacked"/>
        <c:varyColors val="0"/>
        <c:ser>
          <c:idx val="0"/>
          <c:order val="0"/>
          <c:tx>
            <c:strRef>
              <c:f>Sheet1!$B$1</c:f>
              <c:strCache>
                <c:ptCount val="1"/>
                <c:pt idx="0">
                  <c:v>Committed</c:v>
                </c:pt>
              </c:strCache>
            </c:strRef>
          </c:tx>
          <c:spPr>
            <a:solidFill>
              <a:schemeClr val="tx2">
                <a:lumMod val="75000"/>
              </a:schemeClr>
            </a:solidFill>
            <a:ln>
              <a:noFill/>
            </a:ln>
            <a:effectLst/>
          </c:spPr>
          <c:invertIfNegative val="0"/>
          <c:dPt>
            <c:idx val="3"/>
            <c:invertIfNegative val="0"/>
            <c:bubble3D val="0"/>
            <c:spPr>
              <a:solidFill>
                <a:srgbClr val="00B0F0"/>
              </a:solidFill>
              <a:ln>
                <a:noFill/>
              </a:ln>
              <a:effectLst/>
            </c:spPr>
            <c:extLst>
              <c:ext xmlns:c16="http://schemas.microsoft.com/office/drawing/2014/chart" uri="{C3380CC4-5D6E-409C-BE32-E72D297353CC}">
                <c16:uniqueId val="{0000000A-09E6-45B0-9646-8715EA432228}"/>
              </c:ext>
            </c:extLst>
          </c:dPt>
          <c:dLbls>
            <c:dLbl>
              <c:idx val="0"/>
              <c:layout>
                <c:manualLayout>
                  <c:x val="4.4852933268133617E-18"/>
                  <c:y val="-0.14994992833824733"/>
                </c:manualLayout>
              </c:layout>
              <c:tx>
                <c:rich>
                  <a:bodyPr/>
                  <a:lstStyle/>
                  <a:p>
                    <a:fld id="{3154EF2E-82DD-4675-99BA-78F0460B2CC6}" type="CELLRANGE">
                      <a:rPr lang="en-US" sz="900" b="0" smtClean="0">
                        <a:solidFill>
                          <a:schemeClr val="tx1"/>
                        </a:solidFill>
                      </a:rPr>
                      <a:pPr/>
                      <a:t>[CELLRANGE]</a:t>
                    </a:fld>
                    <a:r>
                      <a:rPr lang="en-US" sz="900" b="0" dirty="0">
                        <a:solidFill>
                          <a:schemeClr val="tx1"/>
                        </a:solidFill>
                      </a:rPr>
                      <a:t> awards</a:t>
                    </a:r>
                    <a:r>
                      <a:rPr lang="en-US" sz="900" baseline="0" dirty="0">
                        <a:solidFill>
                          <a:schemeClr val="tx1"/>
                        </a:solidFill>
                      </a:rPr>
                      <a:t>, </a:t>
                    </a:r>
                    <a:fld id="{BF5B9B41-C302-448F-AC12-36CBD70D4E7A}" type="VALUE">
                      <a:rPr lang="en-US" sz="900" baseline="0">
                        <a:solidFill>
                          <a:schemeClr val="tx1"/>
                        </a:solidFill>
                      </a:rPr>
                      <a:pPr/>
                      <a:t>[VALUE]</a:t>
                    </a:fld>
                    <a:endParaRPr lang="en-US" sz="900"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9E6-45B0-9646-8715EA432228}"/>
                </c:ext>
              </c:extLst>
            </c:dLbl>
            <c:dLbl>
              <c:idx val="1"/>
              <c:layout>
                <c:manualLayout>
                  <c:x val="3.9144830324113027E-3"/>
                  <c:y val="-0.21421418334035344"/>
                </c:manualLayout>
              </c:layout>
              <c:tx>
                <c:rich>
                  <a:bodyPr/>
                  <a:lstStyle/>
                  <a:p>
                    <a:fld id="{17BA4FE4-46C3-447D-A244-2F58DBE5BF0F}"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A15A0A03-59E5-4B4D-A67A-89904D4622FC}"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9E6-45B0-9646-8715EA432228}"/>
                </c:ext>
              </c:extLst>
            </c:dLbl>
            <c:dLbl>
              <c:idx val="2"/>
              <c:layout>
                <c:manualLayout>
                  <c:x val="0"/>
                  <c:y val="-0.33968249072541745"/>
                </c:manualLayout>
              </c:layout>
              <c:tx>
                <c:rich>
                  <a:bodyPr/>
                  <a:lstStyle/>
                  <a:p>
                    <a:fld id="{FA5AABC4-B6AB-4423-B64D-E04E3DD0F22D}"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A74660AB-8987-4314-9249-F52ACEB1467A}"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9E6-45B0-9646-8715EA432228}"/>
                </c:ext>
              </c:extLst>
            </c:dLbl>
            <c:dLbl>
              <c:idx val="3"/>
              <c:tx>
                <c:rich>
                  <a:bodyPr/>
                  <a:lstStyle/>
                  <a:p>
                    <a:fld id="{4A2499C1-3BBA-4B8E-8A50-7CB96D50BA10}"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0C487EE0-286D-472A-8BCB-563378588C85}"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9E6-45B0-9646-8715EA432228}"/>
                </c:ext>
              </c:extLst>
            </c:dLbl>
            <c:dLbl>
              <c:idx val="4"/>
              <c:layout>
                <c:manualLayout>
                  <c:x val="3.9145364891394986E-3"/>
                  <c:y val="-3.9019376861190502E-2"/>
                </c:manualLayout>
              </c:layout>
              <c:tx>
                <c:rich>
                  <a:bodyPr/>
                  <a:lstStyle/>
                  <a:p>
                    <a:fld id="{125FEB8F-77C0-4214-92BE-15DE5CE1794E}"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AB8DE813-08F7-4ADB-B600-3703A67307D9}"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9E6-45B0-9646-8715EA432228}"/>
                </c:ext>
              </c:extLst>
            </c:dLbl>
            <c:dLbl>
              <c:idx val="5"/>
              <c:layout>
                <c:manualLayout>
                  <c:x val="1.392894855888714E-4"/>
                  <c:y val="5.3844769310095394E-3"/>
                </c:manualLayout>
              </c:layout>
              <c:tx>
                <c:rich>
                  <a:bodyPr/>
                  <a:lstStyle/>
                  <a:p>
                    <a:fld id="{D60D3BAD-9D74-4B48-BF8C-4CCA2F695E92}"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FDA404D5-CD78-4479-B599-8E8931A10E16}"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9E6-45B0-9646-8715EA432228}"/>
                </c:ext>
              </c:extLst>
            </c:dLbl>
            <c:dLbl>
              <c:idx val="6"/>
              <c:layout>
                <c:manualLayout>
                  <c:x val="0"/>
                  <c:y val="-0.37658032232899635"/>
                </c:manualLayout>
              </c:layout>
              <c:tx>
                <c:rich>
                  <a:bodyPr/>
                  <a:lstStyle/>
                  <a:p>
                    <a:fld id="{63395019-BB56-4FF6-8647-9E44BFA74F35}" type="CELLRANGE">
                      <a:rPr lang="en-US" sz="900" b="0" smtClean="0">
                        <a:solidFill>
                          <a:schemeClr val="tx1"/>
                        </a:solidFill>
                      </a:rPr>
                      <a:pPr/>
                      <a:t>[CELLRANGE]</a:t>
                    </a:fld>
                    <a:r>
                      <a:rPr lang="en-US" sz="900" b="0" dirty="0">
                        <a:solidFill>
                          <a:schemeClr val="tx1"/>
                        </a:solidFill>
                      </a:rPr>
                      <a:t> awards</a:t>
                    </a:r>
                    <a:r>
                      <a:rPr lang="en-US" baseline="0" dirty="0">
                        <a:solidFill>
                          <a:schemeClr val="tx1"/>
                        </a:solidFill>
                      </a:rPr>
                      <a:t>, </a:t>
                    </a:r>
                    <a:fld id="{25E1D404-D66A-41BD-BA81-5E4FE76AE22B}" type="VALUE">
                      <a:rPr lang="en-US" baseline="0">
                        <a:solidFill>
                          <a:schemeClr val="tx1"/>
                        </a:solidFill>
                      </a:rPr>
                      <a:pPr/>
                      <a:t>[VALUE]</a:t>
                    </a:fld>
                    <a:endParaRPr lang="en-US" baseline="0" dirty="0">
                      <a:solidFill>
                        <a:schemeClr val="tx1"/>
                      </a:solidFill>
                    </a:endParaRPr>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9E6-45B0-9646-8715EA43222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 YTD</c:v>
                </c:pt>
                <c:pt idx="4">
                  <c:v>2024</c:v>
                </c:pt>
                <c:pt idx="5">
                  <c:v>2025</c:v>
                </c:pt>
                <c:pt idx="6">
                  <c:v>Total</c:v>
                </c:pt>
              </c:strCache>
            </c:strRef>
          </c:cat>
          <c:val>
            <c:numRef>
              <c:f>Sheet1!$B$2:$B$8</c:f>
              <c:numCache>
                <c:formatCode>"$"#0.0,,"M"</c:formatCode>
                <c:ptCount val="7"/>
                <c:pt idx="0">
                  <c:v>1500000</c:v>
                </c:pt>
                <c:pt idx="1">
                  <c:v>2000000</c:v>
                </c:pt>
                <c:pt idx="2">
                  <c:v>3000000</c:v>
                </c:pt>
                <c:pt idx="3">
                  <c:v>6000000</c:v>
                </c:pt>
                <c:pt idx="4">
                  <c:v>4000000</c:v>
                </c:pt>
                <c:pt idx="5">
                  <c:v>3000000</c:v>
                </c:pt>
                <c:pt idx="6">
                  <c:v>19500000</c:v>
                </c:pt>
              </c:numCache>
            </c:numRef>
          </c:val>
          <c:extLst>
            <c:ext xmlns:c15="http://schemas.microsoft.com/office/drawing/2012/chart" uri="{02D57815-91ED-43cb-92C2-25804820EDAC}">
              <c15:datalabelsRange>
                <c15:f>Sheet1!$F$2:$F$8</c15:f>
                <c15:dlblRangeCache>
                  <c:ptCount val="7"/>
                  <c:pt idx="0">
                    <c:v>45</c:v>
                  </c:pt>
                  <c:pt idx="1">
                    <c:v>50</c:v>
                  </c:pt>
                  <c:pt idx="2">
                    <c:v>65</c:v>
                  </c:pt>
                  <c:pt idx="3">
                    <c:v>10</c:v>
                  </c:pt>
                  <c:pt idx="4">
                    <c:v>5</c:v>
                  </c:pt>
                  <c:pt idx="5">
                    <c:v>2</c:v>
                  </c:pt>
                  <c:pt idx="6">
                    <c:v>177</c:v>
                  </c:pt>
                </c15:dlblRangeCache>
              </c15:datalabelsRange>
            </c:ext>
            <c:ext xmlns:c16="http://schemas.microsoft.com/office/drawing/2014/chart" uri="{C3380CC4-5D6E-409C-BE32-E72D297353CC}">
              <c16:uniqueId val="{00000000-09E6-45B0-9646-8715EA432228}"/>
            </c:ext>
          </c:extLst>
        </c:ser>
        <c:ser>
          <c:idx val="1"/>
          <c:order val="1"/>
          <c:tx>
            <c:strRef>
              <c:f>Sheet1!$C$1</c:f>
              <c:strCache>
                <c:ptCount val="1"/>
                <c:pt idx="0">
                  <c:v>Pipeline</c:v>
                </c:pt>
              </c:strCache>
            </c:strRef>
          </c:tx>
          <c:spPr>
            <a:solidFill>
              <a:schemeClr val="bg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 YTD</c:v>
                </c:pt>
                <c:pt idx="4">
                  <c:v>2024</c:v>
                </c:pt>
                <c:pt idx="5">
                  <c:v>2025</c:v>
                </c:pt>
                <c:pt idx="6">
                  <c:v>Total</c:v>
                </c:pt>
              </c:strCache>
            </c:strRef>
          </c:cat>
          <c:val>
            <c:numRef>
              <c:f>Sheet1!$C$2:$C$8</c:f>
              <c:numCache>
                <c:formatCode>General</c:formatCode>
                <c:ptCount val="7"/>
                <c:pt idx="3" formatCode="&quot;$&quot;#0.0,,&quot;M&quot;">
                  <c:v>1000000</c:v>
                </c:pt>
              </c:numCache>
            </c:numRef>
          </c:val>
          <c:extLst>
            <c:ext xmlns:c16="http://schemas.microsoft.com/office/drawing/2014/chart" uri="{C3380CC4-5D6E-409C-BE32-E72D297353CC}">
              <c16:uniqueId val="{00000001-09E6-45B0-9646-8715EA432228}"/>
            </c:ext>
          </c:extLst>
        </c:ser>
        <c:ser>
          <c:idx val="2"/>
          <c:order val="2"/>
          <c:tx>
            <c:strRef>
              <c:f>Sheet1!$D$1</c:f>
              <c:strCache>
                <c:ptCount val="1"/>
                <c:pt idx="0">
                  <c:v>Available</c:v>
                </c:pt>
              </c:strCache>
            </c:strRef>
          </c:tx>
          <c:spPr>
            <a:solidFill>
              <a:schemeClr val="bg2">
                <a:lumMod val="60000"/>
                <a:lumOff val="40000"/>
              </a:schemeClr>
            </a:solidFill>
            <a:ln>
              <a:noFill/>
            </a:ln>
            <a:effectLst/>
          </c:spPr>
          <c:invertIfNegative val="0"/>
          <c:dLbls>
            <c:dLbl>
              <c:idx val="3"/>
              <c:layout>
                <c:manualLayout>
                  <c:x val="7.8988745786022496E-3"/>
                  <c:y val="-6.3834313992360853E-3"/>
                </c:manualLayout>
              </c:layout>
              <c:showLegendKey val="0"/>
              <c:showVal val="1"/>
              <c:showCatName val="0"/>
              <c:showSerName val="0"/>
              <c:showPercent val="0"/>
              <c:showBubbleSize val="0"/>
              <c:extLst>
                <c:ext xmlns:c15="http://schemas.microsoft.com/office/drawing/2012/chart" uri="{CE6537A1-D6FC-4f65-9D91-7224C49458BB}">
                  <c15:layout>
                    <c:manualLayout>
                      <c:w val="0.14107985742278059"/>
                      <c:h val="5.0860567530238168E-2"/>
                    </c:manualLayout>
                  </c15:layout>
                </c:ext>
                <c:ext xmlns:c16="http://schemas.microsoft.com/office/drawing/2014/chart" uri="{C3380CC4-5D6E-409C-BE32-E72D297353CC}">
                  <c16:uniqueId val="{0000000B-09E6-45B0-9646-8715EA43222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 YTD</c:v>
                </c:pt>
                <c:pt idx="4">
                  <c:v>2024</c:v>
                </c:pt>
                <c:pt idx="5">
                  <c:v>2025</c:v>
                </c:pt>
                <c:pt idx="6">
                  <c:v>Total</c:v>
                </c:pt>
              </c:strCache>
            </c:strRef>
          </c:cat>
          <c:val>
            <c:numRef>
              <c:f>Sheet1!$D$2:$D$8</c:f>
              <c:numCache>
                <c:formatCode>General</c:formatCode>
                <c:ptCount val="7"/>
                <c:pt idx="3" formatCode="&quot;$&quot;#0.0,,&quot;M&quot;">
                  <c:v>3000000</c:v>
                </c:pt>
              </c:numCache>
            </c:numRef>
          </c:val>
          <c:extLst>
            <c:ext xmlns:c16="http://schemas.microsoft.com/office/drawing/2014/chart" uri="{C3380CC4-5D6E-409C-BE32-E72D297353CC}">
              <c16:uniqueId val="{00000002-09E6-45B0-9646-8715EA432228}"/>
            </c:ext>
          </c:extLst>
        </c:ser>
        <c:ser>
          <c:idx val="3"/>
          <c:order val="3"/>
          <c:tx>
            <c:strRef>
              <c:f>Sheet1!$E$1</c:f>
              <c:strCache>
                <c:ptCount val="1"/>
                <c:pt idx="0">
                  <c:v>Provisional</c:v>
                </c:pt>
              </c:strCache>
            </c:strRef>
          </c:tx>
          <c:spPr>
            <a:solidFill>
              <a:schemeClr val="bg2">
                <a:lumMod val="75000"/>
              </a:schemeClr>
            </a:solidFill>
            <a:ln>
              <a:noFill/>
            </a:ln>
            <a:effectLst/>
          </c:spPr>
          <c:invertIfNegative val="0"/>
          <c:dLbls>
            <c:dLbl>
              <c:idx val="4"/>
              <c:layout>
                <c:manualLayout>
                  <c:x val="0"/>
                  <c:y val="-0.21104902624174751"/>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BA-4235-8114-7242C7A7D071}"/>
                </c:ext>
              </c:extLst>
            </c:dLbl>
            <c:dLbl>
              <c:idx val="5"/>
              <c:layout>
                <c:manualLayout>
                  <c:x val="0"/>
                  <c:y val="-0.25563684868718706"/>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BA-4235-8114-7242C7A7D07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2020</c:v>
                </c:pt>
                <c:pt idx="1">
                  <c:v>2021</c:v>
                </c:pt>
                <c:pt idx="2">
                  <c:v>2022</c:v>
                </c:pt>
                <c:pt idx="3">
                  <c:v>2023 YTD</c:v>
                </c:pt>
                <c:pt idx="4">
                  <c:v>2024</c:v>
                </c:pt>
                <c:pt idx="5">
                  <c:v>2025</c:v>
                </c:pt>
                <c:pt idx="6">
                  <c:v>Total</c:v>
                </c:pt>
              </c:strCache>
            </c:strRef>
          </c:cat>
          <c:val>
            <c:numRef>
              <c:f>Sheet1!$E$2:$E$8</c:f>
              <c:numCache>
                <c:formatCode>General</c:formatCode>
                <c:ptCount val="7"/>
                <c:pt idx="4" formatCode="&quot;$&quot;#0.0,,&quot;M&quot;">
                  <c:v>10000000</c:v>
                </c:pt>
                <c:pt idx="5" formatCode="&quot;$&quot;#0.0,,&quot;M&quot;">
                  <c:v>12000000</c:v>
                </c:pt>
              </c:numCache>
            </c:numRef>
          </c:val>
          <c:extLst xmlns:c15="http://schemas.microsoft.com/office/drawing/2012/chart">
            <c:ext xmlns:c16="http://schemas.microsoft.com/office/drawing/2014/chart" uri="{C3380CC4-5D6E-409C-BE32-E72D297353CC}">
              <c16:uniqueId val="{00000003-09E6-45B0-9646-8715EA432228}"/>
            </c:ext>
          </c:extLst>
        </c:ser>
        <c:dLbls>
          <c:showLegendKey val="0"/>
          <c:showVal val="1"/>
          <c:showCatName val="0"/>
          <c:showSerName val="0"/>
          <c:showPercent val="0"/>
          <c:showBubbleSize val="0"/>
        </c:dLbls>
        <c:gapWidth val="150"/>
        <c:overlap val="100"/>
        <c:axId val="704296943"/>
        <c:axId val="704292367"/>
        <c:extLst>
          <c:ext xmlns:c15="http://schemas.microsoft.com/office/drawing/2012/chart" uri="{02D57815-91ED-43cb-92C2-25804820EDAC}">
            <c15:filteredBarSeries>
              <c15:ser>
                <c:idx val="4"/>
                <c:order val="4"/>
                <c:tx>
                  <c:strRef>
                    <c:extLst>
                      <c:ext uri="{02D57815-91ED-43cb-92C2-25804820EDAC}">
                        <c15:formulaRef>
                          <c15:sqref>Sheet1!$F$1</c15:sqref>
                        </c15:formulaRef>
                      </c:ext>
                    </c:extLst>
                    <c:strCache>
                      <c:ptCount val="1"/>
                      <c:pt idx="0">
                        <c:v># of Commitments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Sheet1!$A$2:$A$8</c15:sqref>
                        </c15:formulaRef>
                      </c:ext>
                    </c:extLst>
                    <c:strCache>
                      <c:ptCount val="7"/>
                      <c:pt idx="0">
                        <c:v>2020</c:v>
                      </c:pt>
                      <c:pt idx="1">
                        <c:v>2021</c:v>
                      </c:pt>
                      <c:pt idx="2">
                        <c:v>2022</c:v>
                      </c:pt>
                      <c:pt idx="3">
                        <c:v>2023 YTD</c:v>
                      </c:pt>
                      <c:pt idx="4">
                        <c:v>2024</c:v>
                      </c:pt>
                      <c:pt idx="5">
                        <c:v>2025</c:v>
                      </c:pt>
                      <c:pt idx="6">
                        <c:v>Total</c:v>
                      </c:pt>
                    </c:strCache>
                  </c:strRef>
                </c:cat>
                <c:val>
                  <c:numRef>
                    <c:extLst>
                      <c:ext uri="{02D57815-91ED-43cb-92C2-25804820EDAC}">
                        <c15:formulaRef>
                          <c15:sqref>Sheet1!$F$2:$F$8</c15:sqref>
                        </c15:formulaRef>
                      </c:ext>
                    </c:extLst>
                    <c:numCache>
                      <c:formatCode>General</c:formatCode>
                      <c:ptCount val="7"/>
                      <c:pt idx="0">
                        <c:v>45</c:v>
                      </c:pt>
                      <c:pt idx="1">
                        <c:v>50</c:v>
                      </c:pt>
                      <c:pt idx="2">
                        <c:v>65</c:v>
                      </c:pt>
                      <c:pt idx="3">
                        <c:v>10</c:v>
                      </c:pt>
                      <c:pt idx="4">
                        <c:v>5</c:v>
                      </c:pt>
                      <c:pt idx="5">
                        <c:v>2</c:v>
                      </c:pt>
                      <c:pt idx="6">
                        <c:v>177</c:v>
                      </c:pt>
                    </c:numCache>
                  </c:numRef>
                </c:val>
                <c:extLst>
                  <c:ext xmlns:c16="http://schemas.microsoft.com/office/drawing/2014/chart" uri="{C3380CC4-5D6E-409C-BE32-E72D297353CC}">
                    <c16:uniqueId val="{00000002-C1BA-4235-8114-7242C7A7D071}"/>
                  </c:ext>
                </c:extLst>
              </c15:ser>
            </c15:filteredBarSeries>
          </c:ext>
        </c:extLst>
      </c:barChart>
      <c:catAx>
        <c:axId val="704296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04292367"/>
        <c:crosses val="autoZero"/>
        <c:auto val="1"/>
        <c:lblAlgn val="ctr"/>
        <c:lblOffset val="100"/>
        <c:noMultiLvlLbl val="0"/>
      </c:catAx>
      <c:valAx>
        <c:axId val="704292367"/>
        <c:scaling>
          <c:orientation val="minMax"/>
        </c:scaling>
        <c:delete val="1"/>
        <c:axPos val="l"/>
        <c:numFmt formatCode="&quot;$&quot;#0.0,,&quot;M&quot;" sourceLinked="1"/>
        <c:majorTickMark val="none"/>
        <c:minorTickMark val="none"/>
        <c:tickLblPos val="nextTo"/>
        <c:crossAx val="704296943"/>
        <c:crosses val="autoZero"/>
        <c:crossBetween val="between"/>
      </c:valAx>
      <c:spPr>
        <a:noFill/>
        <a:ln>
          <a:noFill/>
        </a:ln>
        <a:effectLst/>
      </c:spPr>
    </c:plotArea>
    <c:legend>
      <c:legendPos val="b"/>
      <c:layout>
        <c:manualLayout>
          <c:xMode val="edge"/>
          <c:yMode val="edge"/>
          <c:x val="2.7490850500344145E-2"/>
          <c:y val="1.3622808555338166E-2"/>
          <c:w val="0.89999987451397689"/>
          <c:h val="5.3899070490187516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2">
        <a:lumMod val="40000"/>
        <a:lumOff val="60000"/>
      </a:schemeClr>
    </a:solidFill>
    <a:ln>
      <a:noFill/>
    </a:ln>
    <a:effectLst/>
  </c:spPr>
  <c:txPr>
    <a:bodyPr/>
    <a:lstStyle/>
    <a:p>
      <a:pPr>
        <a:defRPr sz="1000">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609376414155128E-2"/>
          <c:y val="0.22935064935064936"/>
          <c:w val="0.90746529097655892"/>
          <c:h val="0.73168831168831172"/>
        </c:manualLayout>
      </c:layout>
      <c:barChart>
        <c:barDir val="bar"/>
        <c:grouping val="clustered"/>
        <c:varyColors val="0"/>
        <c:ser>
          <c:idx val="3"/>
          <c:order val="2"/>
          <c:tx>
            <c:strRef>
              <c:f>Connected!$H$5</c:f>
              <c:strCache>
                <c:ptCount val="1"/>
                <c:pt idx="0">
                  <c:v>BACK (C)</c:v>
                </c:pt>
              </c:strCache>
            </c:strRef>
          </c:tx>
          <c:spPr>
            <a:solidFill>
              <a:schemeClr val="accent5">
                <a:lumMod val="20000"/>
                <a:lumOff val="80000"/>
              </a:schemeClr>
            </a:solidFill>
            <a:ln>
              <a:noFill/>
            </a:ln>
            <a:effectLst/>
          </c:spPr>
          <c:invertIfNegative val="0"/>
          <c:dPt>
            <c:idx val="0"/>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0-0872-4E3E-B775-B53C19FB7B54}"/>
              </c:ext>
            </c:extLst>
          </c:dPt>
          <c:dPt>
            <c:idx val="1"/>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1-0872-4E3E-B775-B53C19FB7B54}"/>
              </c:ext>
            </c:extLst>
          </c:dPt>
          <c:dPt>
            <c:idx val="2"/>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2-0872-4E3E-B775-B53C19FB7B54}"/>
              </c:ext>
            </c:extLst>
          </c:dPt>
          <c:dPt>
            <c:idx val="3"/>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3-0872-4E3E-B775-B53C19FB7B54}"/>
              </c:ext>
            </c:extLst>
          </c:dPt>
          <c:dPt>
            <c:idx val="4"/>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4-0872-4E3E-B775-B53C19FB7B54}"/>
              </c:ext>
            </c:extLst>
          </c:dPt>
          <c:dPt>
            <c:idx val="5"/>
            <c:invertIfNegative val="0"/>
            <c:bubble3D val="0"/>
            <c:spPr>
              <a:solidFill>
                <a:schemeClr val="accent4">
                  <a:lumMod val="60000"/>
                  <a:lumOff val="40000"/>
                </a:schemeClr>
              </a:solidFill>
              <a:ln>
                <a:noFill/>
              </a:ln>
              <a:effectLst/>
            </c:spPr>
            <c:extLst>
              <c:ext xmlns:c16="http://schemas.microsoft.com/office/drawing/2014/chart" uri="{C3380CC4-5D6E-409C-BE32-E72D297353CC}">
                <c16:uniqueId val="{00000005-0872-4E3E-B775-B53C19FB7B54}"/>
              </c:ext>
            </c:extLst>
          </c:dPt>
          <c:cat>
            <c:numRef>
              <c:f>Connected!$D$6:$D$11</c:f>
              <c:numCache>
                <c:formatCode>0.0</c:formatCode>
                <c:ptCount val="6"/>
                <c:pt idx="0">
                  <c:v>7.3</c:v>
                </c:pt>
                <c:pt idx="1">
                  <c:v>7</c:v>
                </c:pt>
                <c:pt idx="2">
                  <c:v>6.6</c:v>
                </c:pt>
                <c:pt idx="3">
                  <c:v>6.7</c:v>
                </c:pt>
                <c:pt idx="4">
                  <c:v>6.8</c:v>
                </c:pt>
                <c:pt idx="5">
                  <c:v>7.4</c:v>
                </c:pt>
              </c:numCache>
            </c:numRef>
          </c:cat>
          <c:val>
            <c:numRef>
              <c:f>Connected!$I$147:$I$152</c:f>
              <c:numCache>
                <c:formatCode>General</c:formatCode>
                <c:ptCount val="6"/>
                <c:pt idx="0">
                  <c:v>7.4</c:v>
                </c:pt>
                <c:pt idx="1">
                  <c:v>6.8</c:v>
                </c:pt>
                <c:pt idx="2">
                  <c:v>6.7</c:v>
                </c:pt>
                <c:pt idx="3">
                  <c:v>6.6</c:v>
                </c:pt>
                <c:pt idx="4">
                  <c:v>7</c:v>
                </c:pt>
                <c:pt idx="5">
                  <c:v>8.5</c:v>
                </c:pt>
              </c:numCache>
            </c:numRef>
          </c:val>
          <c:extLst>
            <c:ext xmlns:c16="http://schemas.microsoft.com/office/drawing/2014/chart" uri="{C3380CC4-5D6E-409C-BE32-E72D297353CC}">
              <c16:uniqueId val="{00000000-901A-46C3-9632-24DACB96AD86}"/>
            </c:ext>
          </c:extLst>
        </c:ser>
        <c:ser>
          <c:idx val="2"/>
          <c:order val="3"/>
          <c:tx>
            <c:strRef>
              <c:f>Connected!$G$5</c:f>
              <c:strCache>
                <c:ptCount val="1"/>
                <c:pt idx="0">
                  <c:v>FRONT (DG)</c:v>
                </c:pt>
              </c:strCache>
            </c:strRef>
          </c:tx>
          <c:spPr>
            <a:solidFill>
              <a:srgbClr val="FFFFFF"/>
            </a:solidFill>
            <a:ln>
              <a:noFill/>
            </a:ln>
            <a:effectLst/>
          </c:spPr>
          <c:invertIfNegative val="0"/>
          <c:cat>
            <c:numRef>
              <c:f>Connected!$D$6:$D$11</c:f>
              <c:numCache>
                <c:formatCode>0.0</c:formatCode>
                <c:ptCount val="6"/>
                <c:pt idx="0">
                  <c:v>7.3</c:v>
                </c:pt>
                <c:pt idx="1">
                  <c:v>7</c:v>
                </c:pt>
                <c:pt idx="2">
                  <c:v>6.6</c:v>
                </c:pt>
                <c:pt idx="3">
                  <c:v>6.7</c:v>
                </c:pt>
                <c:pt idx="4">
                  <c:v>6.8</c:v>
                </c:pt>
                <c:pt idx="5">
                  <c:v>7.4</c:v>
                </c:pt>
              </c:numCache>
            </c:numRef>
          </c:cat>
          <c:val>
            <c:numRef>
              <c:f>Connected!$H$147:$H$152</c:f>
              <c:numCache>
                <c:formatCode>General</c:formatCode>
                <c:ptCount val="6"/>
                <c:pt idx="0">
                  <c:v>6</c:v>
                </c:pt>
                <c:pt idx="1">
                  <c:v>5.3</c:v>
                </c:pt>
                <c:pt idx="2">
                  <c:v>5.0999999999999996</c:v>
                </c:pt>
                <c:pt idx="3">
                  <c:v>5.0999999999999996</c:v>
                </c:pt>
                <c:pt idx="4">
                  <c:v>5.3</c:v>
                </c:pt>
                <c:pt idx="5">
                  <c:v>4</c:v>
                </c:pt>
              </c:numCache>
            </c:numRef>
          </c:val>
          <c:extLst>
            <c:ext xmlns:c16="http://schemas.microsoft.com/office/drawing/2014/chart" uri="{C3380CC4-5D6E-409C-BE32-E72D297353CC}">
              <c16:uniqueId val="{00000001-901A-46C3-9632-24DACB96AD86}"/>
            </c:ext>
          </c:extLst>
        </c:ser>
        <c:dLbls>
          <c:showLegendKey val="0"/>
          <c:showVal val="0"/>
          <c:showCatName val="0"/>
          <c:showSerName val="0"/>
          <c:showPercent val="0"/>
          <c:showBubbleSize val="0"/>
        </c:dLbls>
        <c:gapWidth val="150"/>
        <c:overlap val="100"/>
        <c:axId val="116655951"/>
        <c:axId val="116878111"/>
      </c:barChart>
      <c:scatterChart>
        <c:scatterStyle val="lineMarker"/>
        <c:varyColors val="0"/>
        <c:ser>
          <c:idx val="0"/>
          <c:order val="0"/>
          <c:tx>
            <c:strRef>
              <c:f>Connected!$D$5</c:f>
              <c:strCache>
                <c:ptCount val="1"/>
                <c:pt idx="0">
                  <c:v>CREAMERY</c:v>
                </c:pt>
              </c:strCache>
            </c:strRef>
          </c:tx>
          <c:spPr>
            <a:ln w="19050" cap="rnd">
              <a:noFill/>
              <a:round/>
            </a:ln>
            <a:effectLst/>
          </c:spPr>
          <c:marker>
            <c:symbol val="circle"/>
            <c:size val="15"/>
            <c:spPr>
              <a:solidFill>
                <a:schemeClr val="tx2"/>
              </a:solidFill>
              <a:ln w="9525">
                <a:noFill/>
              </a:ln>
              <a:effectLst/>
            </c:spPr>
          </c:marker>
          <c:xVal>
            <c:numRef>
              <c:f>Connected!$E$147:$E$152</c:f>
              <c:numCache>
                <c:formatCode>0.0</c:formatCode>
                <c:ptCount val="6"/>
                <c:pt idx="0">
                  <c:v>8.5</c:v>
                </c:pt>
                <c:pt idx="1">
                  <c:v>7</c:v>
                </c:pt>
                <c:pt idx="2">
                  <c:v>6.6</c:v>
                </c:pt>
                <c:pt idx="3">
                  <c:v>6.7</c:v>
                </c:pt>
                <c:pt idx="4">
                  <c:v>6.8</c:v>
                </c:pt>
                <c:pt idx="5">
                  <c:v>7.4</c:v>
                </c:pt>
              </c:numCache>
            </c:numRef>
          </c:xVal>
          <c:yVal>
            <c:numRef>
              <c:f>Connected!$F$6:$F$11</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2-901A-46C3-9632-24DACB96AD86}"/>
            </c:ext>
          </c:extLst>
        </c:ser>
        <c:ser>
          <c:idx val="1"/>
          <c:order val="1"/>
          <c:tx>
            <c:strRef>
              <c:f>Connected!$E$5</c:f>
              <c:strCache>
                <c:ptCount val="1"/>
                <c:pt idx="0">
                  <c:v>DAIRY GIRL</c:v>
                </c:pt>
              </c:strCache>
            </c:strRef>
          </c:tx>
          <c:spPr>
            <a:ln w="25400" cap="rnd">
              <a:noFill/>
              <a:round/>
            </a:ln>
            <a:effectLst/>
          </c:spPr>
          <c:marker>
            <c:symbol val="circle"/>
            <c:size val="15"/>
            <c:spPr>
              <a:solidFill>
                <a:schemeClr val="tx2">
                  <a:lumMod val="40000"/>
                  <a:lumOff val="60000"/>
                </a:schemeClr>
              </a:solidFill>
              <a:ln w="9525">
                <a:noFill/>
              </a:ln>
              <a:effectLst/>
            </c:spPr>
          </c:marker>
          <c:xVal>
            <c:numRef>
              <c:f>Connected!$F$147:$F$152</c:f>
              <c:numCache>
                <c:formatCode>0.0</c:formatCode>
                <c:ptCount val="6"/>
                <c:pt idx="0">
                  <c:v>4</c:v>
                </c:pt>
                <c:pt idx="1">
                  <c:v>5.3</c:v>
                </c:pt>
                <c:pt idx="2">
                  <c:v>5.0999999999999996</c:v>
                </c:pt>
                <c:pt idx="3">
                  <c:v>5.0999999999999996</c:v>
                </c:pt>
                <c:pt idx="4">
                  <c:v>5.3</c:v>
                </c:pt>
                <c:pt idx="5">
                  <c:v>6</c:v>
                </c:pt>
              </c:numCache>
            </c:numRef>
          </c:xVal>
          <c:yVal>
            <c:numRef>
              <c:f>Connected!$F$6:$F$11</c:f>
              <c:numCache>
                <c:formatCode>General</c:formatCode>
                <c:ptCount val="6"/>
                <c:pt idx="0">
                  <c:v>5.5</c:v>
                </c:pt>
                <c:pt idx="1">
                  <c:v>4.5</c:v>
                </c:pt>
                <c:pt idx="2">
                  <c:v>3.5</c:v>
                </c:pt>
                <c:pt idx="3">
                  <c:v>2.5</c:v>
                </c:pt>
                <c:pt idx="4">
                  <c:v>1.5</c:v>
                </c:pt>
                <c:pt idx="5">
                  <c:v>0.5</c:v>
                </c:pt>
              </c:numCache>
            </c:numRef>
          </c:yVal>
          <c:smooth val="0"/>
          <c:extLst>
            <c:ext xmlns:c16="http://schemas.microsoft.com/office/drawing/2014/chart" uri="{C3380CC4-5D6E-409C-BE32-E72D297353CC}">
              <c16:uniqueId val="{00000003-901A-46C3-9632-24DACB96AD86}"/>
            </c:ext>
          </c:extLst>
        </c:ser>
        <c:dLbls>
          <c:showLegendKey val="0"/>
          <c:showVal val="0"/>
          <c:showCatName val="0"/>
          <c:showSerName val="0"/>
          <c:showPercent val="0"/>
          <c:showBubbleSize val="0"/>
        </c:dLbls>
        <c:axId val="1924532832"/>
        <c:axId val="1924164800"/>
      </c:scatterChart>
      <c:valAx>
        <c:axId val="1924532832"/>
        <c:scaling>
          <c:orientation val="minMax"/>
          <c:max val="10"/>
        </c:scaling>
        <c:delete val="0"/>
        <c:axPos val="b"/>
        <c:numFmt formatCode="0" sourceLinked="0"/>
        <c:majorTickMark val="in"/>
        <c:minorTickMark val="none"/>
        <c:tickLblPos val="high"/>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4164800"/>
        <c:crossesAt val="6"/>
        <c:crossBetween val="midCat"/>
      </c:valAx>
      <c:valAx>
        <c:axId val="1924164800"/>
        <c:scaling>
          <c:orientation val="minMax"/>
          <c:max val="6"/>
          <c:min val="0"/>
        </c:scaling>
        <c:delete val="1"/>
        <c:axPos val="l"/>
        <c:numFmt formatCode="General" sourceLinked="1"/>
        <c:majorTickMark val="out"/>
        <c:minorTickMark val="none"/>
        <c:tickLblPos val="nextTo"/>
        <c:crossAx val="1924532832"/>
        <c:crossesAt val="0"/>
        <c:crossBetween val="midCat"/>
        <c:majorUnit val="1"/>
      </c:valAx>
      <c:valAx>
        <c:axId val="116878111"/>
        <c:scaling>
          <c:orientation val="minMax"/>
          <c:max val="9"/>
          <c:min val="1"/>
        </c:scaling>
        <c:delete val="1"/>
        <c:axPos val="b"/>
        <c:numFmt formatCode="General" sourceLinked="1"/>
        <c:majorTickMark val="out"/>
        <c:minorTickMark val="none"/>
        <c:tickLblPos val="nextTo"/>
        <c:crossAx val="116655951"/>
        <c:crosses val="autoZero"/>
        <c:crossBetween val="between"/>
      </c:valAx>
      <c:catAx>
        <c:axId val="116655951"/>
        <c:scaling>
          <c:orientation val="minMax"/>
        </c:scaling>
        <c:delete val="1"/>
        <c:axPos val="l"/>
        <c:numFmt formatCode="0.0" sourceLinked="1"/>
        <c:majorTickMark val="out"/>
        <c:minorTickMark val="none"/>
        <c:tickLblPos val="nextTo"/>
        <c:crossAx val="116878111"/>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0-6803-4E50-8671-26DB87098B4D}"/>
              </c:ext>
            </c:extLst>
          </c:dPt>
          <c:dPt>
            <c:idx val="1"/>
            <c:invertIfNegative val="0"/>
            <c:bubble3D val="0"/>
            <c:spPr>
              <a:noFill/>
              <a:ln>
                <a:noFill/>
              </a:ln>
              <a:effectLst/>
            </c:spPr>
            <c:extLst>
              <c:ext xmlns:c16="http://schemas.microsoft.com/office/drawing/2014/chart" uri="{C3380CC4-5D6E-409C-BE32-E72D297353CC}">
                <c16:uniqueId val="{00000001-6803-4E50-8671-26DB87098B4D}"/>
              </c:ext>
            </c:extLst>
          </c:dPt>
          <c:dPt>
            <c:idx val="2"/>
            <c:invertIfNegative val="0"/>
            <c:bubble3D val="0"/>
            <c:spPr>
              <a:noFill/>
              <a:ln>
                <a:noFill/>
              </a:ln>
              <a:effectLst/>
            </c:spPr>
            <c:extLst>
              <c:ext xmlns:c16="http://schemas.microsoft.com/office/drawing/2014/chart" uri="{C3380CC4-5D6E-409C-BE32-E72D297353CC}">
                <c16:uniqueId val="{00000002-6803-4E50-8671-26DB87098B4D}"/>
              </c:ext>
            </c:extLst>
          </c:dPt>
          <c:dPt>
            <c:idx val="3"/>
            <c:invertIfNegative val="0"/>
            <c:bubble3D val="0"/>
            <c:spPr>
              <a:noFill/>
              <a:ln>
                <a:noFill/>
              </a:ln>
              <a:effectLst/>
            </c:spPr>
            <c:extLst>
              <c:ext xmlns:c16="http://schemas.microsoft.com/office/drawing/2014/chart" uri="{C3380CC4-5D6E-409C-BE32-E72D297353CC}">
                <c16:uniqueId val="{00000003-6803-4E50-8671-26DB87098B4D}"/>
              </c:ext>
            </c:extLst>
          </c:dPt>
          <c:dPt>
            <c:idx val="4"/>
            <c:invertIfNegative val="0"/>
            <c:bubble3D val="0"/>
            <c:spPr>
              <a:noFill/>
              <a:ln>
                <a:noFill/>
              </a:ln>
              <a:effectLst/>
            </c:spPr>
            <c:extLst>
              <c:ext xmlns:c16="http://schemas.microsoft.com/office/drawing/2014/chart" uri="{C3380CC4-5D6E-409C-BE32-E72D297353CC}">
                <c16:uniqueId val="{00000004-6803-4E50-8671-26DB87098B4D}"/>
              </c:ext>
            </c:extLst>
          </c:dPt>
          <c:dLbls>
            <c:dLbl>
              <c:idx val="0"/>
              <c:layout>
                <c:manualLayout>
                  <c:x val="-6.4410785207268395E-2"/>
                  <c:y val="-4.0697982868392407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2019887712584444"/>
                      <c:h val="7.6738307697402128E-2"/>
                    </c:manualLayout>
                  </c15:layout>
                </c:ext>
                <c:ext xmlns:c16="http://schemas.microsoft.com/office/drawing/2014/chart" uri="{C3380CC4-5D6E-409C-BE32-E72D297353CC}">
                  <c16:uniqueId val="{00000000-6803-4E50-8671-26DB87098B4D}"/>
                </c:ext>
              </c:extLst>
            </c:dLbl>
            <c:dLbl>
              <c:idx val="1"/>
              <c:layout>
                <c:manualLayout>
                  <c:x val="-0.35283448235020531"/>
                  <c:y val="-4.0697804836971288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8835204974045368"/>
                      <c:h val="7.8764305269765661E-2"/>
                    </c:manualLayout>
                  </c15:layout>
                </c:ext>
                <c:ext xmlns:c16="http://schemas.microsoft.com/office/drawing/2014/chart" uri="{C3380CC4-5D6E-409C-BE32-E72D297353CC}">
                  <c16:uniqueId val="{00000001-6803-4E50-8671-26DB87098B4D}"/>
                </c:ext>
              </c:extLst>
            </c:dLbl>
            <c:dLbl>
              <c:idx val="2"/>
              <c:layout>
                <c:manualLayout>
                  <c:x val="-0.41113065860116044"/>
                  <c:y val="-4.5219802933459334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47031309205182692"/>
                      <c:h val="6.519831098030153E-2"/>
                    </c:manualLayout>
                  </c15:layout>
                </c:ext>
                <c:ext xmlns:c16="http://schemas.microsoft.com/office/drawing/2014/chart" uri="{C3380CC4-5D6E-409C-BE32-E72D297353CC}">
                  <c16:uniqueId val="{00000002-6803-4E50-8671-26DB87098B4D}"/>
                </c:ext>
              </c:extLst>
            </c:dLbl>
            <c:dLbl>
              <c:idx val="3"/>
              <c:layout>
                <c:manualLayout>
                  <c:x val="-0.57715216180314521"/>
                  <c:y val="-3.6175984771904361E-2"/>
                </c:manualLayout>
              </c:layout>
              <c:dLblPos val="outEnd"/>
              <c:showLegendKey val="0"/>
              <c:showVal val="1"/>
              <c:showCatName val="1"/>
              <c:showSerName val="0"/>
              <c:showPercent val="0"/>
              <c:showBubbleSize val="0"/>
              <c:extLst>
                <c:ext xmlns:c15="http://schemas.microsoft.com/office/drawing/2012/chart" uri="{CE6537A1-D6FC-4f65-9D91-7224C49458BB}">
                  <c15:layout>
                    <c:manualLayout>
                      <c:w val="0.38310291980254851"/>
                      <c:h val="0.11494041651534295"/>
                    </c:manualLayout>
                  </c15:layout>
                </c:ext>
                <c:ext xmlns:c16="http://schemas.microsoft.com/office/drawing/2014/chart" uri="{C3380CC4-5D6E-409C-BE32-E72D297353CC}">
                  <c16:uniqueId val="{00000003-6803-4E50-8671-26DB87098B4D}"/>
                </c:ext>
              </c:extLst>
            </c:dLbl>
            <c:dLbl>
              <c:idx val="4"/>
              <c:layout>
                <c:manualLayout>
                  <c:x val="-0.56105581482460465"/>
                  <c:y val="-2.713181054750715E-2"/>
                </c:manualLayout>
              </c:layout>
              <c:spPr>
                <a:noFill/>
                <a:ln>
                  <a:noFill/>
                </a:ln>
                <a:effectLst/>
              </c:spPr>
              <c:txPr>
                <a:bodyPr rot="0" spcFirstLastPara="1" vertOverflow="ellipsis" vert="horz" wrap="square" lIns="38100" tIns="19050" rIns="38100" bIns="19050" anchor="ctr" anchorCtr="0">
                  <a:noAutofit/>
                </a:bodyPr>
                <a:lstStyle/>
                <a:p>
                  <a:pPr algn="l">
                    <a:defRPr sz="9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1"/>
              <c:showSerName val="0"/>
              <c:showPercent val="0"/>
              <c:showBubbleSize val="0"/>
              <c:extLst>
                <c:ext xmlns:c15="http://schemas.microsoft.com/office/drawing/2012/chart" uri="{CE6537A1-D6FC-4f65-9D91-7224C49458BB}">
                  <c15:layout>
                    <c:manualLayout>
                      <c:w val="0.39919925138782392"/>
                      <c:h val="6.9720309076789569E-2"/>
                    </c:manualLayout>
                  </c15:layout>
                </c:ext>
                <c:ext xmlns:c16="http://schemas.microsoft.com/office/drawing/2014/chart" uri="{C3380CC4-5D6E-409C-BE32-E72D297353CC}">
                  <c16:uniqueId val="{00000004-6803-4E50-8671-26DB87098B4D}"/>
                </c:ext>
              </c:extLst>
            </c:dLbl>
            <c:spPr>
              <a:noFill/>
              <a:ln>
                <a:noFill/>
              </a:ln>
              <a:effectLst/>
            </c:spPr>
            <c:txPr>
              <a:bodyPr rot="0" spcFirstLastPara="1" vertOverflow="ellipsis" vert="horz" wrap="square" lIns="38100" tIns="19050" rIns="38100" bIns="19050" anchor="ctr" anchorCtr="0">
                <a:spAutoFit/>
              </a:bodyPr>
              <a:lstStyle/>
              <a:p>
                <a:pPr algn="l">
                  <a:defRPr sz="900" b="1"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1"/>
            <c:showSerName val="0"/>
            <c:showPercent val="0"/>
            <c:showBubbleSize val="0"/>
            <c:showLeaderLines val="0"/>
            <c:extLst>
              <c:ext xmlns:c15="http://schemas.microsoft.com/office/drawing/2012/chart" uri="{CE6537A1-D6FC-4f65-9D91-7224C49458BB}">
                <c15:showLeaderLines val="0"/>
              </c:ext>
            </c:extLst>
          </c:dLbls>
          <c:errBars>
            <c:errBarType val="minus"/>
            <c:errValType val="percentage"/>
            <c:noEndCap val="1"/>
            <c:val val="100"/>
            <c:spPr>
              <a:noFill/>
              <a:ln w="28575" cap="flat" cmpd="sng" algn="ctr">
                <a:solidFill>
                  <a:schemeClr val="tx2"/>
                </a:solidFill>
                <a:round/>
                <a:headEnd type="oval" w="lg" len="lg"/>
                <a:tailEnd type="none" w="lg" len="lg"/>
              </a:ln>
              <a:effectLst/>
            </c:spPr>
          </c:errBars>
          <c:cat>
            <c:strRef>
              <c:f>Sheet1!$A$32:$A$36</c:f>
              <c:strCache>
                <c:ptCount val="5"/>
                <c:pt idx="0">
                  <c:v>Oceans Plastics</c:v>
                </c:pt>
                <c:pt idx="1">
                  <c:v>Sustainable Fisheries</c:v>
                </c:pt>
                <c:pt idx="2">
                  <c:v>Restorative Aquaculture</c:v>
                </c:pt>
                <c:pt idx="3">
                  <c:v>System Building</c:v>
                </c:pt>
                <c:pt idx="4">
                  <c:v>Climate Resilience</c:v>
                </c:pt>
              </c:strCache>
            </c:strRef>
          </c:cat>
          <c:val>
            <c:numRef>
              <c:f>Sheet1!$B$32:$B$36</c:f>
              <c:numCache>
                <c:formatCode>General</c:formatCode>
                <c:ptCount val="5"/>
                <c:pt idx="0">
                  <c:v>1</c:v>
                </c:pt>
                <c:pt idx="1">
                  <c:v>6</c:v>
                </c:pt>
                <c:pt idx="2">
                  <c:v>7</c:v>
                </c:pt>
                <c:pt idx="3">
                  <c:v>12</c:v>
                </c:pt>
                <c:pt idx="4">
                  <c:v>15</c:v>
                </c:pt>
              </c:numCache>
            </c:numRef>
          </c:val>
          <c:extLst>
            <c:ext xmlns:c16="http://schemas.microsoft.com/office/drawing/2014/chart" uri="{C3380CC4-5D6E-409C-BE32-E72D297353CC}">
              <c16:uniqueId val="{00000005-6803-4E50-8671-26DB87098B4D}"/>
            </c:ext>
          </c:extLst>
        </c:ser>
        <c:dLbls>
          <c:dLblPos val="outEnd"/>
          <c:showLegendKey val="0"/>
          <c:showVal val="1"/>
          <c:showCatName val="0"/>
          <c:showSerName val="0"/>
          <c:showPercent val="0"/>
          <c:showBubbleSize val="0"/>
        </c:dLbls>
        <c:gapWidth val="67"/>
        <c:axId val="640787712"/>
        <c:axId val="640775648"/>
      </c:barChart>
      <c:catAx>
        <c:axId val="640787712"/>
        <c:scaling>
          <c:orientation val="minMax"/>
        </c:scaling>
        <c:delete val="1"/>
        <c:axPos val="l"/>
        <c:numFmt formatCode="General" sourceLinked="1"/>
        <c:majorTickMark val="none"/>
        <c:minorTickMark val="none"/>
        <c:tickLblPos val="nextTo"/>
        <c:crossAx val="640775648"/>
        <c:crosses val="autoZero"/>
        <c:auto val="1"/>
        <c:lblAlgn val="ctr"/>
        <c:lblOffset val="100"/>
        <c:noMultiLvlLbl val="0"/>
      </c:catAx>
      <c:valAx>
        <c:axId val="640775648"/>
        <c:scaling>
          <c:orientation val="minMax"/>
        </c:scaling>
        <c:delete val="1"/>
        <c:axPos val="b"/>
        <c:numFmt formatCode="General" sourceLinked="1"/>
        <c:majorTickMark val="none"/>
        <c:minorTickMark val="none"/>
        <c:tickLblPos val="nextTo"/>
        <c:crossAx val="640787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1. Jobs created or retained (#)</c:v>
                </c:pt>
              </c:strCache>
            </c:strRef>
          </c:tx>
          <c:spPr>
            <a:ln w="15875" cap="rnd">
              <a:solidFill>
                <a:schemeClr val="tx2">
                  <a:lumMod val="40000"/>
                  <a:lumOff val="60000"/>
                </a:schemeClr>
              </a:solidFill>
              <a:prstDash val="sysDash"/>
              <a:round/>
            </a:ln>
            <a:effectLst/>
          </c:spPr>
          <c:marker>
            <c:symbol val="circle"/>
            <c:size val="20"/>
            <c:spPr>
              <a:solidFill>
                <a:schemeClr val="tx2">
                  <a:lumMod val="60000"/>
                  <a:lumOff val="40000"/>
                </a:schemeClr>
              </a:solidFill>
              <a:ln w="12700">
                <a:solidFill>
                  <a:schemeClr val="bg1"/>
                </a:solidFill>
                <a:prstDash val="solid"/>
              </a:ln>
              <a:effectLst/>
            </c:spPr>
          </c:marker>
          <c:dPt>
            <c:idx val="3"/>
            <c:marker>
              <c:symbol val="circle"/>
              <c:size val="20"/>
              <c:spPr>
                <a:solidFill>
                  <a:srgbClr val="C00000"/>
                </a:solidFill>
                <a:ln w="12700">
                  <a:solidFill>
                    <a:schemeClr val="bg1"/>
                  </a:solidFill>
                  <a:prstDash val="solid"/>
                </a:ln>
                <a:effectLst/>
              </c:spPr>
            </c:marker>
            <c:bubble3D val="0"/>
            <c:extLst>
              <c:ext xmlns:c16="http://schemas.microsoft.com/office/drawing/2014/chart" uri="{C3380CC4-5D6E-409C-BE32-E72D297353CC}">
                <c16:uniqueId val="{00000001-3BE6-4936-B95F-55B601305F69}"/>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Sheet1!$B$1:$G$1</c:f>
              <c:numCache>
                <c:formatCode>General</c:formatCode>
                <c:ptCount val="6"/>
                <c:pt idx="0">
                  <c:v>2017</c:v>
                </c:pt>
                <c:pt idx="1">
                  <c:v>2018</c:v>
                </c:pt>
                <c:pt idx="2">
                  <c:v>2019</c:v>
                </c:pt>
                <c:pt idx="3">
                  <c:v>2020</c:v>
                </c:pt>
                <c:pt idx="4">
                  <c:v>2021</c:v>
                </c:pt>
                <c:pt idx="5">
                  <c:v>2022</c:v>
                </c:pt>
              </c:numCache>
            </c:numRef>
          </c:cat>
          <c:val>
            <c:numRef>
              <c:f>Sheet1!$B$2:$G$2</c:f>
              <c:numCache>
                <c:formatCode>General</c:formatCode>
                <c:ptCount val="6"/>
                <c:pt idx="0">
                  <c:v>275</c:v>
                </c:pt>
                <c:pt idx="1">
                  <c:v>325</c:v>
                </c:pt>
                <c:pt idx="2">
                  <c:v>245</c:v>
                </c:pt>
                <c:pt idx="3">
                  <c:v>942</c:v>
                </c:pt>
                <c:pt idx="4">
                  <c:v>527</c:v>
                </c:pt>
                <c:pt idx="5">
                  <c:v>585</c:v>
                </c:pt>
              </c:numCache>
            </c:numRef>
          </c:val>
          <c:smooth val="0"/>
          <c:extLst>
            <c:ext xmlns:c16="http://schemas.microsoft.com/office/drawing/2014/chart" uri="{C3380CC4-5D6E-409C-BE32-E72D297353CC}">
              <c16:uniqueId val="{00000000-3BE6-4936-B95F-55B601305F69}"/>
            </c:ext>
          </c:extLst>
        </c:ser>
        <c:dLbls>
          <c:showLegendKey val="0"/>
          <c:showVal val="0"/>
          <c:showCatName val="0"/>
          <c:showSerName val="0"/>
          <c:showPercent val="0"/>
          <c:showBubbleSize val="0"/>
        </c:dLbls>
        <c:marker val="1"/>
        <c:smooth val="0"/>
        <c:axId val="591594752"/>
        <c:axId val="375759264"/>
      </c:lineChart>
      <c:catAx>
        <c:axId val="591594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375759264"/>
        <c:crosses val="autoZero"/>
        <c:auto val="1"/>
        <c:lblAlgn val="ctr"/>
        <c:lblOffset val="100"/>
        <c:noMultiLvlLbl val="0"/>
      </c:catAx>
      <c:valAx>
        <c:axId val="375759264"/>
        <c:scaling>
          <c:orientation val="minMax"/>
          <c:min val="200"/>
        </c:scaling>
        <c:delete val="1"/>
        <c:axPos val="l"/>
        <c:numFmt formatCode="General" sourceLinked="1"/>
        <c:majorTickMark val="out"/>
        <c:minorTickMark val="none"/>
        <c:tickLblPos val="nextTo"/>
        <c:crossAx val="591594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Sheet1!$A$2:$A$7</cx:f>
        <cx:nf>Sheet1!$A$1</cx:nf>
        <cx:lvl ptCount="6" name="Area">
          <cx:pt idx="0">Oregon</cx:pt>
          <cx:pt idx="1">Maine</cx:pt>
          <cx:pt idx="2">Illinois</cx:pt>
          <cx:pt idx="3">Indiana</cx:pt>
          <cx:pt idx="4">Wisconsin</cx:pt>
          <cx:pt idx="5">Michigan</cx:pt>
        </cx:lvl>
      </cx:strDim>
      <cx:numDim type="colorVal">
        <cx:f>Sheet1!$B$2:$B$7</cx:f>
        <cx:nf>Sheet1!$B$1</cx:nf>
        <cx:lvl ptCount="6" formatCode="General" name="Initial Value">
          <cx:pt idx="0">10</cx:pt>
          <cx:pt idx="1">12</cx:pt>
          <cx:pt idx="2">25</cx:pt>
          <cx:pt idx="3">12</cx:pt>
          <cx:pt idx="4">8</cx:pt>
          <cx:pt idx="5">1</cx:pt>
        </cx:lvl>
      </cx:numDim>
    </cx:data>
  </cx:chartData>
  <cx:chart>
    <cx:plotArea>
      <cx:plotAreaRegion>
        <cx:series layoutId="regionMap" uniqueId="{5A300E1F-CB32-490C-A3EF-B7443970174E}">
          <cx:dataLabels>
            <cx:txPr>
              <a:bodyPr spcFirstLastPara="1" vertOverflow="ellipsis" horzOverflow="overflow" wrap="square" lIns="0" tIns="0" rIns="0" bIns="0" anchor="ctr" anchorCtr="1"/>
              <a:lstStyle/>
              <a:p>
                <a:pPr algn="ctr" rtl="0">
                  <a:defRPr b="1">
                    <a:solidFill>
                      <a:schemeClr val="bg1"/>
                    </a:solidFill>
                  </a:defRPr>
                </a:pPr>
                <a:endParaRPr lang="en-US" sz="850" b="1" i="0" u="none" strike="noStrike" baseline="0">
                  <a:solidFill>
                    <a:schemeClr val="bg1"/>
                  </a:solidFill>
                  <a:latin typeface="Arial" panose="020B0604020202020204"/>
                </a:endParaRPr>
              </a:p>
            </cx:txPr>
            <cx:visibility seriesName="0" categoryName="0" value="1"/>
          </cx:dataLabels>
          <cx:dataId val="0"/>
          <cx:layoutPr>
            <cx:geography cultureLanguage="en-US" cultureRegion="US" attribution="Powered by Bing">
              <cx:geoCache provider="{E9337A44-BEBE-4D9F-B70C-5C5E7DAFC167}">
                <cx:binary>1HpXk9w4su5fmdDzpYYGoNnYOQ8ATZHluqp9vzBKbehgaAC6X3+yW6OdkXb2zJy4G3HvKhTVJEG4
NF9+meDfn+e/PbPXS//TzJkY/vY8//KpVKr9288/D8/lK78Mn3n13MtBvqnPz5L/LN/equfXn1/6
y1SJ4mfbtNDPz+WlV6/zp//6O4xWvMqdfL6oSoqTfu2X8+ugmRr+h7Y/bPrpWWqh3rsXMNIvn25F
pV5ffrpWF/U6fPrpVahKLTdL+/rLp+/e/PTTzz+O909z/8RgeUq/QF8n+IxNB7uu5wQf/7xPPzEp
il+bjSD4bFq+Y9qB9bXd/Tb34cKh/19e1seiLi8v/esw/PTr33/q/t1O/qm1GiT9KhQq39d+e/2x
2Z+/F/p//f2HB7D9H578Ti8/yurPmmDpvBJhNai+elbWL5+O/WshxTehfFXId+/8LxWCnM+B47u+
67hfBR58rxDLNj9j7FuWY32b9Ksm/nwhf6yCb/2+WzTs6/zpT0zw/0t17C+VeP0mmH+DNvBnB7ku
wg7+Q/dwg8+25VrI9NDXdvRt7q9K+dPl/LFOfu32g0r20X+kSlLGKiGrH0Dru739b33E/GzZyEIY
m1+l7n/vI37w2ULgQdj/VWvgQ18B86tW/sqK/lgxv/X8bv2/fEp3/5m6ES/VRVy+ief/3mEgnrxH
Ci/4VTPBD/Dlu59t3/JNN8Dmx78fHCb98wX9C8186/ijYg7/kYq5r4ZnKYbq3xlZ0GcXgjx23G+6
+Sev8Rw7wDhwvqrG+WYWX73mLy3pj5Xzu64/qOc+/Y9Uz756Lqvi8u/Vju8hL/D8X4nWj5iGP3uO
CY71L4jYX1nRHyvnt54/6Gb//0g3/5qt/YPJhhd1iT4o8O8I2//c+rF5IOc/dP2OSX8ngG/Wn778
8gnCiW//Lkq9D/J9SPkGP1/jzO/6vF4G9csnw0efvQA52LODwDeR64N+p9evTf5nMwAGgYBpY/y1
Schelb98QtZnDweeaXoetpCLfIDLQer3Jsf77EFDEIBT+4GNPf8f+ceVZAuQ0n/I49f7n4TmV7IS
anjn/QiGar+++L5ajHyglD4MBwhhu75twwLb58sZshx43/o/2h7Kai1nI13yaEU6Ya7jEaOu+DFf
yoa4gUlZqb3DUM9V5NZzT9DiE7xY/MRQbYfOjBLExBSWZlUQQwk30xNLuHZrOvQXNXCDrI39xfXa
JUTCOvWujbKxqS6dV5bxNJUVlchXWyl1ETKuZ1JzWdDJLc3dYFTRKg1BOzEMqZoflMbNzmzWpNXO
uF2mIqt8uw8b3uWEe0ITh8tdwEQZl8u4G5egiU059YT55h4Hrh0atmho19VfFlt11EDzQIc5JyIf
OtoqfTb6nPQBGohXjW6Yc2xRvQREOY5Pc1svpCzzcMHekzTmMl64FRZtz7adgQi80iWymBKjyGui
R0vurSHqe5m1NRIv2MWPNePU42YbNWv7Nt4HphVjNLCtlrUfVqgJQrvEUVBzL1mMuqau0fUkLxCI
eHZLOlp4M/VWxILJiXI8SiJbnprjpdTBazOWpLO9HWdNMgrraBbMTjp3pSuaujvcibBtmw0kreU+
t2Z1QLXe9XrUtKrKK94jFtkSfSlQqY4lcjHxGrfbyMK8Nq55aRVxNSBBHd6SXgmd+aUVLbYIDkE+
m6dOv9XqGNh2cT/Nvgz51DSh49nPGnleNrmaOp0qyRxU6wFxnfDVOy9Va9OFI/fYsVNTw4SjVYdu
w6ZoWL3iamDKS7kyzoYjLNrJ5sXtMCPjqnsa4KCjtTEVSeXxsxxlQUrLWjdlVTuk7vIhtDznNPiV
pMytzXBs2XMuA5bVXpu4gpnEmiY7HDxj2FS+cVuJPApE75zKkmlQHV/iainEdnRh0aJbo+FOztJN
bbaclTNaoSOnIc09awhtt91Zcx8FQ+4Tw+k0mQcc2niZtos5FQcByB7pfNGRMt3rqZHtvSTVMjSh
zwodtkyiODeNhowFWqlQTIVr2dLV0yz00YKI1NNGGdVd08rrYW1FmM/FlNrDEBvMG6htYnfjBotN
rUZ0cVUSEyNOhGPorOSIxXW5Hlz85E1ovtFjQYK8l2Qt7CWtDUZ8bZjhYhvJUExdxGV39Hw00lm0
PtG866nteTtLNjEeGKYmZ1M4mbzcVeZwqVb3Xg+LSY2ppl6gn+x6PNaLkxO/qmvSqPZs+AXese7k
TbV/aOpSk7pmDcGjWYej99oUVZ1OfAzzdbQTC3lOaKjii8HKuBmWMglW/mw0zaF0jCURc7+xQd+R
rUtAGmMhDu4xMX1aiYY0TTsSSKAN6li1G80LWkN3WuQWa/dqEWa5kUhiMkrlxlNFJ+X5ZO3UQ710
21r75YYNkmh/fRbMR2Gl3X1Rt3ko5raNp0KdNNavjVkE1LAVoqxaQg8bM809zYlCHmGuh87d3gFx
ISVzMgrdk9UpaqJ2tj0cCssMRbEcVDcWoWhwbPJ103i5H5ZybSKvBQBCuPAjy183o6r3hmOX1HHb
MmKjzizTRKS1pEENbnpUTzsLrCOdxbypi7YiRuFOYS26Uym8hY4+40TXZNbY2SMG0F4FjkFUXYaj
5ZzN1nvEuc5Jwfl2Mu6ZrauY6+beQDYiuCpHukyLoGuDTkbQFQB/S/HQKJcEczsQUwnACFfelGbw
UE4zjoQ1tuFqj34y992l6OzDWJVTNDbyzl9abzOM2AjLRmz6qXq1pJxOQSBKilb/ho9GHiND+dey
mkhR8SlxZHGVr/o8V3wlhWvKyOrVlAWA45YWXdjMNSJ6VSTw3wqryjNp69tWcXTC1auvZpW4fCLt
hLuoNmac1Eg/rJyTYXUfgrbeS5Odjdk8K7N7Qb4Gdxy5ir3J3+UMQl61aJUt89Eyh9i3zDYr2rmg
ttGOke/PkpY6KVaziWvbCVvzMA1Ve9SWdytKa9371rCQtS2NxOkehYmqbW0ZO6cJjLiR62Xu6jZZ
rfLVWeW8q703ay3clAWpMJYuhOQ2XVorErWlT57DJO3Wo5PX6xnlgKF2k0d61jZIoV42/SoC0g2V
TKoJH+tgwQR7y0xMxiay9v4QDZg4BdJ0nr3rYlpS2zDNo6ty4syYhw3TbWhooyWluXa7wV8vORJ1
1rTNneuZ0yFocVq0vCK4ndszn6tN0/gsQQjQwM1N6lcF3vedOE126VI+mBPRQSuJ6A0WDWb72gbC
3PWNDehf2TmxXX1xe7fPFlxTn9v1vsvdmuS+rROsNSNMFLRW+RC72FmolQdy65jTl9XBB7PujDvH
7SONgi+jV8yR6nyceLXdxpijmggprgzsZlYB8bYK1pdm1F/qRaNkQPVAOiWWLYBSVhcOxHFeboWP
r5c6mEMjN9sQaQgVerWmcFHdjdkAxTG4O0bYWaPWqjCZS68LbbHedG1jRFqxq5ZDLDSWwY1taeZh
Yd2UbWDTYAE4U+1c73s1kto13HTueROWdbnQthkQXWvFw9l6s+e+TfzW3XvK3BTac8PFcki5qpY0
HAJ0twlWa9k0TjFR0brAvhzTS2qgiaQom5Iy5R+FIVZqLQ9DX/BQuQ2pq6LZ46EMOfCn7eKZV8Xi
VMReR3RQI1tSb7QveTcUxPW0ty9GsyRoMKwEe01ATaRerALPu45PVYgZLwmGndQ3sgtaasn+Zfa0
jKUlb13UPanWGTfNAGGkQI4bqSBbpGLXleqdENDQtyY/bA1+X1Ydir2xJebC2rgcBSKzOQNmt7MR
2cb6pRpKSa1aHHqJXYjuyqJWhe5sZdmx3VbA3+Ix6O/aKzM3Eulzl1SqhCDfWij2lS9IPbJIF/lK
TLk+l1NtExuYHmFSb2u7KcLW44DwrcimtumSdjEbwlfr0dBqABLXA7A1xUR8xmyy2AUNqoWCo3Q0
twDXrM4l0mihSj2aRzZ3MZOOTyBE6HTE1URdYQPSmpwUBnAQudZ3vtOZx5rvSyO4rhplpE6lxtC1
lgh1EyPrsOW1v2ZqqcZwXceQz7gkwXK3AtDPWAJRklPsMz8eLaugwqjtuJe1EfsSWKA3d6nqOztV
+b6UvD00yHwqq1ZmC7B8gvkU0Bq51bLNS9wls2FmjSeubc+R8Sz8ihGnVzLzllxmgW22ZtS2Yohm
Xr5ww5KZy3pJZ53fVKi8qfJ5JMvYjyErmoITH/UyUrIsiZ9XOnPff7B0VRYbZv/r/cdD4NhW2vRn
Zwo4Iz3y26xrAEyhbx0VHuzXkJWzUoxmFvnTXJCPZjgPMWOszWOnUZtBFOmyj6s/uv2jZ/NoezRo
Ko989GU962nL3Zb+y1E+3ss7y16pO2tGgRGNv3sbN1ww8ltvBRw+LH22kt+1/O7yt0UVrrOSzu9Z
+Ftvw7ANUhTSpqYPZOrruH91l1ZRQubVTi4FF3haOteKfpvt6w4+hmpaDebtGMHXiT+eyV64JPca
nw6oAb1jyKmUdDb4wxR6p2Dko0G+W8DH1cA6HhY5hLPfGvoe4MZ7tzKGck4tpRR1rRVMqgyaGtRs
zzL7+MlrsZVA5hOLgdLfoe53Px/PAmcuw0I0NuGiXhOl2cZmvsi00YmsYbMiqqwUcHSbrdQUXRkz
zm7td4WWHCxUQRktC/jMMxNj/vXqh2cI+RuzHnWyeMBbtnaHRYICkaGFAQPE7ULVWIDBv/uOjZsO
5ukh+y2FjWEOSceq0sSWxUg/5vntZ3mfUU7Wr9N+NEg3iJm34iS3uMgMOYqsWEcjzqdmV/mOyH57
Po5zEC/S3pV1zjPttZBxc5jzo1NQuufSEjIOMAoaMJYub8BXYDjH06Fjj/3mY8Htu6w/rn64tZdF
xyvagkXvcFC12fsK2KCqxOiGPmvsus8+rnxw2a+3ZTvaxC/rKnSHpct6CHZZj9ou+7j9+gzsLsw1
SZr0aonXDEoO5KruwdBUZqD43gxIwiYgWeW5j6a42Qni7e/nTJAiXeIuHEKcjEs0eJtJ0xrHV2t2
P8WJihhxybxELSNLvQvyyFrT/DoZm4zvmE+T/LqP8IkRHe9cMlIdjlQtJFmzIXRJHz2+T7YDcO4k
uWr68L726W6mTXovvPDeN2L3uDzDAx3ChIzk1xjKHPLF4pHRXINjJ3x3n18rBuWDCiCdlj5dsyoF
FnyCtVkJUIBTAmODbb8NoSBdaGUrnUJFxinsylD2YRtc87WhJchicSjsbnqouj0SRxDLypNhvZL4
GcSzNGa0rmmAHxjw6Kd5OYpgitZKbUo764ZI5ZFcYtOIB01HHgXLsVuvXC/Ni2heU9N2geQcYO58
z1QRMWDq09UUg0qsPJoc2tU71mzGnoxvwqdQs/BYaJXUtEJ/uod1NDvtJ7AMpEm/EMbIFLsQFNJ6
gm2tPRkcqgPiFxFcwG2A4nZN14XOJVQIiOIROpYiMadtsFAuCSgBKIEb7H1ImJ8dDAE3hiqQ7W6s
pzGP4CluaTuFeRH2zfWkOtI5FA1ZxWJPHID8v082HywWghbkw4piwI9GU5hdDpHhhlXqFuECFR0W
mscV4tpeF1FQpWAWpNBULJHbAT4pUgyRf+0fu9T3jyy/gogVwR90LyM7AbyzTw0juAtzFq4qae6W
hVZ3ztEhZktz2tYEncXetui4LzMDdpohn0w3kGFaHZ38L+azqTcYZO0n5RfziikCAhtfu5KKJ5AO
X+7yM6AiCewDKy86WuPyZgyrhi5fNsONGUczIOtOplW/V0YU8NdWhraRcuqcG8q+CL6vJzfmzZ3V
x30xk6bbm2dNgrAKTRK85c9AFjHoa6WHdl/aW3UQt6zdGekbAsfppscxndlJ2RsvljzFgBhtTj06
g0WP5Rx2uYq444RAcTDLnLf5zYGVE7mrL2ACGhux6aXIWsM60tfjgb+0Fe3vrDr1VcId2i4R6Km+
c9tTMIB+2huLJ0V3GsQjdFc9Kex3eaDjEJCiD0HrFuTYPJrnJ4OF7XIEewSVaXq/ZuZzAo36AWol
T1a9GekIyTujzRCBIbF1I94CFs50Hc5WS7k4wtz1AgYZsjdQfysqcEJ4E0qIqN2DcRVlWHrvU2LQ
rH8t1n15B5uDIcEhSlCsN5zVEnXo3aIbhy5GDIa/rnuBRuJqAoOKPh6mLTJiAIPFfjNGyOX1BSx5
6FPbCgNjVxZ7MErmhU5LMYrhoV56WMzWHzL2ISXRZI1/27U3QfusnZeyo0nAo65PZZ+amnhQ2Opj
GLKqd0b/Zcgh+vQE+9dOH3N7NwK5H9lAhJVY07Kx9MXJr0YHKOCa8u7ULB0FrOjEo2kqyuSV3e79
69XKOmURAzQyMUnAvy2xQGUlHSEXL60Ehijly70ggbwbhqjogYiF4HtQC8SkB59sYp+A3rVDR4qe
fYsscdOner0KnvwjaNjuNyDXkV4q6h8VOVTlGSfLM3iwaxGAJ3ATgIWp3yioum54cJxQdHFOTtKS
hVGA8ma3ckBPuAJ1eMmYjdE7dgPGPoIpwRyJlelnwNUZkqIlgk5rJt4w3ESwlJ24gzrTEtvAxgiC
nRbBpS2pfW289lCoewJXGSqyPJtxG7Vk6DeoAU5+WGJ07R69ffkBTZVOHCgY8MjJwAhhJXO2PChS
HkAGUHeDKkayogdthW4R5cclnmxS3AByVjtQnCAjSMvTt7AEBC9jj46RAuP153iJ2QKTA/oAlM7g
azpsfAiL+cbKrOQ9cqAiHKOKtu+oKe4ALHUIyb0mUOWrS4haeeQlfrVzj34DkRSs3rhFKhFvxpOE
4G7EYwbKgjKOfXStEBURTwMPeCnh9dMjujb2r3Memc8gOh3CKhYrBE8Cd3wfvr6HSgrALq7SNQfP
p9AKUP0xvcMTw6Ny57X04j1FIH3j1jspMj34JHjyThD+QI9eAgIqL9MzXCRTCF4NUaSpSMNiRQTE
YQjsJij6PRKiENDByozbsQRNgW044qq1wSKPtRdCMFtPK2gUTAvWKkhF+Q4SezCHnvigDgfEBVSy
Sd+3TM3nC1gehAuP5kRl3Q7il38ELQUn8PoVIvEQr7TZeScO40E8SO69J0jDdi0MXE4hvA6g4CTm
0dgbt1YGSoL/9/XdTJ9BCO71TEEvICa8B4nDJewftgXGDyF0zN79FG/bqGSwSesE4QW7IZZ37M6+
BjXKHYTn/Nrbqwgs2gGMSoIaIAtk5e0h+uETeBnfwbD1pRRbG/RH7SIylg3MuCYQynzSLrDoKQCb
AWOBnBR6AlRCnTUGFB0eHqEzcBQOJh3wLUBlkYp1U+1A8QA+7A5g0MrA8+C8ZAc7Awx4gOCO94+w
C+cJdlNUBGIoSBYTFQ1GDFN5T4/9sKsgoD7BD1Q8FwqAWtyA2fN0KSLvpA0w6DYCvQjioLi8CLwd
IE6mKkIhoCQYK5z5wAK8BCTM+9A5Af5Dr/ndSN05BjNjb7AsCP4wBaTi60b3mza/Gp7BrXMvAa2I
NYWQvTRAGyKYOtiPkVGlwKKMHfRc3M3sX79bKYqYldhg6DvHTPIuhaLxDGQBxdMVe4NavA9srzh7
DUh0WedrqB+UUHjVtxA3FWBq99QbHcF4ugIRyF11VS90mBI9Up6OpCkisc11+l7TB6tXQYhs0CRp
a8q9nix6b5w9KAZuZhAxtrI2GHZQ/BihVlIOA7zX6xiN7paV1WZ1IIVPlRfDoVZn0na46nuq3JsW
jg+Y7Ue1RfH+4l9Dkk5aTAAa5neQsy0S0Gk+FN7t1dI9CJ4wgqqnCRRvQjWAFoZDGkPSCtNGqdTL
19278C3xQdHiarq+ZxwqizHQpjaCsOqPW/vatnYuPwJEeVCWmJ7nzFqggvFeBGgpnIg8QjidYJip
qimqR9JDVJu7KI9lsG/lHd67QdaCEuFAxEryPBbiEMwRGt/NwJf7tn+vDdPbYrDI6h/KPl6WK2Dm
5pTYcl+CuQIjRlsUmk4kAfyBuYJ+zsUey8jh25K/+pDr30Fo9W5ryCjBgIvIAT8tQjj6AU7zbmC7
DnAEuP4z2CyEc+DZYLt8MwfhdNWjeHgcF5oD88fEMhOG4+5h0amZ5jEoWutNjeIZxRADhdiW/kHB
7Wn2D5ZJm4mMQeg6UZIkAHKqPxu3fR+DpckHwCuwgNmkGGrac6yDPQc6VIRVu0dVGERNIie6AgoA
rCx0hQKYncKhIGQYwFZmar74VeKYkWHeTOMWFgwZB9hWUspwgHwHwitwN2K3xL8RNYW6I5B0iBiD
3lgH1hPgBgx4ChDhCQIUdfbzsrGLkO+G53l44wIO/05wuicwCFPhzL6xnroQnNJL8hLAGPKNrSKN
D9QYABllDlpJDlV2Zs5XHVSkVY423pegtyDhLx87243qSzESBKlMFVyzOsPqrkmgYwEpalzx89pv
QRR+yp9amc5ehnBY91GpSakopxXbrs2xOhkRcMsIg3FtgNj2ERig6hkkTzsTCImzHx4VuDtPIJAC
a1VndwNHFsyl2qAmaQ8+GZ7B5WQdgRPXHoHTZU4xJzX4IxwzAJELQiFSqHzNJLiHetMC9fiCOlAd
elZvEKa8bSAiBbFuD2ACyi1Ropq9rMPC2DCL8v20h+IjHHYOJ7OiK3+Cw90ug5MWOD0pYxMKiEBd
uEHXgphjhNyopEsfuXAkNkG51k0Xg+iJGHTu4aD24DtX5mNnvJvQDK7Myahf/KAkV52RlCjmBpRj
X/zySplU6LsJTrpxVhsPDZhNT2dnb3RbeLJA5n0nJ4IPi4hzJ0SA/AOp5ocZ29RWdAhNHQ3Bq+sC
Cj1qTK02qWXmQwucHtVUi9h0IG87qfIYmBc4UIetuFXSik0B7NkNPRm5ZtxQ/+Yc0CEuDx/ExIas
jRRPwQEcxzsHOOGvxe1yBQEvWOGEbovMbQ2VXbsDZNyMUAiAqMuNimixqx2gIYlBl5cCivRnjcJm
KyAMEnFv6DjgJL/JN5B0zzrWpSND6bLMrL0Ozv8nOOw54fMAhWEU1l3CFXiSMsnQPXmAP93TuDag
a8icyhDovTGQoKf4nJ9cTpwX5lB+lz8hAyCDk94n9XWxh/ouPge6IO0Xv4WDtbTtkgkOI6+tlThj
CDBmPeW74Kw6i0rlN2CW46auJ4iKoGY0plXi27tcAb7MGeAPmIJHYCTQNXM2nbfD6tDDQXu/XcZT
ha+K6WZlD2iMZLkkZfnowAKgokuqjnDUEceFjw521kD7I3tenVCfxOP01DFI5UOIwICS25lA/rpb
wiUnQTbsICrbgo6K9F/gb3lkR/tWXcFBzBDQhhMoRrvjMRgP8NlDjkI00Rnwoo6MPbfDSkUdVNrg
w4MLIMYwkdok7kQ6KNEOVNjRQPGuTd1kyUB2U6dI/rTG8w7vSkC3SO0KC5BwDAXQg4uf7IvNetNE
zQS5ZSmiAiQypoMXFu4TfL0Qdl1UedmmboErQ75H1/IyGP6V6YFPtSmi8imIrRgwE4J51N0Vfujv
3VsoskQ2lIbNPcKQYWQ2WO29GuPcigWctEPhDs5Rg9isSQv51aaMLeAoeegapGf7qoHifrMtgNAH
R2O7XXgKxxjuqdh2SXFr601Xh03S1CGGwtwR0BQ9Nvt5i03ibHgTORsn5OfA7Em5KwHOQqsmxhYf
rRAq3oAKDbw276SAs86LQyoTzIf2DyIVcPgT5o9dYnZQAUhkNLhZm6CdTi2oyl5d5wccljvvaEBJ
gXhHGcmtuZD5utpoIyqBhdo7/jZDenfs5nC+qSIWuxMt1gf3sXjSt8oMzTKrw+4WgcQ3sOKB1uvO
hO8RFO1mAmH13jrjAi6W5iDtrfSjfrgGRQ/UB/QgnNaCiCqGo63J2PQSvsQAspXI/dR9YKKkAWD+
oVXETr1oeKjvAUXNRzghKxILpOykVQ34vZUIvsMg3Rjp7qmtbtwqBC+2zh26WlpieWRFqW+9Aevy
+w1wBLNP64oKYN2cm3DnmOQRUicIf8AQjPE9ieESPvroZ2rAkfD7X4kVSJyBN+/8SGRrVHA6pD3t
G8DMbTkTBnUVWMt/U3Jey41r2Zb9ItyANy/9AEdvZCgp9YKQS3jv8fU9wFN18tbp6BvdEVU8EsWk
AYG91ppzzB3ucl1hnLcX3emc/ji+GSAI9LTma36MN7lmOn08b5pXGIUy9NTMGUQ79CrhgJnFVIWl
g9VmAgbZc2v3D6rpzifZckKMmdxWdVssvKnbFf1WnuzG2IwSV2tyo91kQp/fUtldZo9Wv/IM67pI
D0j94q5YZ3ZIEi/mRUqb+o+aIZxm/4OzQLZZ4ox8g20zJ++FzQXRedE52o7fWH9MTYWdGvgmdnjL
BmZPw+teLX0PYmHHL73hh8VWPZV28GtdvcNbhzVkK/70lv6OX/vPFBUG+d2VvjTUE9faprMdWE4w
78T2mM7v7e+sqmwFYoJ13DoJfJza4br4rbc2axx0AR3HUapdbHEMKLk9IgfIyCiRV9vZDpsJPgj5
AAKIDoFVHqKjEtzkrXqKUqfdjDgYW3NHk/+01PvWyR9jzozED6qP8qGJbKMCxjnAPyEOWefooo62
VGyzV5NaNTqm5liGHXwnheSlu9zsj62iKQ6HsejdaR//6l0BpUhZp5foZZA2vexqi5M8CmBMjM9W
/at6QVL96pIHOi1hk6vXvnND9WyVe6lFEq6wmZYtS0e6twY7EBJn2I1n6dX81Qv2pt4w3h+5JBV/
eOpe9V8RqyiWuF+GmkNV0qZtmFzTHnpN24AK9D8cAabA3/lZLn80jWOqHpXHiX7iZhi2PJzSD5m5
N/QWTpHSlvyYazBoPEyCEnv5tfqsPssv66TtGyZ7dI0LuAC0gFI/ZVzQ/eQM9uTRqvwk1qqPjPHV
OisHzo54q6FjbLTLVD2E6Av7bi9Kv4Nj9xnfqtfKW7uyS/BcKNuwu4S1HSi2NKWuHvzUrcrVsi4G
lKQs9gv5Zsad/dPZSuIs2/CANGB4suEJnsriZtMBsABv483w2dmLPXD58KwRptth2nbbCRbBWY/j
lpUkfKC9PVnnurafK788p8bbgozmi6q7FIMNvPH0aJ3Dd/yqyMBX/SU+obG9fGAA6etq+xK90kIl
fMu8rFGy0pnXzPJLeoDQZtkfXo2zVrro4heFlTy1LcRPO/Fl5vhNftJep28Z4fddeSxvwa5XbeM1
3k/PnIk/dXIdihpB+0UN98bjsyrw2b5qJ75JtnEOoBtaRzine+HcU5E5FYJr5naLW28Guy+d8D0H
WbQvabQdZE8W35aD7uh7mjPUjVR+6MZgm467zno2SuHYCeE1XA2gMJ+Y/e8/jsrqBTUzPaRoWH44
loojdkOKZ4TvM/eCAeA1YH2MOED3+6w6PlRwPJt0tbCieSmwRleqS26QJJNlnJ0/f8nXx/z5VQ0H
uAfxuROL3OlWd+7+7+8394d2asIzzakWQVvWrAP/+e9TuZF24biPRYydTtDrv27C9df7fUE10qJH
pvZhwQx5OuOw0Uf/7aH/+Jf359BKvKI/z1Y2QelnaftESgn4r4k8jNptUOMW3W/Cen2N+48ahr3k
3X80jbSVPEMsik07RYc/Dx/+fpt/7rNCof7XU9zvvD8mz5p4S6nx/zzufv+fX//6Kcoj0fnHX1I1
UiBkKE1//mAqHS9y/70c6cukqrLc+1P8t5e/f2yI0JBZeeayakMaSK7pvLIGDzIK8WvVcONi9ofK
QtCr810y1FtNMyIfZ1/cyEp9CnM8rzhBu1qUZykV6EfHp1aytn3F+Jcq6k4YOs3twScaXXO6jtKu
R+ZjHAqfZtqdWlV+t4xuMxdwlJ2IjCZYcLXKa6Q0o6NgWViCBTCiov/Mgpo6sLyFI1rJgtZsboZc
klCMB9UfBmkrNmAFaWBYW0UDk43S12xMJkdvtV03NzB44nN1Z33SYeIpp5tiSayCZfI0jsshD2jP
xNorhtlNpK2cWN6k0lvW6TXJ38KQPgWVY2R400xrJ7QTrWKSo8pljW81MfNKfIna3Fclg7VLCa/L
h2iqe6OvoYsSYa/mza2KhQ9RXx4KLfWD8HMcFLyggrmZBceSL0tTlA6MiolLqsme3ncno5cQQBdE
ncB4n8BFncksrqBmoVM2lcZwBB3JBID7ShXRrF9hCKxXqQg65TgIpyg7j4HxM3eT7KaV/A1JchJD
4y1MQVjlftlM6Zck7cMx+yrGJrfHYqEJiFr41f53VJif2MjFoReVYVOKS7SJ4tivhO1SgyZqGuN0
J4PpdsWrMSd45dK+qec9MMkuz/FZluA4xfJj2wzXeZbteGygo4r9nOIINQVQVufnXeo0o04vxnIf
NFCNqnzrrc1gPuvqktilIXu9tmwk3TyEaJ6d9s5h+myB/iQru0hy8qnSbWWTNdmLFHqy6owVqkfO
MVMS6adK+s82FAPMBpVujxrfALlwxGbdOHaG1NhCo0WHaDHtoJNU7sars2pFd6vpoQ4r9WtJsYsC
7THv5re8atBBrR41VcngjIofKSxyO+qFw9iW7qSWxTatjc2UI4NpPTOVuvrUNJZJIsy7qE6+y9xR
ZUN0w3y8VSbVde60yi6GdtoNaXKc4IHcVpvcVmgqOxez6hy34q+lklO3lk3BHRTmyVx+mXqp3LX5
8p7qC0uKLMHKtI0LBiC4sIG/mPVxn0JHyiAv4ybxLUX94UzyJKl7CUbzo5v1S4ArvRigGos43aZp
OAxZ7DV6Dbk75KEriafZCJ+MqNjnktKhWCF/KKP8OL00OYJOZg3yLsHLrOROdsJYvSm9Odm1Jn/U
X6Ji/a7TfNilJYdrqgeK7HyQNSnwx5ont+aZ4jUEh06LB1uop8WLtL0UCedFDHwI3+AM/Hqwku5H
Gi3ZDRgeskq/QZM3gJjQt3MdnpZB+9AL8IWppI/GEVtyq/aERsS1mMvvZM69OVD6SyqWppMuZ+Dn
i1Sn9B/NbPlqGPwOlDE5jv2bJrHM1eK01zJd9yQFdzuaJRMa3SqcLP/dGIHTWSNV3DQfmqClySho
yIffars8QTvHcAyMhUEQT05SJgddb1/jnukil8fOhgBEhrEwOzKzTr3qJZNybdNpy7kShJeIa5Oj
q73FulX5koAiE4s7M5zxKvXY6fvkfR6l1yEC/5KbLtyIAhNzHGmEE2YFeWiOnKAdd0qrn4jYHvRY
bploxHMeZXSqY3gtf4am+g46fB4NAzLfK9EiurUaG05khI4hB06vG60nDxlamyavLSGOSzDHe8vs
38sF91MTkD0F1p5tkwUoZlN8jbL6XavaW12MZ475eWnkbU1DO/UJrqkgvoYmoldqPQdjfc2XZSNU
1TVWFbSPgsLQGItoB3n8W52elHJS7VDRCUeU0VVWlRQ0OEORF1MnsSTdliFMHUEbILp00dbUtHPE
IfsSSjMCru5+qzryVp3Vu1BNP1MWb6dTok+zWZIdaPB0MAJGftbvrC5Lu0pVYERQOKN7avv4dxfL
81XqOPuXEFpdtUYkCKog2EPp5+YQIw/2iZe09Vs6VaPTdsVFuSooIUIFwZL/aLksO9+6il1QR7+y
7lOPFi51UR7tchYLR8oXD1B/L+cPQtCcw6luz9DVK1WKoC6VM5NN0GyDMcOt6fIXIeo/NVmpXENe
ra5Vq1Mbd8izzBnLQqA8j7dYX1q6U+sC9inbAeBche9ZzQDssidk1V6YDGMjlio2cCrYY4liXnWI
ICZs71SVV6XA+wLFLWw1GF/FyZrtWDV3TRmkTjHJLUy19io2Ih27WHDW9h1CSJM+i4v8VQ6RV7b9
3oqcKUSsrTS6pwy4xJBSCIJZ145KgpLeMX1GKGJemSfwRkE27Aq1lJyxdRRlL/RHQwmwm0RshjCw
YE2mbCulWnAKkRytHOjTUOYvK0OdElskozxHoh0Q9FPznPdl4EZDb/Fu8UmKYprpdCSE9qp47Nu6
9QdVXGy9RQIw5b0YLCyI8TS5cSDYeiMlTgwc5rV99SWl+vaek/pXiOs/okhfZTU3cRj9azeEv3/9
X89lzv/uMf0/d66bKfz5jZTaX7sw/I+P2vyUa1ix/eeD1nfz93P92RBgjXH9vTvAP4Jhf+3b8H9J
jf2Pf/x/jpSJRKz+3q3h/4yU/SM3/a9M2fqP/p0pM/5LJf6lGKYl6rL2d6DMktjUQdd07jZ1i3Q6
mzb8O1Amr3/iflUihkAQjf0e/h0o0//L0g2WZZ340/0Z/38CZayX5EX/ESiDJF1zvpZqaArRxv8M
lLEkq0kmtdFe7W9taVkEy6gFc7skztusNi1skyq7ejwjSxmN6jWijjNZi6ZPI/utT9VvYhnCVosa
8llzjKAViM4YW9e5HfK9mbXWpu/ArwRo40rNj6aMKJrHGAxZeKikRHsR6QOlr1AZjaep1o6LMJnO
pBnL49jSyZS5KtmyJAZXrccnm+Rok9dZ5+s1VbNp5nGbLYiXSstak72NZVXvxmm2IeSOUwbCVTRA
jWPyas3U3ZQyhKdcpaRB1NoLxexDaJhrJXKkLOeadmyTjAxEuBxEZWcUhexP4Xbs5MQrdAS0kbl0
bYLnomiuMqbPrCnW0TCAP4JutI0xY3pUFBbRadyPWS8fO7FVrl1hBueK6WYJhhKjZSg2IemJ1Eoa
FqqG0NBEVKpQInGjVOoM56PEuyjW6GcSz2yD+ny/6XR5Z9b17KUiTTpglJXJoz/TPG3T3NKZpxLF
yxNF2JgFRpIaC4+qpSVnjddrm2rZaNJ4qIBC7XgevVrCCrZ0bD+jClsb0LICi+4Hr0L5nYtFwhGY
fxqCCKKljF6GQ22YWbnRy+miTrifGQiuaqTTtckGA6wIF4a4jlMPAqNAom6WFHt0ShRrv7htgIvY
yKoBvNw+56OBbzoVB7UYcW+bJPMjvbAYuMpgv1gXU9rLTaHcFrHtCTnRx6mkppIypyZ2i8k3KNi5
luSvcRRezCzCVAirwyQYb2IgHdKxJQczoqJF6uoBlYFy1eVgwPAz3wMtGn3SVo7cZ9UhtowYsALt
NI+Tfq9YIzOWXmWuPAstlhXKuEIKsegVt6P7t42+y4/FpGd/3fDRtDnKnoY4O6YkbbK2Kd0qrC6h
XPwKiLWVE9itJteLLZiMoGNQbfPajLdmLCieEsks83JfXksGSzwm0XQ1GYQ2JgmUApaFovRo6GS6
CBnAnqS2pMjxKU0Vvw0ViVyVgo8ujM+1MYfnnKGW7BV9jlKaqJWdqxfJMa/09nFuqUcR5Qe3wFUg
0YdaSn50MzoVgfSpRqXmBcEqxBfDcKkb6SqsZadcC9Ai9pHdiZVFRxUHLl1ROFKuCuqWtBawqddr
e+ikL3MtbkIrOuJa7krqHrvWNK4h9LOrWHFOrPG4hAd0dXJdFMy1dFZrEY3XcrqshVWlwqZrqTXX
opuv5bemDs9rQY5yZ7SG/TgQMKVea9RtAriCb62lfFmL+lyZr8lAjKZeC35E5TeJ0tlqvbyW96Zg
bQ9m+gRxZH4olNqd1haipJeQ1qYinGkvwrzaT7JHP+JKce4HU+zoas73ngokqGhQ6Eduw9qyLE2V
OULLR9TpZ0z6Gv3e4Ejjp6yUL3JWrQJwt9VqDIpAZWzQ1wYJJ59smdCclfxhqrN9BM6vaiQ1x/Tu
EilM4eZnE/0y1ubrR18bsVH+LoQc/3W21WtHr5atTVtK9zabS+Jla0OXra1drEqVHZRo+EMLhBHR
42lFtFzFIvtdh+MTuYh6bRXztWmsl8A16SJjpZ8Oad0k4GXRZ7a2mkgUn83ae1aECeRu/N0UEXhj
Wn51WdU5VROIrLzTvmfVdBX2LbKHGj1jiYtNbxl0W3lyDcuA5jdiCsW0ysPs9zAwPjTqrLmxhO2+
lM21WHtoeunMeo7W1jrSlldLRTmv6LrntfvmfJvb/qzTlcd05wVderu266FO466vLXy1NvMBXX2+
tvcVfb65NvzK2voP6xBgMg3ETAXxVBiOug4KxbDvVhQU7bZnjih+ImaKbB0uZKYMvQMvyCblkOTm
STamXZQT7FOZTJJ1RDGzIXfkSgw3hhhh7ZnKqxxk71kWxI5xn3HEXTXOv+ZKqfx6UFAnGIe6On6d
ROkcRb22kd4qcUxBDkOmY5VpJ49F5tHYYBBY5yzmLcJ+ozOGaAa1SFpQYSpD5f3NEE5YNnGUIHjQ
JBKGxBOcSP5dLuRxutEyt1WXlBerDQ1Pz5a9NEaGXZpvMs36sTRCDnGpWf4UlQp+4ngRrbPZdaaj
y/FwEebCG6rmezHVySkSYAKGcBbA3ovllPk7Nj/iOD4NUp6AME+Ny9pyExhk5ftEy2irMuKaTSKc
FQPeyAovoYbayCxcFazcSawFh0hYtmPRhC7J9sDPBvGwCGvuiuujus/XM28y/h232oe6jt8Rc3i9
DuQpk3m+jujtOqxbb4moPs5hrZ76CI1qmEnTCDG0+MkkW+W269g/Uje6bDoU1nKbV2HAQiFoUQos
FANNGF7WqGKAkmCukoKMtjCiMaj56DA//apHRXCrdG7IoEu7bBUmWkV6p40od33yasQwEDV9tFfU
RopUIf/Kg6E68/ZgFZXZtQwKh0H83VDEaRdLGNh43ak99vNN5cJwx9rpwvybS3XZCdFILUZf0fmK
51VwyVBerGYsthNaDN3SQSNmbpuoNCNqjVVDWvcxHGGgi28tio64KjurxFNPD8Eq+Syr+NPnmmrH
dFFhizDUrxLRglZUraKR1jhSdJlXKalbRaVMYelCZepzSukqOzGJKFLkVTGAptozW9f5p4xO1aFX
iehWMvpV2L5MyB5yLG0K1C1tlbl68zlIt12k3Qiw6QDJiVPoxqZAHeNEh1yFX0c1M1DPElS0hcm1
raerlamPEiqIbJbfMqpbi/pGomxvosb1Gv7rbCqezikmroJdLWw5G/1qFfKGVdJbVnEvRuUr+t+E
zfpN2coFkj9CYJiVX1OAVPeloBJGq1wooRu2RXBqQ+1bN2TZnVAW4+xcrUJjt6yeZoIXlKFCJqsc
qazCJD5ctQqV4ypZzmiX8ypiCqiZcVEdCkXvXRqEU1gheJqr9MlRQgRFDY1QRVtaP05YRx4+Fyvz
MYoejCb8DIfupqOpmmtfKdbKvvhWUVy1VXqN0WBrtNjJxP+K2sYPDQppgi4otcKuZAUvBY1odQQQ
9Mbsfl2W/pgTjhfMbYn2KyEBr1LwhCZMIPzJSFCVpVC8dRLJUytnaZlQkkGkd7Wp79JVYu4m0gdN
vzanwdZkdwDbMOTtFMmkI3TsxbizNtIqWsvWSCgptfhWV0m7KrGLF1N0pKIYnSCSXrNVAA8GUk+W
+jWlw6ZbFXKU8gTF3EA516SlhqTWnYAgShMumpuhshP+J91QmtslfZLvMryuPUtNARWXdG4wtCe5
TaRNl/H1D3qzLdRi16QsdOoq8MfA2bpCHcyrhJ0JxAzEAz+AUya2g2ItMqvP0q9+RnT3QO4/amYP
Xsjmg+Aa/Nm8Wxv3v9x/j2uiI2afKfb9vj9/kDn2IrAUz/bn5v5P/vxqyBFoxRxv/3H/f3v5+4Pv
b+wfj0nT5KDIfbFJ+6KTvPvjqLCYNPcfWfcxkf+8VK1JW1MZiaDDrWtl/1QaKQHO9SPdbyTAi79+
+nOfvhpHf37tMcD2IJJaEMye1Zsf+f017o9S//Ohf92n7kX6VLbkwiS7J8/61RJb8l6y6RgjV7v7
avc774+539xjbJPegB7oz2WEkvGPf//n1yEFj+w7I3LqjD4CcPrfLyQRWNvUHKFyjZZNq9cX1RNd
chGb7v0+Y5gwAbOOPMEUB36LQzjdvcJ7/DK6O4j3H3tcxYLkBntd1GN0FDBzzlSrRWPvDairG4So
DuJpw3F39t5MnOnX+KA8lfZwIfRNJOBA5xLa7Q2SjpDK6/JKR4qAWn4B2HrkpOmk9/GztMIr+ZN5
hNZK9D1GNhePHf8kF6gv5N7X/jRVxkP2bF6VabG/sI3lkhTEUaIfdsgH4dNWbjX6/Q/XL7MKwUG5
dPL3pnPiQ6nbgrGNP0YWntwT8w1OhESA0+bH7quAUZ3tfAYzdcsBzs4RFjuitLjKZ3sKSoedVTaY
VRjpxegj47XOZAcv1XN6GAYGZHcksUwyGfr9qbaTnpJ2yjZm50vPqronxTBJk6t6ukkqJXSu2cWE
2nBgsFKygr4o1XbIMBtdCOI9hp1fPgolPNGRW+1YRGxxsUQ7WX7DsplEMG/gHeHELcyLKdjtzwAM
rfe+ydMM0465B6prA48LqSZsLYdg+jw6lOSiSfeso53JgLlVZIXRei/3IuyhEzvqM2yd+jw9JuJN
+Li2pd8F7rLVUO8O2VP+zgKdXWNb2sL9PBVP7M7gCLbmB+ADphtu4Q5ocm3Dzj8s/82wLqStKhgw
wDQh2Gdgty48CUof6pqdyn5EC6rCXcRulcOZqzYbKnjzm3qpvBU1DY/WqSM38QZ8KbyvIQy4cu3h
dSJIkAHKE9eZ9pUHtqIq7oogZoFzrUebsId7TeEXgAhgE7mFpxQc9Rp8m3DTpttt1V/Bs7mDV9ro
1/ik7/Tv4pP/jpxrzSsbGIAySPjw39CB3auauKvWf4WlgEKg/eIAKFsLxOSdEEewh0/S3R/xWrzm
jn6lKsJG6jvBW7Eo9o2J34NfXxY4AeAZ8bvUIU6kAszvLXACQBftiohkQGX5UeWS4AN2NEJQh/JW
/6TvneD4IpvPuO/l+RI+vhHdl9wmcw6GZEsX+O6srF0NAsIhwMg+HSrBR8BnZ3JWTl96nBM7vgVH
7fyjPD7Gw05wfrrKaz4hraAckkvsCbw6uwLdnhO311zpsGBv2msv8jBFm+wXqFzOtVQQYQI+d4Bb
4HBq4Sd8KC4zQF51gZEACbuNoMmHmBVnsxxiDDo+PfmngxD7u/LWISa9Q978+14EDT/c56YHRTgj
35ZcAX6tJC4gqR3uF+iHG8+bXOpN/ZPDKm5gCbZw5GD5k1O9tEcmFNl6UTfoLGg9zvLFyfZ1wlTz
Uc592Jf43J+aS/fUKSwh88U8TZCI8Qs8/K52Iv9H3TXbWrEzommda3h/nSk/KXEncmxcGMbsNq9f
6abZCpCoaD7U76Kz24S3kjtm585gpCfhHLgAHRCSqHbr5cyXyVl2gEsJ9+vBbH92En8eb2CKAYjT
pSpOQbgz0DhgNA7iXvuCOVkzFAt8NGh9r3MlbwnFx+foGtookk55miBfEUnwTV9jL1wRw/fYS/eQ
OvGeOad8oGHiyJUbqKghf8B1s43PhC7FE0/LLooOfqn7jezm5/eyusoP/e+C2NN8aQS/d5Z6i52g
514D6XUuLaf+aM/x47zYPVcvQNa7/A2bLEovdLpIWeB3IMDM1OuOBQ4XcqVvpuUo4OCrH8O3RrC0
O9Wdr06uZb8vrrg45u+YHQQU+5Pwk+7IqiuctdpPb7hHr3XvmjH3DOzOUOwWou7rcY4upMPZnaRy
859y0whEGBzlc/wptN2CTTx6LGGxF9v1iZOFTUO80AuBwO35Fr31D+NmWFFG2NXaKR1o6ebTdOF+
mI1AVhXTh1vk+TnTo/moDr/Y24qvCKjxLQUuBbGyVzNvz1WI+Q7ztxy5RmJPLB6Vbbvpb5JLSVXN
Y4f38giGNEo+ewgQ8ubx+WYpvYmvfvxJVoJ2rRhPyifFkhJYO9Mhc0MWhzHcle8gwanGrxwDqKIH
2PDMnz5nOlXRnSoX+YcFGgRoXXnU8iPfL/a0xW4WvxWXYWnRT5E/bGHZckIbjtC/5JshWL/2mBYv
kR8RLrPn95Yq+BE+ZE8LV9Qjb1H8aZ74wOuHPrH0TMEuZkOh2iahYge7lh2C3OXcbQfw1vX/bNC0
fJIgBdDy29skujGkpYvOeiam5AQPxbW8lbcwRBnB1LI5EkWBA0VCxpv0TUbktLfNn0W9aDS7mwSo
DXt2Y3VkUj22SxZnShI4UiJssDLHW/5DZWAZeYWHkgRSt7wfp7pwnlPegj3ekCd64ZbTKvk24Qd9
YEq2dlIOPqdQy7XCvmUcRyopH3Cy8wfps/Bhz1JP+pR/8r3Bcp5ZX0buTLIToM+xw0zy1Fn+ol3i
/U6lEPn+mrJtwZrsvV5v3ByXy8GQ1Y1zEsJ/h3bwsOziH3ZjcpK28krjXBmAOOJL9Gx1LJab5Zw+
M3h/dq/ijQv1J3IBycK9cqjf4WgdFk/WjNqOZEf7NA7Qi2lo++GBPWX21Y7L4C38CN6Fg7KrD6Ev
uAgApjP4lNh92V4xu1Dls6v8ER5g8yYUEKJJ3n1hclmc3MnwG7ZUebniRmNKr/BnA5HNl9PeTGnD
IYR4Xr9Edrfi8ybu83qaQpyhGtnVwQS/SzxWx3ZNpHTzLvsoaNFY64Dh/HZjJi5XvnmtDgJrIUOD
ICFW0A4t5XtBD6fuuRXz7Zxf1SEjTMNGWCnIGBTgcegcWfGlfGv0T4a5qcanCOk3jqB1xV3IV6sn
O009JLEvESk2nJ+NqTvC9uCKG4DGo/BkWfbckA5mgxa4xoWvXPHDxu7fm0vkJ9a12hreJvBRs9zA
72zd4Sx/VNy4sUtvfJguwQiW+JkZTv5VC89NFjrTt8I0KStgqYeqEPdR4Qhx67Jrm9RX+6UmXf+S
LOUZ9uSLT2V+hElrT9m0Ebad8ZGZnBz9rnI7qbWD5VmtMk/cEWCjXCFTsVsREqcWHAsNgh00VCi+
5OeGzRp0HGdfrgfH1GW071OwtYZ3lcAgF1C4Z9mRtplfXBJ3UbfKJ2sb9YRGWjJym6WNy7/nm8sf
CpPv1qddqW8p5XdCGNvRqHLhXVh5InuM9v0P/OENQlZyqoqFw6UFpaGuBhaPx1Z1tcdaP6LHF6Q7
FDpI72s5DAF2DFCLzd5uEpsdtE6KlCzfFC5typWnc425XfHA/jJkB56Walv56o/6I1Tb1tF/2PfK
pI34VV24zo3X1OsAge1hh2IC9QzIi+iPumLnjxL06uhEnYdI3HR7pJIUzIo+FwmaUBWo4UKGng37
wIEdYhCCoz/1/drvyOOBdJWMElR6SbGTuVrlaT+pFySVJTuR9BIegwT/3cGseDfeSCOY6nkafA7f
8C2QNrwfD9a+jJKSeirveUNNIDHE0c4uAoPHoU12FdEMF/lRHHe1CnLPgXOU9bv0uPz79CXdJ4nP
9Yyvj/FE7X1Wx60WHjWTjlg/zXvRG3qvWo5lep0OpZNE6zfW1fs8O0Tij6Aek9jLC/c9ZvM5yRNp
i2QvAMCyU5s6vbwBn/Xn5jrfytEbZfaAfBxqr043PVxt74q3FqgQKJh3oNOk7RT9pLRPs/ASTL9M
8pVQGfQMiZ2/k1yhI3ztUJhpwSO7ZMe9x+UykVbwQUOz2qPBmDdhf6FBBZTblJzzoL7wPOyDuYPg
KDcJaLlTn4L16HEqlbfsSUifMXX2c014e6cBYcHKXTP2BME/4PyxZfa5qFxpO1TbJn/Qo/1UbZXg
OUv8gtWgdAp3wnSzS4XVDLC5g0srPxtoQDE7GExbyrWXLrQz1Meu2rPYjT/mzwg4hSTbuMnsW8aG
PZlSeLiMfdxCrC3BrzSnDhx2p1Q5NBdM2nDYJAZrG1AFewb5a9K92Rr5oSamloCx/GZOGFlnn9BC
1IDgkC2LhMBsRYOURfyGnnDFapMB9FneLBzXXYZI4xtshLe5rKff1roUuGHWBjsmZZ+Dryp6THaF
sZV8nQBmcpxn9pRx2QZO11ycnpnsqZ9FR+TowmJuPaZsPRO0Iknfx5xtnohuxQLIuziwTd6aIEqy
hw4z88YXsHzSDbJRnr5PiZtwMlzzdPO/2TuP3ea1bUu/ysXt84A5NG5HIkVRwbIs5w7hyJzDIvn0
9dHn1D2oQqGA6hew4f3bliVycYU5xxxjzHlwoQqPEuWSY8w+qH/Y1n0r7xr5wJGtqNta/xTvOtjW
Zy1tCUeSH04lrFp+1HCvVd487OV7wzMpfqH95SwniJ3qA8j3/MNmIw8uSLDQdhzTlI5l3NOS/Uy8
LD0Zu77Yxc7ehN/2Al8W9yVoF8TuUIegSAXJ9MhFs+fk9kbDgw4shKOIgIm9bsmvENnGR44HzqdN
f2Hd2AeNEvbuovBruHTg4Tvijv5W7MGvtrhv3EUf2Ud/eq+DavNefyOLeflayMTeIA7137XODg5B
PiLfT9iY5jMPAQp3v2eKPgMLdJv2nlx2n5yLa4rxGRg7yCzp3Yd0SyN3usFNcj40d7xMSA2/CLus
rcYxZp2gl6M7yLFdfYI98zm+sJeWbnNNmHsKk3hq/W4kNaKaRBWZKJWv5aU4ZwduaNPfjP0KHvit
2K0HL6j7J05YbDdketmhvJT1XjxM37iCEtIkKqR3eZ/gdgEYwazG07J7n5iVtQeB2VHBPWzsVNyQ
mdmtAwoqwXcCOUCAqiujnnsfu404rwfJdGNt8Ulk7n7zxDZWXQefBZdxfU2EUGcP1HBj8bIiMdrU
PPAC9vSJPWijEj6JfbyFqDgFCk4/6yybfxKv/i44/12iDyt0C0yx1kR22/zKT8qV5c6nFCQN9707
ZN9oHIuf5FpcrWPlW2h4NlDY1uuJMNr8wk7mBON+TZsJ8ut6n1/C4VKmb4t16FSMh8i9UREVhWun
aMs4I9+RpnWkrigkt85L+kpObu2UESGI+gPAJH1mXlh8ofwYrqpHpMMGWe5s9kxg1emeqdVfyFSV
F8JLRDxvmuzqwAW7ixzwxC2/vYCVZBsb5AmxQuMhd5oZHHT/yVb5AjhKOpS2HmA1Ff08JHGJN6QW
lU5FeJO8m29dvWPVIBZAdZCdCZoM5/HHGndQV58m/GoQWSAyLl37rfIV1/atKiDNkJGBZZfWvCTF
L+LGFz68FzuHGc1x3Ky0kBTV/ugi7pAfpV0lr+jBYpz6+8jaDA8C45adGoRoXohmde2+CvcoqcA+
zHub9fXDBApCn3tQt12yZcvCinEJRjf7aE+tuqkfjdiXvsIapgbMerzovGjn3I8UcfRtCPKCTc3J
LHcvzRfy/xPeMsfwpX0SHJgknWID1yuyN/F1G/XbW2u9VLKrVNuP6ZDie8epU+zcanZHQggXrmXm
ctg38Mc/wt/xVjmniulV74G5suQmsk1juqzEynxMHNdCcjSe6vFVfHCe8THvhY9MrOnfXurfoqf4
Ad5EzqZLvzXiM5KM9/z2WCG3PXVXopHh3eS4rraqeuwBXpF/VnsYF8CMPXEs6ED3gxQr3rJmheEu
40b+0Y6+80Bsfiw8Mkzqou4Ahqm+qW8pDoAgM3fR3SyCQd3N6jGjorucoIqoO5IJjufyRixQvKuz
/2hRDWOmNmjhSOgIwtZ9epOAPu9WsOMnbf18l7sd+jmfn8rqUWIOTYFEQaM7ywtYs5eeuqxjchfW
Eyxjod8jwKpfwHxrCzbMZiIOtdHxP9v9ZWofeOpnRET1cMwQq5cXiOvbKv+sOAgaMDhsVjeYiBUW
qqNXEDqMrmXrFJY7Y/nkPxAZBwrO+r87LTwWeEKI+smxrlN3NNc41EzuR8SIdbV/zJqtHX/jIzdK
Rz4DkdLgh7/lhVn/BTbi6P6EijawLa8NXTa0Ezn+io8gE92j1TbZWEOXN+oerPCI5Ad5NKKh8A2c
jhAe39YXIl6yJQBLaI7hNmCgcY1snsIe+HyLOPOF/62I2954cR6a8gHu4TE0tubbIO1JvO6Y93gw
YiStbMneXka2n6X2CMPYNS5kGnb5IYtxw1Fll9yAO+VndlQ+BviarI3FHLOrE/4mu3af7tLaTQzX
Ec+82SfJZbZlYnTDJSJfB9BVjziCIuYk+XyR7jiGUNCzw8A4ofBDEFV7arRHA1j5anaXZG477qb9
OiDvXFEn2EgphG04K8miORFhh+Hmmdne3w5YnNlub+Tq9a0gqzHTu+mT0RpfiLXY1jCVSHGvY/ax
6RGXhm/DU/xF6kJcDJbLBpns2JYsRA9HEovjT16jG030GyFmCuhHTaij/vjJ7ja9FhiG8RoTc6Ej
srzuXM8kyoAaLK07ovY86KLzjKeS2GNzFr8o0Wb6VChib7UaaAbBbOYHpPabKYEr4qPFGl9kwUq7
QqmwnE36KFOmzDDPuHS2J2HG4CcYYYMV6huHGs5ZPOnefGiaDXH1jkWmffY3uGQnAI8GtIYA1H4j
usfmkn+C/pMKEVIoYFbECNBts2fI/y2sDo9gRNH2SnoZYE1t8HX7Rd1FRJWZWyB3/SCEZ4RgMIQl
MCOwlRhBlX6E8YJPE0yr6JAGr9INTJQtw8/iA5ASl8UD0v1R/ETAOb86h2Iz4yKxq5YtYZVIfUYU
YkpGipQhSWzDt1mctZfyknmcbW8Mm5y+hMRZ5N82CA22qnjYyp/Txn5L3rMoYGvgaoqn6ZN3Ylsx
SNhl5A2EqZcc9tQjEvtqa1c4aZ60T109qmxw7/FN3EFMZwZmz2FKkuCF5zS7WIbPm+XdjV1LZWTI
LW7afrwVz1SSjfmEP9hzzCTk9XV0qpnUnxneobfpyEIGrIYJdmefmeAgTTaHT1WDKHoMCHtXQYiV
eSTqazoCd0N4jr1JHUpKvpw9G+1LMfuU2iiGkr9mj7wWYKchuMg81djx3Hkao0FxycPKg4oFeHFi
3cdEfI3H34nBJUDfV7x6cAXD1Pq8lVMGEeCo8UJ1xg5K562SfnvYMcjUQZiSA1j7ZL4j1Tajfa0H
RM6ddiyMF4mtn2uWkHG3/hzt89afkF4yeZI182DLJrWG/AJFgllZUvv1eA46mrnLMpK2ebHkSpwE
TJUbgYmOShKwotpz9Vwr78w/NIX5DJ7O020ASJt1bLjfXnviA9nJGI+aLQWFoLor2i0e64jfQRP5
NylX9YSmQVceU6SW+rinsF6xvOPvevpmUAfxxp/zOWu64jLQPek5djdHhpU74r5qwp2RJ+JK2p5L
UqjXUwLj1/g5Kms9xxrvOQsZccZLl/aMUSq7NtIk8qsNF2NhVDUA9pAX1zxFIMp3ZifvaU5Xzr1Q
2lfyK3edAzY22TOwP99w+SDr/RqOGPxKBbdmp+TkI6XGeNagmmlggQeqySzhmXGvZIMhmhUWLFHZ
tGFU0b5IABp4L7HiqXhDbal3PHUkLtwVc6slZEZtb265Rh4RuwJTKTTY4a4SqhGXEuW7U2y5o694
Bz9hrPay9KsD25/taK+AoY07cBKgysH21klre6byylzhWyBX1Vjf+5+fzCc4fcAl6KTVMN023Blz
kvSk1lDJeezVXCj3OsMI6kmG/akOGH4+noMfTf5yYFj5eyrj6wONtvwR944xJY+R22HSax5XxSLi
N7yExyH8KaY0vN42d6tOWy4t79AJrUPANeLezP0vmDzDb8eGZGVkbpkE60OqoW26Jcw2hCsbfTVj
kBCCY6I9d6fwQLIR0RYBvKsGaMGBC8W5eOeDxxtVAvQWCTYcW26H/5buxhuawDzGHY8HXDgja9b1
m2VcWBWGHrDkCw1BTzBQFTDkjU4RWHbhv/EQebN1YWBkxWJAE9hQrHu0jrhN9PaOB8sC4TN4IY+d
O+Q2UQbX7mj6zTVS9xJ7w+ItxbWBJrnWD6CBEv2647qUt0gOC1SImOVQ1XVc5dHMj4AnUgaYcGPO
8+EhrGcJKqc3W/cpRnOyW1n33I9gKhEP7q3lxGPgtQ6u+sxFiCnAz+o6pVbqK4g74Q5zFVrnk/gx
Wh/eKKPMVfA6HoNiH3gMC5CChTb/HK+Kqyf+gB4fwqGhh8v84FFO4zZE0Kv4fBI19zgn4MZQhaVO
EdA5inX1WaR9XBWXvZwobLAssnrbD0cmWX8/PFAgjVp8dtwo3faPORTPiTH24oawBZaOT4nNBsxG
nO9qWGqUPlfHOjZij8gRP5Mu9WSEIIWytcrgAUUM24kzXMf+LYUmRo+AKg8K/QylTVZ3trnp1HPP
2y+7ufQrOaA07mgejLFM8SJM/o0XnjGXOYaPrD2ru/Ett7syuOotHA7i8lDZW6srk6uMzFvKXOvA
RkcHig7y5QRKOJM3+Bv+TeGB4JTahjlp4y0xBf8cYfZSCWMNzB2UTVa65MJZuxWlZz9PAVw37myW
PB4Ja5HxMTocCrflWnXatvf6Mxgeo9EtXpXtEdgxC+EUWCo2lR4DVnb7uNjx6BgoqtZa7MHVySF8
MrDsQHzfGhg6g/6gdMO2BJr4NisPjKlCnwQMbv4WJPZZ9WYHJodp0pbnyrQMqdvpKz4p8qPz2VxD
7onEicmYHBhY0jwuiftfCUE4BUFkNT28/rtNhLFUuIEfmeiHtnhaliMfv06CEShzO/I8cafIYJz4
OignWRlWUlSxvMnxrRZIjQYf80Y4zdZn99w2q2IQLtBDYr6yGJ1j/AVLFTcE5qu05Z1HO5jNXVqi
89owyUhwyYF1srZKPGbOVp9OMn58jfQiw/H8W3a2vjPHdaQ1RkBDikdJhTOT0ALbMPaSmjlWBonh
d/jjKN464KarU5FytsZzTO7AXg69iwoj7Cl3ZlHMx1G7QulvHsHZYHI49lGhLY5SghBdrTz0WQbr
+tG3jQ2/0K2h393jx10NJ37Ao26aY9uQVLgOhXM4LHfhMyMqq2eYXSnIPe4MKJbYQ9SN0+1NA/3D
vrU/13mtXXmWAK0yBVHKnk2y7QHqEchL+Y6VNXQ7CJcguexAJTApdK4CVw4LPYF9YB9WVYfdnxS/
ubPg96uug8kFNfIRV9XVHQhbNrbnCjcTe72LMfJJoCUCdRZo66UkJe+ku00aOPFdjzugtItkFo/X
pz5SClYajEw7DSrxIX3BWGEb03+ag+TgKfdQIF9iTAlvnFervdYdfoXIpmjhEMAsR2hnEKScHQnD
rmO7HLXojspe1BzH+DiXrjG+jv3jWvUCSoi9OCFG2Obtgb1KBXLq14OGtZjJW/0DGMGhTOPXzZ6J
yaNgysL4B5IqE3++YwUaYH0EWdaGJVJG+MIQhqLgXot4wj7yK7b2NeaIg+4qffK9HQe8VRQ/mtxC
HfDUOMlLmdP+IGUPOTWzeb0LXllhD8i3yHLx64MYiWQXsrWFjTyOYtt13UtwP99ARPh4q3NZebwz
FSfObczXeQOV2UjRf143kPXMzkHSAnYSCMq4GpXljmkzGFeWJeT0sHtu2Oi7XT0eVN5q8ZAGdv0X
E54aSKhdWbp9wmbnMqHi9GHihiA7sCqkzl0a15R9BdNo1uUy8sDgwAxHDbm2QOi/k4HO8UaUrjwd
kXv1eNSXPUAOwy2V15CIi43lbzNisdb3+RtzhiXFlbETLeP6sHkRk5nNiJ2DRxTJvpwHPDR2ngLS
irnlfORlbJfdB4QQNijOO8kIePngC/Jm4uV8W8BZK7aVcmEbG5Jzi9gV++PMjeTVcoYP41M5+wDL
+JYxJDhjtcgTOeo9FRzDAbZfiww8Vv6qiBDmwBk/OwqHHZKcdBKbUn+W4JIZn2u8x1sRgmQ+W0i+
dOg7IAinGejwyOyPxFYeAtYMeFqufTzACaAkQyTG3VtfbPL3YKMk6+Sr6/EN8wT4E2ZRjjsUNIO+
g/UXwLQATOZwbkGYQiJyLAslxd7Zk1NAJ9V1DGNlNo8/0/CoMauD1vQTg7maiEttSbVoNGjrlZds
sE2zdIehbVRYwikRkinuFjtPUQr11gEZMsL9lMYG2WpOIGTMykz9mtSTdlCGSjs4De4CcgqJqtSL
AMHae9ojo0BGrh4yiTklN1kgi5hCt4SoJUEZj245E4dQtsZDNIQRcnxVZSUJDd8HmU2cngkyNseK
OMxtdkEaLO2UhSfSCf1JmCLf4mVvIayY2Ll6XfPG+LHRbRKpSMVrbaEZgrUY320RfYiQQ6bWOJ1R
qfqDhQ0xG1pklwEmAvgx9U7uZZZym2w6KpjrX/79eWia8y7Eke/vR22mFQQ5uKasLyiKbN5PIDfl
Kgsq1QmrtY6uCaJJGLJhPCWrK3v231/UaIGI+fd9v5qxD2ptbxX6paB4qJtDlMX/84vW+YZRcZSI
uSHckB/+/YLUTL/s2Rw8rSwpAq1f2nHGj/Tf3//9a+yYfkWJIWhHX4iE3gx4sa//zOWKf0pVnfpl
uRz/TOOlrJ3R8k+YDlkWaySB7+9iNvivq/3zlG+bDIu+f9vL//MPG3ihMDv5zd99/f2wzsJgbMnB
+g6sp7VgQv598t+XdH0y2d/l/P3z74dG3dA3jUripKFWigq5Ia/kpKvXgf37ItZv/7ef/f3i72dI
zfdainueZolTYeV4lI1RA9WlqT2RksjFEerXrHluZbWjlxgW0z31DTXqhCuPhrFVTVjmzmlIbdMz
cqvyO6l+EiAzC2Qxw17h7RRkoJx+u1xuyfzCz8jAPNccm0MVOr0nGoPCyAKnLQVCS60RAsFYRvRy
gSiz2jgqeEN4TtyBedZ2SkjeoWyy4PE3MmM3DzZtZ8R9TT+x3SjjdlTm+ESZMylRftdOq5rQ1jO3
G2kk5Uz2Z9HdWgNA0GiV8lGmFJKQrss0WtpFdpP6hlpTCAEk0VvzOqvKfSPPla/pEF8bgRPvRHgy
wzn0jdasMK4f1oY34HPY+2pxnnqJzpFWjcNDB6+yBrWyszw818UQGGMgJwoN2fIW+/WJ9n6FTa7l
GOO+ywU4VK17DuI+r5gY6WjedWXfu+1QQtizTlmEzfOcNd/TIHFAR4RBJmhbVFNMxw+Haj2HENpD
a0tVIcb3jaxQoiqz5HW3a2yMPsbRdsW4OlXJ2q4WMEIKhQyjqJLnSu4D+PSJiREejVUgTllWEigL
HKQKlNkGIDRFFlImGt7HikFrG6GDvD5rDrlDORFtyjgiIFZEdY6iDbtzYQxQM0cY/3iyaPFrM4cS
iWWMf8BQ6X5epZ8OCJCBfHs/aRKHV07wSLuuHe2csi12QR0JEilDsgg4bWmEpGkoz0Wj3tQ160IK
EdhAiFC9UNDi2287l8kRrJpRQscei7dq4IolCa88TPtOQz/RN4mza/X6KadoIbCH7FnH2ZvVE43K
xqeTOsYpGjjgCgOhaZ1EL4pJZgiPeQgkdT4O8YiFPPY9R0cbEUpg/DRauDrlyhreK1XoRaLMz8jB
BI4qJ7xMtHOp1tdFDDCkKPQiQVmOimW8NqoGlWCUaNyYVCwg221sP1ej6CrKS6eZzgs+F+NC80Oh
2cdiKoM0qfpgwFYmC2u6uEnt2bIMgYNI/25GhrITooGrwuLdNhI2xkrCuZfMiZtHdrJOIvKcxMKF
sra+y3oRuD+hbUt1/ZtejaCNhbbrTeIRaSxLWllZkBmKrgyGRD7GlmIEAiZtuuCQUVkC8V46YLMs
UQVaejp/KZy/s/5tRZbAAgNhH7KPO23M1IOWLYeoyon+5/CDprzIOTJx7sYo8ufHorHQ3CvOqa2b
E3qaHk/V4piHyq82dwhoaoAzjgBqDRCSeuNoGErqS+mosly9vlCag4wXrIl4tuta9VBCjkDmF9gj
JnWjOpMk1Wm+bXOzO6CQGrZyaHzLRVX4RWXSliTnJGi7J9GW78LEVWAcFH/R8rt1pqPUdWTPkHL1
ZMUz/kN14qpJ7NkxkjeBRKVROn8i/tadvaQpe5HUSJpNpDY0OFzcdhF0OuMccfoxcZcQsbcgK15J
i9BArAYFbGNYgTQQbxlqJe/UyDoU9cjBYoWzmw0x7TejLlBkaQmEVs5XPY7xoTSOTJHiMw9VXEAh
r/fV9KQU5HEDMjdTUFkTHbBh3L7p3bTX7V46Lgk0DWkVSNbTEu00u3ua5XwKNFk7NTwaIEfY31Hs
bOdB+zEE+Q2KKwEmQFSkKPPdRH1XRHhGOImxXAxde2kdGj06y5IEbaIRE1YAUe3ckxMiwjLrDL5Z
O05BpeDDUcVUkWmFESqaW2nIdOTGvM3oXw9zpAs/CbGEoHEmRokEMmZenYak1q5Dkz6GitPQ7arL
AjV9MqNKvuvD+uREi3bExsgzs0R97OeRog5UrK6VlKPA9mh2vqd5SPY07PqdYzxUVS1+qtwIyWlQ
2e9Ssownp67OeFzlforoGPWA/JGvFAk5pJ5l1+1JruvklCnxc2mO5HlUMuZcOSvSwrZpj4LuCFbs
KUX9zCzd1o1Un82iJz0fBXGzY+Re0mHr10fGTZdaL18M00NS+pNO4SntVA06bYGXaE3YWYmkP+Vk
u3lG2aXRKQPZmWIeh3B87FO1CyIUOhQeVogE7XDUpgkOoc1Ot4rfzlLQByhfISJ1RKBCBJ2WZNi0
qy99EQkv1o3JF2NNNw1rDBpj5qjV8Yw0BOmRhYs0hkHPyqjB0ejmq0QTOcTY4+IVduE6VYUxq+r0
J3WilUrD1jLoo7oTsjqc1Lq4xwXrbar6S1t0YATZpO0XeTzpSR35/dovsTLFTQc1xPh+y+BVvqTS
7KDoI8u1TJotZdkMxUXSUEarYaBOY05qIbWH3sAXrDMBFZpezR+R/1zEPJ2kMbuTUtPxrKVABUFA
39RNw4kKd17BoTNOpfK7TCsvTw2P+F3/CGW0z0z2h1JXgMotO0iI0PdFBK3DjIeTNDsPCjLkqGwd
SiZ2CYHblaou3ddj94T3Dlu7BKqomCRbS2R/JQvRZmXTdKUxwalaNQpMGUgzKy08w4SHQ1A2kRwq
I1STPoZpWvVgczYtCw1ZGXzdqmCZp+MZ1eOUlb8I9zc0uTM+6uW1aUcbS6QQi9OR+zdRvCyLk5zn
+GIbBdyG4W3WJ8isM9mAepyX9Ng37XRqadsIb/g7MkwC86jtn2PpQRjw0TOna3ZhOn4nsx7eHCpL
ckU/Ax3ji3MUjV9RZ4U+fdiMet/UlG7VfgIGWKqgKQjpMwWj8nZtIJl1X0o/+q1KuNHYgOCtvbwm
IUSMBpVwPc8s43eLphp6tPSeoYyUm5WQI2jJ7pTpPGtJfBpqSqh2qu2EghWksEhySMP7yiDhzWIN
N6YqRippvbWJEwh1eOPAeTBtNdtUq6NE7QvWqVeHIc6+Tn6clKXf6OWKMcnVjR66VZDCg5vziZtU
EfgaAPR0fqY82Gnon83Ga5uTkajLxUqG5owxAbD+TMACQmDHY+cpU33RlN48ZQ6l1wkhThanKEnT
JWRvyj7tKkxPbTjADkoz3zQNINfJwOFByNVeWG6suuRIxlGZpG5nzcqLZmaXZRDmWcnbZ2TrnJM2
7M0UQbqqsuVMM+DeXDr3+HGlR4wiYDWp2gavA+qcssBpVLmCmPV50ZFQ0HdskUvatHQpCDh9AYRZ
G14edYd0HJvnDtrirqa+jrvDA57ZwBd6zSPLCehGmSp9o5RAw61eIt6rbn06kA4bCO5QdAXJoKqB
7jj3XSMn+yHt1jixBDmzuvGR1LT2O2TY0IH5trBz2lNlxvvsQHeL9fYoEBkDWirvrd5cikpzYEAt
awu0lpRh9kgeGVzD1FdOLiGpVOxKc5p3eo8zWpMQRkjsTPnQuqICBwlT/b0i9sUmX/4pWrzSJllg
ky/a+Jg0e8thkdZqxDamMcFDyrW5GJQgHAt7q1XFYTLZJkuB0kKz0cqG3aMm5/a5GUF2KxXL4GSV
Iax2+oqhHKdwuZNlrABVzCH25NOaWNaoAOp6Fsn45y/QGSGEkVAflKzNrkPipD6tv8Nttsoiq8pK
4M/PuK6GGR7DOOF3TRLSrXEKTIH8yKZlMSbQIj3kOfZHZpaBSdG7jO5CGuGJb2v5jPR7jp5tY4Rv
mpVoxyrlNXrNLST4mMBR0rKW7NQ5wCkNbnueqcrh3Wxlq16A8klo5E+yDC5i6opyX9uIYXVCG8x1
8Y+aOhulvIYXhG7RrVoitanDpdzHfXVEx/jTzBZ2XUuVgJx074NZB4tUdkAOudgtlXIIW5jbjtWV
hxYYrcQnfJHt6NJrPNwOz/JGXkgMDbqcCluGRjbDzZBS2djRkv1VkhKsaNXRIWZJ26CdoaOTRQA5
JbD++6U/LOhfuv5OUsfobMvpRdWF9Ei6q3F2fi3t2v23o990AmJjU2scpIeqpPdXSaJgDVQ15ZDj
O++popfWHckQrsbal8hiE14zttapXpSUHRb4W/3rGE7PwA4G6ZPNLmd0+8pqGwQUTn0KB01QkMgD
TN/ig1W37C1NfOio9GMMF/pZk41oInmcSJp9aSnKTS+MNQuVx8PcaRAnI2qGA6FzuTqOKxrqE0UU
gVX02r0uxmAEHhmjMKEPjwS13WmaO+Yn22mq0WbKkNk77Z5w25S+VZQFR1tJXqeEY1XGInKdLSxo
QljkQ1O5a5Vq10F77RS20dmMzE0d6TYvaN8qjS7omFe+y8JY3TgTlmhdA/0tr0oiP8UppcJlpCxv
OyKE/k+pP5znhQJ1Q7vMRvG0KaJICde8q6H/xw3VjzgeSbuK7G5KtJtkiZGOabNF3QPH/E8RQb+e
4xqqhmSuHttt7rXxNV9o3LnMSMgcAOChKu5oVv+0xOVeyqPolhsv3Th+TakDiTYmlayBOTAtS2oM
rWHHdfKhmwrUITBIlGqCr2AfRjs7x+1JU+T3dsGSodCco4XbwMYxTBvu7fjQOcV4zWTxowlkJLaB
KmTEj2zTWVl2M5L81RTPdVUZ34t+K5PsWkxtEwzlQhkondaiM5WgzgFuzfTzxIGE/3n/OzbOuO8d
ann41tAwpVwcHwclepMrMBrxb/mQFioLiok78Iz2TILD5ynZCxvWuBtSerEBE6XHeky+kir/rq2o
AdVt7lslHE4lXMqRU9Va7G+nkxXPXK1Bkn55/hhsZbqTMVZ3CgYJ34rKb7QQHoDX5ol6r7Tj3soK
chrR70p28O2gTKdxjLRAjTQC/vi8FNUIlmBRuqjpzYG7xnaaZ2QHa6OaBMdNdcVcVmGioNWDM/c1
gPjQuLFYCKbU+oLGl9JFw9qNG/21dJwfrZCqXTp0n6XJE1eTsKbnjHnRcgVEOrV2nURUZJHb1TZS
Gh2L84Hm1Ej0IYxPOk4gDrotnjrLR4/dbrLgemDhS40zVtmwkQpI2RzejU79nVCm7Pvi1whFBEMe
DWoLgZmdJqTdg1RAJ1IizMvnnDpyQjFOwu3c6drPUkEFFdq7uWuqoNUrtledVC4cY/qyd6/TuCyX
3Lh3CpTGGT6zPp4fJdxFTJUkiYi5A0t3eA8p76591sa7WHTD5v8bvZV90s+Pc/3zX//58V0kJY2N
+jb56rFo+/vV6tmm4uOk/9+M3u6qto//w/3Iqv7j//CH/zJ7c8x/GCZ2apaq6Jph6Kbzn/8hfrr+
v/5Two/lH7K+2r2phv1nBvdvvzfnH7IsY/imm7IK6GvhHvcvvzfd+IfDvoExm6zamipryv+L35ti
aaufW5XPUVWut6nbjqVrlqmxVSsG/nKa+r/6vemOXXfmRD8EqmJ/vV7XL3m/9vbttcVPZEv11b8K
Qk1FAYwkRXTy399L6w+Rh2GrJZVEFGs/1rnVcBk32gM4l4IrhSPRI6INiUNI1inZDTjA5FVuw5xe
W622WTJhQSNdhlW2//dFcEQX+0QbnSDDu2dV+EccsSWCWLwE/r431PCIm3ZMGlFEQYOl5bAtHsqR
SH2Ji+ec3DmetQc5yuV9Od5NtbIcsirxzBlwKBwvmVRO6BvolGk29VMXLY+FLOhqwEkoYTBJC2LM
fGaYCmlsKyij4ElycF1pwnTUw5VvstDkLwPZatiN3JCn502hvu8VhR5JM+09qgJELC6bLw3TBY4K
677WzNfGzh4wpr7Ocv+SA65Av2moRoHDAvcCNRbANHSxVIlUwlNTdlTFE+fXnNyixYxiMkgS+8RW
NmXdn50hde1CnHWSUE9ajJemmC9GVl4VLcG41MxdGrpeyxq9BpZEJLwPpsyeiDfS6CAF13T0R1OE
lHKif+/6hliKvEwGzn+ks/MEtdIoCoQPq31eF3HYFEkNdGNQv27wpUYj/VBJxGthRYg1ECqk2inu
y/c6YlQnKyJhNum+oSnLMU7at9rGB2ZubkrT3tud9eTEynNnWwj4Rbont6G0BmyeAdxYzVWVMC/u
oEnr43aZ6qMQLSF81Hw3PWWDSiu/EWpNdEVGqkrvK7MkpRVfQnRfuLPQz2jodxGcp7T0KMQcws44
DLhcT1K90+QEmW4Y0vvBDFoZtn+n4FQ8lnSWrfTmV1VN9HYyVlQxINUmujoW8vte+aFY4GLj9ViM
gtaZ5awg5TB+saDYGqkJRR0K62D1lB8FsuaFm5YoRzi5wlhaAxOvjd8T0czYpwC9t2qv7QDTkgYw
SAjkKUaeu61oL2X5KmStAAukVKswH6C6VzflJVMZKgfwDA8BcyeP4UmjC/E6n2qyukq2r5ECmzuX
O0T6C1KPPCiFdMkWSKgFNoWWeVHHGWeDxcApIKFqXcEb7LL5e+H0zs21AV0PXdSWZTx3cb0fDP5S
Ka4t+BTRc/ZMGPCilc5dP5jSdpBnL0okaEPFAI8N+229l++l4WD1sBqaTKFzoJ3uDU2FyGnj5zBZ
ys6u6ydDmN8DxiFuhkxTGuH4xm1+o4S47IwMlsAyXTQb+L8SCP1VLTlIowDRMWGodPo9cCMJYk57
l7wBHMleGgd3mSHbt1r3P9g7k+W2lTZN30pFrxsVGBNAR/RGEkVSFDVQkmVrg7BlGfM84+r7yaSP
KOs/df7qfW0QOQEcMGV+3zuABUCVyzBlsrd7HNMRHJmP723BlSzMDlCVyL5UXQh0jGS71lwQ0x/B
/yWb5oE8AyfZRTQGRuY4O3tnwYSqT2GHIgJ136H/tWSElvtzhz9VL0ystlKzOsuq+Rcf8C2P7Tst
IuyUNvEPO5+2OtaAQds8BCL5QTkG5yw2nqb5KCDyfbdVPKSXFuv0uA4PEVAvUtcDCJVS/p7WYWZr
maC4LTtF/sHO63OHGVDO7JVpXXLbGngChfWvBKXN0L8p/Oaxa/SDH0oUq8E9PSTWXR/tswaSLhI4
98KKv4z2QAYfTn7d9duRQAMxlvHOLOaD268z3hJcXsnLYBHZI7n5q2WWf0a4vDoLtWnHrObBT7iY
mYmRbuvGN925CXyyoqF322bxW2BMUqhtPDCvhmpXdI9GifuJTUCC2CuuJlErVt7CKyXqg4chGl5b
qzzoFdIjkklsLcWNLaM2HSJB/PILz7XvIhCvYwIQyu3z79rUPBkjDCXTfiozjCbsxTtPYUZhtg2l
WT8EvATcYf5lmMXjONZwtZJfU1jskmm51EwJdQl5m3Qd4EYkHVxJsMh60NPIcyZkD83yRqthHmEN
cd72xZPO4U0PjRI0JMnbWfomywWIfvCWTLteRcKzoo/uEs95XYh2rabIk/PMeO97LJSdguffsoCx
7Rb7Jh7sXZihn57Yz0Gsv7kBtObSxoposXsinxARzOHSn8Yd4ZjgfMgXfJB7DN2alW0PSMfgYaeD
1h/M7Dt6lboeHljFA3Lori1rO6XQjvOg5D8jGkfOZdX0/lVcoi3VGessK+6zIXsLE2u/CESj/GH6
7lkT+NepvBsw3Yrl3TUt9aWlWWi5RdHb4iyrYcQBLuhwq0tQNRznDLjEi2glMrL1NzUBwy4cYdGk
8GmYr9x4RfA6ILF/3hqIMhRA6s3wyzTFh9Cbz8shkd68tQW3iwx26+pfiwBspGNF2A9583aqLaAQ
hFfMurmetPRujphOjMG5gy7YWQEYMhLjWneWg5H3yH0lw6YM6vNGTByXRZBeTN5F0qUE38SmQp6g
dtznaYIULq9236yMdUtaEFjhfBlO5rdwBNQfttaP3GruhxHSA5l8P/9aRPrGnac3f+pAFLr7bLSe
KsN5KCbA/u7Uf0sIdqwXb7xqFxy3ewGrTGsPdUhCg0cDtiQbo/WQjZ7Ke6s0D/YS7Twf9gaRX8us
U/wUxJ1hNgEqnujcFo9+Dd64Sr/bI/JkIk6+VBCvNZ1oayXyXavBQXSdiucd4Q2tdKH6F3BM84Xl
ReFw3QxERJoAcB+hLMgQWf3VGREQ0R3aK50rtwjmAJtOdCNLnbcbV4hlNyAGM9Za9pXQ7asB6U+y
h8uTP+W7ZkQZJPG/xcYQb5NF/IxScy3cOrtA0fUHosEeati3ThIR+0ytfZcRwmjr7IUog76WUAOP
KOaQStEhPdUvx7CGNekX5i4GjNT3JvLkcfEoKm5xkdffWdQ9FjOPnKap30ijYW1cP1mp7q+SakRX
IcuuK/TLkbHUuB2sp3Lgdo0q7wtqLk7lPcUDmDbLDZ7TVEQrVIe/mV52O4sSXE+ZHEQevKHNi8uj
z/TJTUh1zc+i866C2EYHEo9BBFPxtMinH1aFgqcZ6jcV2hUlMPExezR8cEfut/xmsMEzhQbKR03G
EzG320fPtsHS5PqzppHXtwauhEAPL4eWXRDkf0aDHFATekX6AMacJ+aVbUPW6HtQAyXQwNwaHgyv
enX8O8vXX0bH+9lGpDHaFl5s65G/shMi6vmFWWKx40eYFEX6XetWRIuIZ3lW1JyZHXwZfURMJJ1M
CFHhrRltejvb9nrM/CgNv2VW+iOpw++19AewkgPSxTdGoO/dGVhakes7qzXOujYnBVhyIZrIvopo
+kKwlxjZUj8snvVSaGJXOg7qA1n20GfiujT4je0EeCnWMEwZ78YyfHZK5BSLNNo5tcVzF+Yij78L
rbAfgQABWyCs2vhgFQucEx0Zqs676i5gYs1PIQU/i6a7GBNeQmj4YhEyIkW39k3Ml9KfhWFghUhm
Nnd5aXnzayJwSgldHOjcIrv0ZFyndXbMyDU7B+KJSqy8z8E/PJLFBvnd6QihRvFe90O4PZFjQQi4
L60Q/GrLAw7N3kOgOXx2R4RKd/CDT4fge2gD3vMWpilFAMxrJohit+VzapThpahfi9Y+JBpKEyjD
f588DNGi4efcd2/mIi6Yaf+I/QLTQ53/KgqSQ6/ZuN32+RXCFOvB7pINYZWDYebr2RmvjSbYCRNa
1xw2L33YSkpecxmX67RE6SRJNknsfjWTHBOe+lfU8YqdjeyFgDasdG8DVgC8gZneGz0gVK/xXqOO
xJFeIHmip7e+MQAcjMSPDivPoHCxuU/lCw/8/fgGf41kztigRCTAcgnNXM96zeu/f7BL74eVINpm
ZhjSbEriXGem4ZJw0cGrjX0LStSbXnngHKxIwvTvR2B7aUjGpEvAtkUI48cJuOm0vh+TAv1IH4fs
yADXlzxNdvGIuievf0DjREgBscHbH33jPNLhAmoJprQmM+XeIfhOkDr2gBuXPVYykXs7BvqtWQEI
net229UTi6BWnMdefjmQ8avL8cFsRtS6IEP0YJ893X+1w/nQWhmx876+m0fji1553wJI6iTqeL7o
3GAeiBPS+nCGwDYvI6wGDXHkmHuqS8XPuTXuU81bNxOB8nSJr6OCJ1TtfzGNILwsW7A+VqyTgHXt
2wYEcNoZX2TmVXjOug4GJBjGfJPAv5+Cx2REYlhkclaL/tWIBAjAHyxGtXjft0RyYguPRlwjNhhd
AKH2oWgG34LRAFIB/dgIMX+MHjUdy43ChS/Xzl5wJbBdHiGwBvAlLTv64iFuVo7uTcX/GlY9Gazs
rTcBb9YD0bxn2xze4ij4GS7jV991fvSR+BLazLd974r1951duXicVPeB500XblxB06gCAP0Cul2J
yanzmpjF1iCU16BIafC+DIMSx2Gf+HOwNiysH00mC4go4jo+zuUqFkBWw7J6bGsszRLYq2nBotbX
QdkubvY9r1lELtGkseKLvkXNrZ22Dkk7XvO+Fl13cXowF6td+XP0loBG7cNHh/eeKVavPfmFK5BO
7qYI7LMoCZD+k5tUhRlUMekCCJjCiIG00pPn9TqquNanJZ/zTYGCchjMeF9rdXE1yEgEerWEmTEa
K9Ce8Kvqp9ovmxBlqxokFPzOJIShGkv58UXgo69MPutD21SZ/TrRpmg+H1BWUYM9GfQYBkNDwIsk
4Eo3m++BbFObkTutbwqQ3oVIoI/Xo4DfUIMEnSPErLWY7x764F0gA4Qvw4hetN9GpGmEneSXHQ5f
g3IvA8c49gP23sdgzBinWwd6cScDNJk7Q7+PSLu2778WhBGkQqcNL3QpnNjJf0CVKgMXMJ6JNPr5
lF85kZRO4KL1y4E/ybF9fFNUUW5KDSoCmi+1gZN3kY1ImaifhVq8TXJD/sxjUe3tzl4MNt2ziqtj
ccmGlSjIV6vPm9p2Aq0sp3XPy2ReqX/u+C/FWnVWOhky5vJkqn8l7Xjntx10+NM5UXuos6PajpeD
qquNlflQVEAU1rZ/0Y2wT+TPjl1pQqv+mtPVoHqaaWT16SMEpv4K9SXNoeH/6cJSegET7pid+kdH
UtCTxmXqIHbhAlPQINrnfuBw1RECKbptaEWXxVIuF505H3jAoq8lN3ki3PUSLpdhWHNaddZAG9Ck
PZIIaVH+ywd/+A6q6Gbo1RgmKV71FY9nL450maq3kLWVF0cko2h9o5Ub0VoX0yHLUigb8txMhPvg
b57uGs8E3wNcgT/58z9o1dFNiTWvtrQgCQtjWSVe9KL1ub46/cPcIlem6xW84/66gEp9uMubEQ6w
/C5DUN8ipqyj3OsMoJhzbvTRRMhdXmvqOGpPVfov2/y+Ai/N6+ZCXQkD/gH8RARl5Pc2J+Fu7ACd
wPebTA4QCJ5DimNaXIXzRl3BUw9AbUYYc+kRynUJSwUSWQZ35b/4LgIyUUDWCmYmHG712eoj1bdd
kr3H1I2pYSma7fFKUr9YhTnljXdqK10b75caMOfirgK3Hi8jN7tzQ40LUV15anO6Wz9cosei6l8I
g6LTSBxE/tnHXZBdxr26a4vL41kt6rBdm2GzPd3h6uepXVSbqobyKgTCc9l2KX8TJGrVZ6uLXY04
7f/5ElR1ddZU6biPqh+Ln/pV9VPb8bKtaoGXsOoqc2ZRTmZvw4oUR2ZuDGLcWCQJtObl/2n6Tn8W
mkgmzeZlAhiPlBqrIXnGR4HDpnBvi6W7d0FqBqV3bSJJsgCU6sYUOSkLECAEtMFG+wqTzyJHQXYi
aYPcCDEizDU2lgbTr9Z6GA5Av9Wm9MvuqjEagYSRbHSBRKBMoIfjhVvCAV3MALZ2MUREQWt61Pi/
L+IGAuXXMx/SrFqQFn+cEQTfjXITxCNvAVUPTAFTVhV7s2k2caOvR2sa4Vw5ItypjjDkRSE8dMNz
ntDK31JtfPnaOFVPbZM18Rer7mNRdXnqsj+N/4f+05HjyYUr3pgJ7tVTs1yedv9wuGPRlV/nQ+vx
oz80nL7g6Sh/13b6dNU7CeelCBovXFstUNR//tGmvDg+HR77vfCyirun4+FOf86ncR++6ukwHSEw
WA2spdRo9fGIhW+MTP8WFVnNpLEnbvWhOIHvuTLz2d/0gYP2E5kXlYMxpqa6UhvVpkqqQ1XbKb3s
UVFe632MfpIvUzC1Of3eACakMUxRAW2nMFwRNOc1Esl3LF+Gh/+pnuaVwFwYphGwWZ5zhZrGyI2v
LoBQPj79pkJ8zsJwWd5nTj7yvu/k00vnBbdyWhY1jZpFLAkxDeGCEpMDvbFOrqZjTqdWU4guHcKN
jawD62UyQkUbRTrkXl5F4OvLK/LHZ2VcCLiqEC4yOyDPlEoGgaqDYa6uVHX2m5ec3MHKcAf+LnnT
qhIzifUYLQ2RyhgBCx3pipClDQplBUKKSTWEF4XkvHiQTa6q99KntqbRXVahwHjamgxWZ4y/N2NY
NlfHtgSSUIq4k77AipMDBhvJj6hmLinPZ0yY50qVDP6YY0m1xaPJNeAYAPxn1NvapmX2ix8rFiOL
T1GdYVUXjfklKIFnq/SayrbFZEakpzWn+ZR9m6smPWd1TcRYzutquVEldaY/tVly/sja5zVRr/dj
Bu5YVid6KIipdR6gfHk61Sk+ZeSEehUd62p+uTD1KroaMCtzllgRTVRxzqUo9yDpJ2lcvw0xyXd1
Bm0wkR/PqGpMipLYLHPVXtP5B5aoadeCp7yWQJCx5bkNBgvfAlUPZ1Tn6jx7clpsa7OhK3EvKpMO
eue3QPebK1/TP27+ro0IzAapQ2MdGVaLRUT/e9MVhAFa10rROfurDQvG7ioJiS77Okp6uCkAA4p/
WMBwtsQgndXYDl/RrOd2U+cpVKdIFXseIYEZRpdG23Ktn86EOjGnsxM1BotUF+smdQpOG1c+nE5V
dWf6nShX6Zy+qdOgTtDfnapenp+xNCsctJHPkOenEv6lXeVire604ylSd56XDEgMzyMpEUlTGmRE
fXbnTRoUGTB2yWeSs/OtAxLIUpymOK1eAzIJq1H+T6HB3555Ysiwuad+LPohcCEYDdCW5V+oy83x
/36vGvbA2jEmASbvljgxvVWbes/qAanuHX+e/OVcFY/3UinirSiJn1WetJTNvenc4uxDDObJgB6n
ea6DQ2NVhCzdVKCrUUQEmlUvUG0upGLSVmKpvqhrqbahYYE7hGkqLzVVVSXV5mioYIxMINSVFsm/
AeRfdfU/0IoP0IpX6C1dMx/ewrgs/kBI2P8IrHgq4u7t5388dN+7t/Zf9vuNqxDY3rm65bvgYk1e
H+82eoZrYq9nu5jiOaZv+hJw8dtFzzX+03Js1wLs4BnSeO83pMLwgFSYjuH7hukapHPd/x9IhWXw
az4iKoTH0WEPAaVwhW95JuCN6vX7IS7C9v/+L+N/Zwb+v8aYOm+kNPZOQdAaZyc43RFwLGMQ5tNo
11IUsfHXqlf3UOZUvWaD9I7qZUn2u/fv9j0N/rt9Df97HJYR8o8VWrpy42VZTRrvvQ4Urd65cvOp
LQkXeP7HRq1F9aybNqG9NNenTVb5H6uxnWs7hAdIY1jPYZURgxJ+eK7Jaj0XJFPHyF2borafTbf7
SV4QNVoQBGSZVqAak8sUc3XQCigEd4b/PIQTYOek64Iz3SV1nQVLsJvnOoBmQ0lUfrArghAZoFMd
aK1FQIWo5KwjhsaC9axrLEh/3riAm80Mt740bJxjVT0S/a1WBvqPKo2TzZzYxXWCXdJ1JjdRgOwh
0zD7/FOHqqoN9l4l5m6pBsJRFquNH47pterLJp4xYTQlqxCI5+VkLd5NAqvqkiCWdxPJ0jJNE2Ko
kLDISJWt1X4h/qXddawz1qkm8+TVUN4MchNoKRsXyIADdO4Mg/GwR94/FzlrkdBfW113Y4TdchNW
mv1glLF0uCUS2UyN8xBBtMN5pn2q8xyftojV9QH3kPZqis5B8bcHpkbdgd8xbIo4xqtKtqmNvFdY
ESRotss2sZjh4Z92UgfKIAVaTVlux8lClsuJ+3k3eunHjWqrTHf60KHaeM0//T7nnnUzMwuxjTGT
IdToISAsj0aVMM4bW0QPUwvsYhjb6SIxxw6zj87aGYYJcxSs58Yz6vjGmRKxKrylPJgQfM8dLY2e
0wz65Tj5A2rHNSwWc8oQrmiTL6qUvZfaUYNbKHtPJdcyzU1ClmsFOB4dRBe1dD8KcDxW9bFAVCjM
/XAzGEj9DEuEDmM7Rg8upInN0mArH066d6haeOCDlic/owmVzDpCmzaYDTCvhHydzgyuQytF/a2b
g8uyJzicV0GIKJCuO2dc9OVllZGgjuaovNHdpgRVzaZ2R/wRmKFfqo7GmyOD+4YeLepwPqurV7ef
9jWGZKQOiIdXfq1dyWqBtV90XrqLdmX15Qu3Jz/ovdoUdnPfLlvDWnJMTzrsae3UxvmkyFBp7YDE
SfR5c2w89iet8UNUebRxcydelZGGNgH+k97a0V61Lp/2qRtYN/lEdiJxs+ULGuS4aNSxyv+EkIoN
p5rPmJ/Md/7iTMdNYcNl9OOPLSHyL2XdLOvAZiia1Kg7oDeYuWF8XwYl/hJzk7/iCr2Zkn56dtrm
xi3qdSqfHmrDUy/YOfI5oqq5epic6pzAW2DncO8bI7nuAMCA5LVdkO0OmPBAvxatSU40Xh7sxYmf
c8DJK90Bx1EuTb6Pff/3UDLh14C6y+cPGMO7Iy7vP4o+v2Op08nXhfGnPysAQt03cekUeMjiEmvq
8u3z4e3CxDAmUh95bylgc8yf5bLgtCLoFD5PzUHV5kP989AP9X8pft63nRcWGnCJV7a16E89mBUI
WtNtHscJGs0kcNqcwMoMFEueZrUxBMCHQMvT60LyMNTph16HA4UsenKPSWuClRp32u19j1M7UbEQ
+Yf/3mfURbPHsRsxKq+RM+9yvI8Jl1zjII0eqegqZOeQIJis8Evua/HW9oIcOXWv+j7sujhMv7c5
4ttdXHobkaXtF03Lt7lk1yzdAyzc4k4TnXPIo34fzm7/lbhWtFkEyU3D7fqv5Arys7xp8bUhlo68
CfqmRkPu32/m6GUIWnwGdR30c+HND3la37myvfWmCIOeJdjWsVM8Lz0Sp7K99wEqzxDr1kGeRi9G
J8llyHrPhbYZ+saGLUBzONjbLqnip9D3ul1nLymCuGH8YpnJxb+5+jyJBv2AFhW+C4LUMm3Ls5jh
cCn+efUtCRQ1oYv4J1AgC4s5Xl2Jni4vtr6I83E2mTNUgXXoF49XeTm/6Bkwai3s2uulBY4JOf95
5oa9NEa0p+csSK8byILYkja/S6pN8/I70OuIRv7ZrsZOvYBvrsaduhMBTN1q+Mf/5nCqTcfIpIr6
e4x+casgC3+td7lznTak7fJyCb92Irl15c3tBM5dLWz9WQ01I/v30GHB9vd9aOlm7s9Ss+4SxKae
RUCCy6iwRWqijrwxiWiw9sWdh4g4t+TlmNgwwmVJz2xEo8I++l36s/fzOA0lySkt2ePPcaXXSk/c
3ibE6OuwA5ePG78ytoklmu2n9tNYSNn6tapi+HsNmS5Al3IG6HcactpXtTklAqdjNrE2ZFfVqdo/
75b7+kFLJbS0RDd8yeZHXp4JCmJG81XMOEbFnTf+YC29X9IwQuEYcHscaz1sSygVneM3ByNGjEVz
iicjmWDasKR7eq8tfmg9xXH9ZA55cmvImuxTNZM31Wnkf2u/RX7C+1FOnxfyCar23nf6PNl3qr1/
M6fI3C286/4sMaA0eBBdzicHrYXctcO9alOl0yZVHSFKi8KYfo/7u8HRFASbf76T3U+wb9ZOlmV7
rE+EYfty0fPnjTxFUpilsbSfcaI/dEvj3QN1S/ZtStJY3dFMCV77wvLumfrE+/q93aO9fW8flnhE
h9Wc5RTidQJU92G8ardC9zULvseNf/C7bOlBe+UGurt/XbXHkmzTl7ZeJTGyg4hn6AyUF7XqVht1
tamSGsjb0YZjZHNE1Xg8uGegn1svUAC1kklxLcE6xeAXu1pOiqH86etIt+ILVdULD315A3sS2VnK
jRVAQIynvASu9LJ02bkXzM4uq7v2djQhIpOExkXDwdU7EBNxSFxDTiOE8zNwCMB5YutK0+/OEEyy
TvXK+jezAQdL+I+PY3kW5WLXNB3d9D3r81ms+rl0eQZ5P7UwMxy8yQxIN2oVWQL8603tUVXSFI/K
SntEVad8iOfvQ+7u8HINEVOSKIn3ahXofOFkDI69pJmbex+HdJ33DYBYOAJ2Fm7aSjevHVmyZJsq
qbZTb1kF2vo0TpXGeDzA7IyvRxcOvWubE9KiTQtCOfy9UR1l708sCv9qU0MWXrJAP+gAJg0OrpH7
GbJRHUaNVgP9dPbP/vlOEf96p7gsDm3P9G3HM1nT/3mnhM4Qa/oUWT8d7CLBP8QGnP+/NqKNuVJV
HWAps8MqXFldjLSSHKKa6oITk8WSzRY79o0Wp/ZNijpQYkXt3p57+8aUG9UeJ3YGvgFFj08dqncC
w9Y1JloSva91MCtiN7vRgVZexGb+tZ5iY4uUUHtL8qq9tWRJtpe2mDfHscBP01u7x8HPHsynxSz9
O3RTds1YWWDuZu9O9tW696GvlTXbHh/JZM6r0tTqbTtWeCzKUjLOv0vZe+nUeyqFo5vsUrNt1v98
bgzrX28AqDPCFgjzoALj2/qfJydyoyBLZr35mXbF0tpY1/sYAc3aPvPqu0qbhq2qHZtcA0ejpsCB
PLSIc2fHuhyt+pM0nq9Gt9nOhaftrTxyhjXuvh8OozrU2Bj20AUBaCwgqyaBB7to3xwTQkTVgBMl
QDJ3mNo1oXU3mfAVMXpH+Ksr9Ac9WqZVUWrBvq70ZGvGRQ3mKrL2KS/NlTEmzYOVI5Uxt1H4Io8Y
pS7uS821HYTpQYL+1rZGLrQb6/zVBqtfT+P8NR7yYLVAeLwyMhHcqRFZg6ZXlmDz0KnLVV6ek93r
1666ZqEiVGeOFWaX/XvPaWAJ6/zCCqGbodDV3vsTxnv1FD3YtR9h8NybF7Hvtfin0PY+optQ4Tam
AEVy1o8OFMpLMwiQaZNV1RZnLg62PnM/V604w/d6wUrtXg1UbZqfoNZtJO296jgdK1cL10IqHbRa
dwX3dVV3XnHThxPrYVlyzby8qZwCfnsNHe/PdjVCdco91dDTTo7cs5F7vh9WjVDtapgZT8fDqqZP
u/952NYv/8072/uXi90xhe2RARKIYoCz//TO7kSsJ3MKzDpF3dAwXPSc+qVmha6zTBeGl+9UtXYC
RHobgv/lQm6QRDfdnwYC1XBdIMPsXatBkxykRp6Gq0OqqjqkB+43M5FFw+p6voltSxqZB1l/U+1U
yzJa802qmt0qCS7DETFAtPBASJ76idpCnnKzdL0Y8Xxz7P59FIMo0lnT5A4udKuq8QDnD1rfXBtJ
iaaAKqpNC3F1l4crVQH92lx/GHwaNsueSPf8nYbESVVxONV0LAY9tLPOtYLLoM3KfVsUMz4nC0hd
Ym971aY2DpEFjE/lGG/EKlvHHFlEHWjB0xhVivzu9xFU1a8c/5gweJ3+T/hW/t3i3/60+Hd1B04g
yy/W/zyhLO/T4y70l8Txq077kSLO3xG7sM60xqsxnOgnsC+8WU7vEm/wpxsPMwZeLvhRM1S9U+Yc
/ka6LL/Hqza15xIv083wypNEHvV0rD+Pf/zQOHF/uVwE6ZS3cJPZDO4h0u367jhnkBMHluCnltDL
0zuwljbs34nzco/CnPPga2RlWxt5rTDwwdgvItkBlsBSQPaCKXQe5A7kgtvjDkRc2QHzuAzV/rWa
22h+2l9wz5QbVQ1BEQJXRVEXs23rCWTc714VeT/1qsi76tXl4E/7GqlePJU5ZMClmn4Fs5mjzR4V
x40WDj+XKjW2qkl19l42bBOz+QVfq7jLdHO5kGxyfkleFj3WMuHFIGeOydCmSHTMzm096/3ObZ2K
FHoQvrRIrzRBZH1dMPEG+VWuEVzDZaZqooehtqIHI51Wfthpt6ppiqeSiSxCJXD7ecf1krLY9aiz
aTEamkbp3wJp825dWaqcEMgohvXbU8eU+vYe1ZNzNezUrg7SA3n80EGsUNpDakw24sDGKK1BPMNJ
mc0lVXmna+K1m93p6zyUxSXSW/NaVNX8NejLW9F74yFFCeqfX/suOZw/pr1ExQAY67aD9JjBEuZT
DKwfA6/R62X6MTVE+rFBmDS4E/bk7Jmn3ZdOjpmL29m/rCHyd0uiA7R30UFO3RyhGllVm6F6FMVS
H1TFjLlubNcNLlU1MgpnHybOvar1QTE8DHHwK83qfmcOWnVDbNU+xrlmtJnLcdR2KoZ1jFVlng8b
e8A06TTOUlEsv0cHxnfgbAMbYBIGJFDDKQAFUzXvKv+s+kiXXHQuivau6ewt5FBUcF9tKlg/4dBU
aAaycAk4BasMpi8KezIbkDTiNL40INQPzEav7GSCQSVLuZi8x3purkE2zC+q3Z5T+8rvAu+x86rP
7daoMx1KICWOhh4G/24m58isGFPGv3jIrmEI1xYWrGfPtmzim3/O5LzabLu5FeWPlnT0RREEQNTy
/iaZZmyqSeZOexAY016VyrRot6Jpb1jPQe1Ug2U1H4MEkQXrkJEL3vtlnG8q348AM4z5HvKHWLlF
Pj3wZvEx2Ijz726OMUdfgRdrkFZ1YTf/JBmPEQnkNpOY4J4gfkGEy5vJKzEjqdEU8cBtzwVMRHBT
7rLuc6CF0WCm8ZtJZvOigLJxvshXz2kjori99uTm1DYUFQ6zE6QiE+sPn+lddygHsQW/tMlRsXq2
kqi8mCvb2TqZZmFh50ES86tDn83jATTzjkdg+qVyb10pusJXSa9VSW28pYEMmgwdULYMgXLZC++A
DBEMl/Vx2Uzi6RGxRXSV3hfaam1+qqqFtVp3v49VTWqEkJ5cztBtWwCUu9NmGap5l2f5Js87c2NZ
YVWj0PHXkGPdjbhERbBsHYDwt4sYL/oir/eWrKmmjrfOTu+mvarxjPndjpgj7gMJpiqnNjWEHM6L
0c/teiTG2/xILL1Yjd0ktlYBhxOaZvgttwrrnNjlvCvnvHg2GszZZHsZBOV2jpJkRWQu+mZhFX+W
C8O/RZNF3Bt29yRkOyR+spX+FKwLzS1IIs0RsoRBPRnzbphG8VBYZfzUlZcq8GS3hqqo+JEdeZHs
UZVMDguxbJZxLTUMZnKd+NHqn5+Slk5K+9MtxbPRBXMFSld3hJC33IdUwWSNReUXCxy3iPvFtXXv
Wm3QJgZIM2f4VL632RHadGcAQ3+PgXilX3PnOe8j1NhPVTXe0Wdo2Dk/ya27h0hbZoSefAKjcjM7
yGvbzEROTSJGrnSuzQKCQGkfh0VIUF0KvfXOVZs1pphV1gjq6T5Aj2pq860x1f5jLTR9JayKjK6s
VovdbNLOQ6xJVpO5IB9YVpA6ZbX3HON20O29qqXIhT2i6a8qapNLP6Ykce8A1L8mel7sckHQuben
4EylwGa5APnUpss2dLA+jju1aQ6Z62Ou7dN+veXNO2dEJWzRwm99mqdf0JVBot+MeKXMYbAHBT1c
ZE6qf9OXcIsGm/j559DU5e1jy6FOPQwX8TSNa6+JXDIvQ3TjyU0N7+9a16PzKM6iG+HUuQ51jg5V
H73phsUe+KoGsBkK04zxBye6abS0QxMb38MP+9Wa6a4zDxxAHUXZrbV0LwuyFF8SwTTNRngJ1gbV
phrttZvCSFHV1swQWvfGYH0cnAXw0TPUR1U11OqvKAL3tyJsjC9RirOO5bz1QU8y0bGcB9Dz8b4S
qErJt5hqIje3Y30bY/7uu9dhah/suSTPqRZkBkTIs8oglnRaqZ2WZarXrIkbfVqvaYFebicj9lCU
Cnj6dP2cXNWxvY0mHa8cE5ntakZ0W27CHJlFVV3KtORp51+cmlRJDVMjVFVt9M5td0GAnANZ9xh5
3N5bm4GL/V0Zx19FWc5n8TIv+3QMkfKfbyN3iL8i+BnslgBFU1U1/Rx3XKHnW1Utu2KH1llwSJrk
W9CK76kxuxehCKYrPyrzpy7Kdk02zC+qPZbtpq3/bbvLswdpbgubR5kOnYSPg7asqpyoyoaqjlPa
9NTWL92mWvSt1urWHtpUCeUqha8lq6cNEkG/q4GO/ZBT21ioy7aQ2Md8HN1AENqjyhlUtbVPfOmD
BSlsZS2Wt59YhqMMMdbfCBzAEYlEsBuITD5VfcDNHtff7FSzUVvPust20atvtWnvY97sD54d+cfd
Fzns0+55r/0/ys5ruW0syqJfhCrk8MosZlGigl9QlgNyzvj6Wbh0m251T0/NCwo3gLIlArj3nH3W
Xoh+lko6OJ6pAN+G3f5b/qBRwzoLE0vbij5WAsqpGkGATDMGqq3mxsgqEbAiDlPNNehdC8vLaZng
k2xc9AEIzTYkgSX6DBMwlwrsosn+Ni013qKOnQ+lrJLzqA+XkeBehtVLKi0iqAcURjf+k+wU7jRY
TNoHtzVP//2GUIwpYvDnoktlC49EypQVzTANdpV/f0NYCTCtNm3zL7kLaCNh/bWT2yAtZ1qgcLyd
m65h7FrqTilZNics7zR0myCGbofSyNdhhxaS5GexbpMU551pB5ZPTZvv5lJsudzMzNdUTMdLsSEz
2+zXaNgm2aPDrSr0C0LPIM6aqrmWADQe7v13KQS8o9ugmC80Efdpjtxdw7G6ZBRWj2kUXEFnLS1q
699UJeaeChIsc7xyeHO6EfNTYrzHyOlu0yQ0g4ekl/BLnzIVrC5k8HVId+9ZiPtK6FNG4z7503Lq
U/P+ybyncI+bftD9Q2GM7msttE9Uoh9FXjIJukcFHPGrXhrFUocmtwet4+wlas8RVYfJW6WVx6Ai
wN+IAHHq1d7F5V06U/K6OOkGa99Olbe8tYc3FPJ4yw44mommmKYiZdrnCt5aGaQWwtp9cr5/l70h
ubZ5L29vX2bNzClPTCYs2PR1F4d6OvPN7Np0mby999/nis+83TSSkd0+L8wG/FIQ/2IOEUcXItHK
oq8MZ5k7RngRB2isX8ZEH3ai5XaKfXajN9EQ1/gQFR602gH8P13zb5/Tp1j4/vcNZEyqwU83kKY6
RGUQGWlTWO7TriXqoypx/Sz/Uvsq5YZDCnNDd7xDX028WDYfC6My8G8Rnf82LAbq3HivKj2Ho8tG
s3ZOjem1F9GIyhIPFtf216Ip9Y1ykN3+ctvkRpH8o8gsb9+WtrEBbRTM3b43QF874Nq1Is8WXTmY
myJsXgO2PpTj4s5RA2sFjNxRm96M2qud6iFOn/SZU7ggHCRycW6xFi3QFtTbuCPapq7NeQJmWaXD
FHD0R9sfl+IflahEHuSp/l7slt2s8Sn3JauZed2TmFHq8MmzNM4eRLOwTGpMp0CPaCpaDBcxCjoo
JGO6z/V+UbNaOprwWo9jURNnVHwZdnwDTdG3G0BTYgg4whcnt3Usmb0RhwfP32RDChil75WLb1FD
ORLcuUD9aBf9dBZOfZlrY5sjlu1WBNdZ1QNS6bF/prKRtMl0qAryS6KfTR+oUVpjIC/JYzs724ys
8yi17+LRUWVU6rW5lKyVsvN2DWWtD37qPtZxXx2EZK1W0+jBd0p3Zk6PdHGQEvcxiqzqIFr3GULy
Jq76/RliRuCBYIKUgJ3s3wVgqlL5h9r9/qlbNK1W9Q+EqkTj/sgUz0cx5jbf7w9LcVboh7ayS/M4
vazA90R7OGT+ln0jYpjQ6A6ykiGWseOeeB/+K71shC+Nr+O3VBfZ1yKpzw6VGz/N+qNNB8yEJCVf
ZigIv1OX+SU1nfTdi4Am4jOkbXOVDbUqadZhUEPrEFq1dQgAIT6kSvRoRym0SX/qEwOp/WT6rAFb
WZo24OAF5hPra30PzfWAAKg9hhbsP9qer3/7fRJ74a0n/OtkGqoV6yT5bbQzJ+iq5FeYYXclocUG
Vj1bETodBQXnogDjvUo7K3gMQsPY5nIfzPymlhEJ6oYHiznCSn5aHPD0KR/D4RRTI14gYtvfn38W
v40V670EC5lpvdAy27elpYXtwQO1ufEz898UV28+GqrwZ61CsofS2mprgQ9YFiU5JAsWl5iRActf
1GUZHZKmsY6mSwFiVFjqg2SDR1dtx9jl7Fx35XQQzfuhLKaisdh/uHc1ZtSttaEMxhelrJo1Ae8l
wTf/qJKNPPdkss82JfJsqbCIbi0dvnRG3QDATUrfxDCgHf0c9H7IzsMjkQm61Q5iZ6a1mgP0tBy3
VDOk+5iC+FWjlHx5dF2fV4ZrvRaW8a0fjfRHHgHacJDxAa+mHLMo+49IQkuhNpW7GAiKU5yflU+Z
BKNeVc3HuLKLpywErCU3EdCQaVALauvkSnBwp0HR5SmpNKsJSELZZ4Ykx93O8LByTbqoxlSvi69x
qMUH7EPSRW6gx10VlYz5cUI6xI9Jj8DoI4ciTkWnOETT8O0Muh9Ik5Tky32OaPK4Nde23kvbyPVV
ADt6GWz9IHzrs945uYCrT+10VqgBroZRPmAtSrOLqPp3S1xM2L1Y88gNeKzY/fAGppudjPWat6Dv
MN+oKNyoZkWih+PLmAImbQwVysR08KRr4xbuWSLofKmNtN8pcFbv41qJeWGX9wBZpumqXH21sz5k
oWB1Q7+Oh8n0x8u/1gbIacdUs33QydYRun4355uSfPuXGTneMKsu1980tmcXj/gntFQVEAGt0ADk
/7s1jbHSIOU8jWWKtLy3prGBqs8fCUHcXZw14blBM3e734qYoD+oQuO2XBfCYyrld66OYM/Nk+NQ
K9KLYeM8W47tsytV7UVW0oc4zqQXPTX6fQH+c9ZNs8K8s9bYw+RLMRqHfrXAsgV1cY6EQHy0msXx
WambPzYHLYyudeniaibu+NDTknXtRSEcNVvb96N6aRJrjPnLBEB0TVK9SgfTXRzIl4IhzIxl7VYn
QwhXymqyywrwCXSmxd+tMx6MbN2CCsJLFQum0ZTYm6lRCj+wTZHCSt0p9B9Ez737PtVXjOQsBuJE
6aepsgVSq4W4rW+CTMbB1teqGerS+EeFuAwXkB9WgjOJYtb11cBGYdkpzbiHmKjsIKzAoWCRKC1u
Yp442Drm2F6Br1D35tl/9Ou9Fh6yMftIvES78PKhIEdznkWkJbMBTQddfhGt0LXelNZ1b3EZlSAo
dIQio+KRoE3r1c6CRFy8Fs1AM+s17BN1IT7NHMpha6mSNTNst1q1ShYS0nTIFbulsZd1MiulhY9D
59b+B/feY6tEmLVpvMByFc8QOciKAzRzbcZueo0LQ/CdivkEV8C4eXJHT1rj7jkAWzHbSzzazUxM
CSOiLahAvsSdxF+k9RGvqUn7f8TA9X9ZTFqyZSm2pvP10ZRPuzENXacHcSj+EgBgxG+oOSsabKmo
VqMtvhKgzsh3XERfblX4exdxA2hjwk9NAyMEt09X9ZKyGTKnlp4ME87ziLUiNFmsbu8naCuSR032
8LhsJSQBlobbmDhAZSlWmSF/HSWp2lEm2oM8ttRqBxL01xTR1NOa68Tp/eI/rhGf0w/l+38vvhUh
7sj+SBmoFu8hqn/QQaOL/sfvqyrliiIzrXtX2zRZJR7sIghmFs4XHMRZ7se81gO5vpSBFT6IPgrm
rUNXGAyQB6jW1gQ9E51NFNiHRNWsfdRabIHA/MiWqZw+nQFhU299/e+z//+8Ti1XteGNa5GnNBAE
z3ydwJrYFoump4fRTuyhRTPS+/CPphi9T75fW2ctiLa/T743varkB8W4ysu9Yu3tLMtO9hBtkknJ
IQ7E67V54mjamgCs/xSPTnoyLW2uq3LxUUaDBF8prR+p01A3ecQm0rf1iH2BhlNU35rfIRhX/LW/
myCLZwkuB1uq+QF151U+s/s4ffMGHvmS3ytr0Ux76xmwWfqYqiTjUOcdNUdL3mD/41wqNZQaiGaI
uZPZucOhC9vhRUt/hMkIKjPG3EjTsTMSn0WlQbDIbBmrgWl00KW546clglG5ZzvBv0B8mJwEeL5M
/4JbU3eeM7tNHxsnLS5VaxwTzzeWhhEGDw3CukXZWwYpjdw9B+GkkY2K4IOb4z2wM+1Jg9X2YAaK
v6qMsPxiWx9Sbfkfny50G+X1v7//qjll+//8/muWCbsALYihyqpuC3HUH/H9EQegQnLM5MXsWYu8
6ApQnMoPsbGbEO9t4+4kU3N3fls8+p6nr0VL9JNZswCsTqOiTTUNkXdkYJuuw9BvMEP2eL6eJXNL
bSZLybF60FqjvwDizM+Z2cy9Mh4uoivN+nYF/bfGLpsZYkBXnSezbBAMTl0WxTn7yh+voiUOvYtB
duwSVcHNANabSt2SNVbWOmvwo+xDpJIsMv15KdcxXhiR/toHqBLsZID4pgH8Da1w7retUU9yqBFE
JlB2cRPfbnlxKwd1ttaxffAaGbYNr6V16IzVSSfpdTvkka7O9NgAzf97wJ/OxBXWdIWYnObmh6K5
JvUzOfVxrdeQnHKiYlf/PivFiGiT6LXtuW1j7Jg7CL6niVKPHZBsnj/FAUTz3ocJwYiKDYcdQggZ
r6PDPWQATbEgyzbhjezU31IBIr1QIPxF59l/Eq2mPsV6Zl8T1U0eZcs/kXaSXtTG73eyjAtcaTTS
C0VKwRp25bLqUKdeKMBJLzyrw0eojQs/ko2nyRThqfCxisGOqtiJvgTwb1Zjwu5SSL+TXKnZSdnQ
7pxYxULp3hZn9zn2NFs02fYdfYLMaqv0m9smzid4sfXd/CpkFEI4Ic50Hy/6PnNQmg85mz2PUPJ9
npFRAVZJEIvhjeonJcDSD3Ic/u9TUxxknIxOqZ4/TopeaNT4iME9itxDib3pp2lhgT/JrTpOHl19
FwHfOolD2pfR0R7OokE0kLAzkeUXAGTjQwobTAeDyVwrmJJPukLYdmo6fJl2dh0eeOJMzqnWLM46
YLxTKzejhPxFMD2Nwos4JDEprpH6KpYXf/XpObQ8qpznSdT6h7Qcvlduq10jM7dFCy9E7RpK4x8t
cm63VpWo6jWK3D/GWoqiFoRewVLn5gi+KZS34qzueoh6v/uow4Rb2MUI9CdKhTVxCXDjcEm3WQ0l
+LdzRadOMQlBegG7Ux/sYgDdmTTxHmcV6vEkiPhNh5uHRKrzArQlWOipX19TUNcztyNv0bcB8C4p
/GakCl9nLMlmYQA7usX7jcVWObMigN6UdzT7pJDsD9OvfroAG99SJ3Nmeq4k14wqsYVrU4z03w/U
f1Tu2hqKKjaPPFR5mDL8SV4VmS5It6Kyrn7tyjPx6u3yppjHXRhvRfgagjROZ7Icb8WrV4wmAYhp
MQpu89fo/VoxqsKva9Qsf/y368XHiQt8FYWxUZZY96VFj66l9tPZp4oAs0Fyz2YYV7lbEMsOnW6v
q0GFn33TXfPSLeeeY3ZXnU17g9hVktSTjtXV6wgjYwulZcrI0iRSKOMerA08JGmanoWUvqiLw1gr
2SuupPNiAN7ZGLWz9Grf3FD7A6KoVc1rMxoXsREc6gk6iuD5KewMY1N5crEGI21dpVa7YLNRbzzD
1zeQ2rdylaXvhoQ0n0pp5aBrMEF9R4XTkpntC8ThFxHl/j0VO79fU63WVW5Tbad/zbpcWlAxaR10
m7LkhQKGBPOsZlc7Pmu6ZvDsg0oK9qDVnf2hJuPF5Kb8kLXih+X35ruGtyVIJ3d8pWqNkkjTbK+9
RRFG4qjNUxymw6JoCFLIUt0u7cLXQXJL7QphsH90y1xe941e781Otzaq1DuwUqxkq0lZ/4DToLyz
iyLbDCbFgDg9BeumzyHwhRDaTXsYzyqyYFKAXXPB/QukamDXz3gBspdX0+6FBxf4lKRX3gJLmnxN
OumLNY5v/E/KbywADticWnjeJSu9wf3FI2mzKQBwgwRPgZ5mQwHuvfjAqkt5VzxdxnYT08GoohBS
iQFqTv1JX1vrEm3bqvcs+d33jI0f2/5z15x6bu6H0RnwFKNUmkqpCnONqo2+6UUz84uo+TEUtjdr
zCa/Bm7srVRD0nD2SrHE8YxkGUN6eI0686VzxuYHRparBoj4ysxCdTOwp5lnWtRckszVVlojtzsL
NSsPRC9fNSVUtCqB/hn7WvJhFONKyct6B7E/nltRbu9I/Fu3g2hiaoVFcWn4CzGgWHBYZuJUhkc6
PUW45nbqTKdaPaa7KPjjY8RkO6i7OX4l8YMqOdWi7+Ty6MqBuoXrq0Jgs5NnBI8pLxw9/aH57x2O
xN9SXszzvkzlR7XAoAhQpb3RJU8FAI6ViFdYxUfllXNxTWrbP2EuZtc80aH28NXbGRqV2ZKSWkh4
/Z5wNHRaFTzylqfhUyBWH9NBm1Ypor9sxieUn7+67v1kJZ9Eq3NViiLioLp9xv/aJz5E/AT8694S
DZmAGdh45sqa99y0RXWsE/uswsF4Fl2mUW8rkskneeqynTKhgDKQ12IwNOwEORnJANF0VND+2FTq
lhxW86pvl5TXHbV4rE9mLdVP4AYhYEeEsZQ23hSKgYPzFNWidDqctapTnQpNa57UxvtjWjOgtEyc
Vy2CSZITpkucDhWvWtgwog20a+Igmkk08PczjHRB+Eg7uzBaz2EAwtAlXim6cHj9oskOPBLRh3/n
sEAGUCzFKKuMfPff7xPiDH9foNsUjNioPEmtcnMqivxJgFNoaTJmYapeyX+SjFnxrM233WivTeJu
j3hHa9fRcdaUbf5qTWP31jQmZtbTa73/28x/XidmVtNn/v4Jv68LIqlcdyVcW7d1Sae4ADmPprOX
qxbNpG0OR9EjDgOiKFxLY1AEfx+ozJhdgAgUA+iXF04JTSoyqGSYUm7c4NnRKLH9mVrioFeBgWNm
jI+B4UPjb2u7mbeOPazBBc5H07KpAWyckzUELtik8DFIQ+ckusQZoJ520XijxBvjrwGiW+UqTbzh
GDo4USWjevamVeuQFNjQRVKB7CQ1nnwllHesHzBfSNSPkjjvc6DYP8Za9a+lgifmgMPnVnEj46iD
dkYxjHtpnnXOkmgU1Vu1cbHyJH+K8hTWk5m9mmkX7o2G2KBo9ugVeWoZ9ars0/x1GNVgLilbM8ub
oxSnQJudUEV/n5nc5p2RHb1yOSoVktFKkh5YLNTLNqEIFk+i8auhZt1siFoIqkZgX5tcvWgkW7/h
0YbfUEZJCNIgcxNrZNL/ZQbRzQwLb0VdU8ijrMa8JqmhJsmBPXC+THI5eeFd9p1CEfeHqr43dVOd
YyqL9Y1r4b6n6pj0qhZGQ12Mj1pIpGRJ0YXxJucYIPdG8k2R4l8z+NfL26nobGmZpK+qHKN4P4lY
gk+SX0LqzRzLAWOn5ohc0JwGkt1BLJ4kcq7fePsAb8xe9gqPEEEwq6WKetAqxCN46NSfnqIfCTNH
HyV1wbMWKeyrnReAnrs4eh7aQFm4/GfOceBgI4V0/GD4Cf4DNVKWIWhh5fUGRhh2Zh8IN8arsAQJ
wF8MKINGQnnwErNasQYfD1oxUBuhZtqDJ0vDW9TzDsh7h5i5Wx566g9mol93K/hJfs+06cHVF/0f
0+SoMGb19ASThpRPq41f03AKZeXu/OTVHr3q/AqBKJTvHrgDbEps6JZhUR5xBXHnHgV6HwrkEU82
vwWynM3HOiIJ6znqdjIs4h+rFq8RhmSJGZnfkjj+kUpd+WwVuBX896NKMz5VFvCochRNVxXCabKh
U+72dyVI3UeKFTfZcEWt42BC/2JrDQ9ecBlbo3WoGIijApeLEMNcqW5ObVdoj72qgNagPxojHMW6
hU8dBlSmPnoQGxHRDCrjz6YYheO0K4L80RnteO8qAbjLss8vcRmV855ox7uWjI+B0OU69kNuWOCo
zfyrhoPWq0SJ53wC7D2Q/PlZ15W8k+SK5E2TD198K71UEIOeyqnfR4y/8HRt+NLui9DNTp1M6F3s
6LMI5Gg3Zt5c7PfF9p8EV38I1Nx4MGNLr9dGBjW1MLRwbcUtK0sKx8lV2rjd34LpVqcAAXbbvRWm
Hgskue/2ou16Wbf3eqMhK4HJ56cBMcXMTS4RE2un7JfgrK4YU5yFklBoD6lyj/dTl0TRwKOPRwaI
CaD5FF/KB9uqi6UlT5shWc5BgAT99zqgclX1jJ+WXVxC15beAArAWA5L5TxSrM7zXyEW9/vywEUz
Ji7nN3e73DQ8/WcZtISSB+/U6G63sYIeg2/KCmaZZ6ZvZRnUK9vCvlUqq/TNt8z3xtW7M2a1wZND
2azoHpzU3gBPAPEzXZQO7P50PA/2ui/XrwGYSM1N3rBTN3dkicu5aPbS8ET9zSmcgEBp6R6t0Cie
va6Odx0uhbh50++l3glRXfGs1cMidUYFamKOQWfNEpyV/B7x+J+He59s4XmrZyXc+mnKfUA0UYp2
S2qWsErqqmHRq0n86BSps2S5IfOiDNp1ECbF3iuG7CFiWbhNUC7s8BCDgBc2DYyQRFnJXmsjXx6T
5ZCEE1bXcee4XFZX0MTurFeU5g2PRMwbwkH7qrpTDjjPfpT43Q+RC39uNNa2gRZ1puHM00QeHEM5
IwnjWvU37IuetHZMw58tYooHkTHrK/ICbhM9grXHGcEOti7Pt0cxRkbnNqZNRfG/x0QW7p/XObjH
LdouVW/VA44ewInPHH8jFJjUxmrbLPcpzppKDTBFlla4I+RIXflGNk+O7D2wjPd+Uqn44LtZ8E4s
ROFB0UdHCMvaVgZts0pC1XqyS7LYAWiWH6E55+63vpdKIc9GNZUutjJm65rFwLb3wCV5BetNyKnD
e1Z4u8CJ60MlRxoGVMQHCHx6P5GcJqmu/ZTy+j0jufxqNVG+KOxmPGlWPmxGTc0fNLfRV5EU+ztI
KcEq9itlp5VKcJDrIl4i+opetS5+gQPQ/EDlsmoi3f86RHA7cnPwzxRG8KQpUn/jla32aPkRjiKD
anxY3ReWzJQbxKnWHQJRpmD2OQ4u5Ce7qV5BDKAI+nWGrzOO1QYeP/JgmOe2q9/L3OnfWnsYVlaq
E2ucdFm1oi9gYTrPQ9xhA2xj4yHXevDWZCFyNb4eG9F0xvLQVF53wfujfuyy6EmdZjmZFm+SegBK
MzUJ3hH5lPxvqdE1R/IJ/CpyipHuIqkxwHcepgyx/N9iq6FpFxLIqZPoslIr2JSxD9o903YxTsJb
ckHOWs8rngxyLC0qpWmeI7PHOqFsuy+1lz+GfDvwPsCuMooybDzCfDdorfdRjwqF/V6gY69zvC0M
pOgbD+oXt9a117xWQLAnuAWJpuO0DVaH3Gm3Uf5bXeqZx/9++Zn/ePeZmkaAeLLhUxz5HxXeSjdS
Im0W0nPnYCWM14MGuHBsT3KXRNuqK90V5ZLZs5uxLNHVxPoON37u1dzE97kDdY0PQ3RkWcD0IE+f
88KHB5xp5n16IkOkEh8dU+C6vc2dPtqYqkkqt1bnt0LtdGyQ1Mfxribi+6OslW3fZNGXumr1eVCH
6VnH0HuTse/YeJkSnj2qRuemlHlfEiqyPRbl4qK2syKioOg0RnQT6vQkyI0keLa8cKZO+Xgf4NVz
1JH8nZ4gYux3a8Di4NPYdB0qF+v/wMogmfu8UaLiRINhIJtYGoJW+SSjI3zj6sgJrWeN1O4iaoYo
xx4P/11/xNGH0qCdLXfUZorTEvPaXT0dbiOpPgAtFe24IhM5DvhZJAZKUnM8CJ2LkMOIs0+amE/N
rjMG6BG1iZEft8+D3mD40pNPe7IUlUWn3TY7RSqsPXYQ7bICrXEFVQLwf/qFJ/keGIPxXVyUSAEX
WWGzwsvt10UVxhhL2be1qxXnLPXjk6rm/vem65a2WnGXFF42NwfEMFT3fbVqc3xzlLqaU8tiXOQh
oiw2CsxDHerShvpD+SGSI/9gIBdY6WMnbR1ff/FdAmoxIps9ITpnhz40XEnJ2D2n1MTxruyGHy7y
5lrnC4IeD71HG167yDGWgVP+uohAeHC7iG1r8fuiQSgFSlBdZawGt4vC6SdN26bbT3JxF3qWXZMU
CQKgNVzcZJki7Axextr7iv+ksu+0KNyOeeiw2CXKWLmsZau+hww8xSALDSi3UQzOLQYJXmo27Tev
eWwsOuyEkLkq5lve/qwmnXvd1P2qJJ6ysY3QmroLLczOnh69JVbigkejVreq1Fcwhu5RdImDaDpJ
vCLwHu4/9euVikFt0pVLjNGiRht2/gRAJANCMfF0dj+Ivshr802U7nlC2S37NvkpjSbBcewamLog
gLZM9LSqnZp7tTXVqxgdGtnYl86TV/bVg5pE2muEfTdJOvNJ7i3/sfS7p3gqAsv0CkOpJDIX0qhq
S6mBB5TlZbrpiL8vxF2r2EO6cQa7uTXFaII9tqsMayOvfxrT1qxHqL8ijGPSRVMKlUOB/vPiZt+1
wZLw7B6sg1jg+soqsOTicFvzqraJcZ7eqi2u8TXLmQi6WyeH0NMqH3U1SzJ2md4CXIG/z0M/eTLG
8M/+kV1fnxrJ0zTfaBLnXVf38YDCP6mpsY0af6mLf1GQ5A8s/e1Fp7XyxhwN/gCJP86SurYPdeRn
V6n2lmKfiREPBF7iw/MuUpunAWOSNVTYcCUShW6UaLMk0p19xK/sNQ3PuawML6jPnm/rdrRe2mLU
JHnF2tjaJm4jHey2ZnsZ1rhn1dHZm2KdbZhjqZIa713UhwjFneBUuIH74EhVtQ48R7/EaYyrAFqV
77W6wqzkZ0qtw3uaXQgGZxQR/nUiSZ97/hxKUS+Esz/npEVtvcsU94mkAtqXKUeEKbrIEaQVKSM1
ULyVGG0pkyyy4cO2ZunAXt3lzzmnlKA+xlgX7BtswGCvVdZ7k5TLCh/LbwlUbJz+ovExZpGEENC0
V3HQOdekbp/FjDIJ2LAG8bXO42Ld2GnwoMRNcWmm4JuYYQGeyI12OOQ80xb1xBvBFadig0Uxjewn
ysJW/IF9vRnSif3sPG6s8Jr0wVFT4+IsXj4ZLS7Iz+JrPI3dW7Xm/dH6fZ3r8kX877e/I1v/fP9P
chsyPwqJun+ykDRDqiRP7ofn0dmWktI1D0GCJslx9HbRZph7isIIceY1LhsgnRqnBc5RmEPWrbtq
UrA/FKdQh09sYlfoPf53vvwcWZGzNHlUrQfsnlammxIVnsTEQmQcTowbPEtmaUHBGsDyamfyZH2x
dOclxVzyJFqy18+0NHyOAqI2ipm6W57b5cJLLeOdiuvvFkK5x9yppGM0YjGUUGF2HBypIAbRP/p1
W1H813w3INW+l0TW0C60w2uoNcE8KONzNHjdMQupQg9sOzuWjuVuQqWrHkp2pwl7yOXQFO1Tr8rj
Pg6aL8qotk9DkarzECeZlemQVch51313zGqm8bvbREoobQq3/hhKOHCJnuT8Pjxt0SlO+VXhbk/V
3HrVB91dUw6crnHfbR59Mz/ESHnf4wSb70lgKNdwiYYu889WiHeU5GOQ1Afmzk2pRREHXp8oFLMC
3NpUJzTVVbU/O5X3LRmaoHDe/MwFtKnJ5c7G7+ZESoxXaRMMS83oi1UZubg08XSad25hryZcvTWj
ahtqUxNZFxt/KQ0Z3FcFwcwsyzPM3awc8/RxWGWy/eobafth2wCsC5yzluHYhGuzlDHDlY3u1THN
YFbqeFx6lMOXXoFPVKM9t6nu/DRa6ZFN8aYmO78YLCoWhkid1zUOZ13i2+tIr51d1lf9xrSlrTtm
6VIZqGKPq3Ymo65+HdOmX7Xo4laZ27ADT+uTmqPfqxAdfjRRd7ZJtv4g5UTMxnJwNfLtFbigeos1
LFJuqv2Y8FdZYDqMLWUL8b73/PBRHIpCVnZShIRv6ookqZwHiW0scyNTDp01UH/Q5W+9nZ8LM82f
kdU+K6UTn4AoyddMUl4yT7GOaphXh8EozxQCIOlPwpAt3I9QbtK9HHgXh7ruB8/CNpVC7EzfSwSg
neXom8l7ZxI1zhu5XImmNJgnO2d7aKptd2xMHHY9CcdVXQqDRSk3/k51mgMyTRv9MxQxUUHjO5wV
MJui3PfWydD96heDEUFMwjXTFNGGNvZFsrJ00brDlcxIeiri8MrqpDoOfcidNHbKFmvh9kW2eVIj
DU/WBEm+897tHhO71Q59b+FTp/vBHKAWAT0dCfo0KA9u99j2lrXNx+iDHCMzOggJD04Al+zWDiDi
4l6HQ4jbp+0yJ7L8wjKmWSK957U2NU0Nrz4Zp/eHFD7zKnDyYd7VlQT+xdTS3e3U0hu2Say47Hk3
9UYeLyhbleZ+d8RJ0dmm1XAuhtA42Um9Zve51B3te9YprPDC+qPTjfY81kk+VzO7XJXB+1hyH4bs
dIYmrH52+lNnW921inxnX7gjtcNFTFlF1FBEEvJIB+HnbuQuSGY5t/M5kZr8nE5nlq6cEx76O9El
BtusStZdp3lz0UTclBwlpfyISAlnlWU8l5HcAmA3y7loWoE3EnmLvoZSaj7DFu4uSZPN46mVZ1Rs
Bl6L/7bcS/txOqAm+3UWRxpme7759d51n3af61BRTGqDn/77Ssusdqh4fxZubm/7ogof7MZ1KAnt
cSbXFe/QBUG19kstOpJKHFZarhWn0S6tpZOA9ug67+zwZt5kSZbs4BGDwOf23zQB9jMapNSVisn0
qS/qbOki/rg0YwR6Wu/k5zx+LEsD1YE9Jo9wrcNNq5flQ+g59WkImoC4V4zNpZse5II7PYrRFihp
9SUsG22OUi85a6RdsRQZ5U2b/w9tZ9bcNrJk4V+ECOzLK8FFpEjttmy/INy2G/u+49fPh4JaUPN2
9/SNiXlBoDKzCrTMpSrz5Dlt7Ja5SrsdWdSjYrJab0jzT0ZfuralKd9NDhaqXJm/7CJ9VthDuDVZ
wYdek3aQixS/6zSVBXwXfvU7XmEfxPmDkYXtTTU2dzYfpUOMXO9hMMDKyJZNbsEM1FfZqH9TzTT6
PTMvoDQhWODD/GBSe/5qBVrhlp1SP0H30u7LpMnP9lDdOhE1Qc+X6gc6jFo3q6kElEgUBnmV/JID
jllOxp7EtPVsT3thfjtNmnFRwZFsA6dXvuj9eCEHYlOodBS+sve1bJbfwwApW+TsyhNpSuspq/tf
9FbwRUnVnhNxbT6mdRvdaqEPk1/ajXepMx9fDOO3SCl82jKa8UYJmvZg+myRoCx6bEHp/nCAyW2U
LB2fxlTvQZhX8r7KuvaV9AQFEiLCeeNsl3n6qPZ1Dg6gvpEtPzlak2MelSnKz/xfxkgtNua9o5fO
FnFw6KqGyLkZ1XA8o0gXb4bQ8V4MXa8frGo4xXSm9hr6rSXlXn9okksIAd+BCnKzE+Aun7/l1uzD
8iigXy3E5rOmYQOpFdCvurU3LZymL7LcZegH56RMG+PWqLrE1fSuP7at4u8mW8m+0ojxi6rL8FA6
tHbkWvAznL9zjdjZFJ1UuKFKHnZ0ZBN1xG48DF2cPflq75CvbOsfplNB5tkqvyRKFqUcWp9K5L13
ihJ/tceq2OaZ5jyk84UG+36jRrxRPVNSpQ2JIGU7VVaxC7zKeRCBjmPqBzvSHVQ0/7DB7EZ/i8EX
y7yKCEuMwXywl7WXxRJTOfigGrp+eh0lP9jZeZFdJJ8EIP2B7J87LTk7kfPNijXnEmqcr4P6edKQ
blQnFcJahy73yjtZjq1cChpU3Al+baAnkOI7Sa0esy4Z74v5Et5kY5rtORyHNwUnha1utuordKff
tWoYfqc+N4FUZqPCabuSEtRlGiff9eS++bpMUDaVEr6odcl4HPgeuZFHKdompal8MiPfuvFiKYOk
MePzqiRfwMwk28mu2XDJxXiePNAjqWZY+8jUBviA4nxvy6N1zsu27WBSap+N3EpvhG29IFL8Rwha
s+TVLOBf7EZgJKzrV7vu601m6eHnDlJ3BOQN7SF2Ao6oYCHAcx8ibaJFgIYE8D0QQaJs02+msLn0
lcYRkAzVc0qdaUNT9nAUNiXVkOqaGpqKJfsh0kLrF7UoVBBcdBntJ19jlxyq8ndZksYTyNPppEts
BDfI/W3CcU5NlFLPRjD+ItVh8rWXAwDrwIFm4LJNAjw4gUrvoDnTTDce7GpngqE3gpCCpJ+GZ7kY
smOIDDnnNVnalhaioFrgeE+j1T/5pn+hN9oPIAeSSLDE7cFTqvyRfBotyajh0MfW0DZusmuipbb6
ZOZjdBnIa5AKaapPcZHbd06sv/D+MV8mdMnmdvA/OsStmS1mbQUrOcVty44CsGgQF46orL27pvgh
BmaALlJu9cimWtX0EEONhYxwM9CZoE0Piw22j4Oa2GAv5hDh4LQAR4oEBwyWokfoTDaQQWlmArXB
scpz2yZvd4lWIMzaUXeVwr5GCnKOWW75JuJ9lcjdHsp8eBENKCclmdbuVHG8i7jwNnCOLZ1WGtwi
F6My+QFIo8emROhGzvlaZAdrPSrTADkKf5mjURnWo7A1NuJFcT3d5JGtQjBFZxdqwlThB9jgUHii
x2S8o+qkPcjjaLiaF/iPAa/6gCRNciNxtCxVf6IbbZxTCPcgWLedIev8TIPcdAqUdMmNfe1o6rvM
SrxaTqG1HYu9Y5O4LcLYOtVezV5svlNi6HMWoxiLS2PdUeUd9x36PTvSppQoCrr1ein56sVB/A0x
gZkRRWo+832vuE3k+c9gUcKdHlXevSnzpgjj7xyuKMC3FeD91uCnZR6KS++ooGoNh+wAfW241MEy
T1m/lfpEfdDqp1CvaWyUTahXPP7AUCLAnCw7FSqDJoLI2aRIiHpP5AP02Ei24SRpj+JSBrQEsttq
94ovv9mqpm0p2KjlcUgqfYnrFeWOgp55jnPD2RfRjBO3FP3UhGRaHDisX5TArJ/6GlVpSHBfdKvb
ObEsPc4bda+tlVcNxOqZBIG3DI0iTd1o7KN9qhZRBdcuChgF9P8HKJgSarH5D9uLcpQD+v7EZy3k
xKwPjwZMGu6IkObBcDz7Nq6kz0GUx089HZJ6W9Uv/jhWLzlopEJrlLvCl6oXR+sNt4Ojmm9Yhqiw
oDLbkZpBo/7OyAFV0brl3WWR+VOZpujVT6PqGMoBFSHHj19NumV2el+HN8JLRwTcnWg3gl7Bi8wE
LLex9CzbuvzE7wcwFsyD1dG3GCDkbXLQvLWkCcBgZ2g3hlYnW1hETDqm4hrCJtBj9IGbn1JSCehX
2PKWvD7eUVYORc7PuxRbBimWAP5OYKI7MVd1Ov9QKEW7W+a2gM74tSfPNwezw6v3+QQyXnjjjtyf
Pk7lMgSmxQ/WOMjoZxGc9Qn1zUGHznB+ruzH2a5qSYwtc4fBQ0Y+lw8iWOsadVsFtrd4E7NGZB41
9ptlbthTeEP2+Eb8E+IpkFwqrPEBMZ4bw3K6+w7q+30aTsXZjm9Bn4QvUu12ity/SGixvaTV8Jku
KueS69lwU6KdvpEQKrxvGyjows6hvUhCRljYGuV7OcGntpg6yArudIrNnlzAcxtxYgZoHpzs3u7v
RXxWhQmcJxnCo9ngplbWs8ULrS3w6eTW92n8puvtR0Zy6ntRBOoGlIdxn3pGdBMO9qlppvShNeJP
rRz7r/Qjqyd0LWC8dgb/tYqbZk+ufdwLL+CB2qVG6JyEN9er57TOuwcfRazP7fe6TP0bNcgRhuyN
CsYQs9oi0Fkd6ogi58b2oUFyCtRBdpFh/XGbzLe6kpaq+yHgw62eKsU+Hkkf+MaTRxPmZ5N/3rOj
A+MdHP+zxrvt0UvykxhJRq/fR+hai1E0ZVCgZv0PMar4R9O+HZaUW8vg81TBHWQP1OjEqlEzaXsP
ZMo2MiXtfvTkt4suHS2p9+9XMxv+4pR4/icRtNoTvVV2wUil+MqR+5G8KT26BdZgEUI+grMOPGao
d789zus4MBqVonyiH34f9s341Z5Mbzs1gJpHJZMvskq6C+z01obrhf73KnDDuQleXMpZFEXcJZph
8/HO+A230D8RNuX9LslTZzd0NJRcOUSw8Pat5H/w0uyD/IrZ12QlyL0uq9bIsif1BHCvpamYBMss
tQZd2NslYqtwSuaLuFsda9zquIr7FyHr8hOA+Hgj1l/nieEasz7pX4RcLbXO/dtX+bdPW1/BGnK1
fC3EBK/cV09al1lfzNUya8h/9/f422X++UlimniVSjeW+zYIn9Z/grCvw799xN+GrI6rP8R/v9T6
z7haav2D/VdPu3oF/9Xcf/67/O1S//xKoXeo2B1quQtBCFu7cP4Yiss/jD+4KEUxKxPKlfPUZdzq
qJCKVZbxMuHDtL98gjCKpT7OEta/jF+fusbI1J2n3er5uNL/9fkcZjh693rE7nx94rLq8pz1uR+t
/9fnLk/8+C8RT2/ogTBKxL/Xp66v6sq2Dq9f6N9OEY4PL31dQniS+b/8yiYc/8L2L0L++6XA1Lfb
EYWfjR6N9V07BNauAhHvimHQzZQBelaD3MELRstw5dL2tpJd5+ohqRH1qyuHHeXsFoHD6IOJA7xy
pkm9Oqk5mk1b4fa7na4nzgXMLx10wtRNTnJbOuwCC7VQD+qoWVudopJL359LmQHo5SzXtoi5CV03
IelGzx6UnuLWGKZYclehN9V6m7iaVik4z9MiWI7r5LsX1tJRh/LZzdI0PlCTIh8lp/kTqMwbvcya
O8iWsieJ7MvZcJoH4RNRJZ/cvWNWw5a28OxJhKkxUmIByZaTCFE9mS1SxtaUVUVAUuRguPQIsOD8
EOH4l09X7e7BMlSPJOpfPNkZYV5Svd/8TCMDl9n9ZQKJNW5MuD8uYozYZOAOifPmXh36e4ipS4Tk
AyF5/zZNzBUXEee8r2KUcbDPdZp3lYKOFq2KqAKIW3EhSwhJ6Tr+EBTb9gX05Xj4MAfk6R/hH6yQ
Kya2O2hyD00fHP5Iv5l3nRJad+IuQbui67L2cmVnQxRu2Z/yHrqaMDTBuYt92Br+WENEiEvB8RYW
KLM7rDZxFyRWd0Mb5K8ru1ikqO3bqpjMk3AKk5X0+1Qe+2MJ3h7MJHVChJwM/kSWm5mVs9iFU9jF
3XoBXmfeiuEkCPDErU0xxauit7liWq2H3jbUqgbNs3TYAwHo3DCaVGcDv179sCkVkiSIGkm8a4FQ
k7Yzh32EVvxD78vNQ6UU1snq7BdhWu3Qb70YaWNz1iBUXFLgyHtT9zt3nGcK2/IMsdJqFM+xLX9c
niMccjF9SXPUlEWbrriDB+rxrV/3qnUXEj6n2Cy+5V707IruXWhhQTs0WwdezoAa7kluNC2B17xM
65NUSib3noTu8sf7RtEq2RXhXlN1w22jqObGr7t0W0faW+90LLWOTXaD7uj1ohU1ZJ1k84XpQ8h1
57Xw+5FNO/aHUE3yejFdNGJDX7AJ4flHOI2cta7RKF2jUHwbzKAIFCLlb2kOO9CspLFGBKaiQBqM
eLF6vAL9xCng870wWrNaKP2vBgmQbf6ODYLT6DYzfSpHcwaQT8pTSBUV4so/CPIgZE/RlWu6hTSv
EHzSc1xDNWyJA2rR72A9qaGOK+rHmaFgHzZVtA2geg9ckIIZcJA02vaeUz0W/Vg9Cpsy21qaupEc
Ike7F2PhvlpnkKP7uvX8Y2fW/bmTje7s9FSIN2IcwUJ/a6t3eZsP2XZxkHwCDzBY7W8B4jYU7lX0
nSW/2K4rtFn0ttaVLZjX89S7K7Mph9JBUofH9l0l9MPvypuKaOVNLjkE5cMvzPKzQwnwdokR4w8z
lx+Z3gtl1wf05NLhBz+uRMU0TcLXnr6wQzaLyolL8n43ClG5dSzcXR8vM67sYsgJujuA/P9S9609
bUh80jXl0MSc6qF0WS+ZV78NdR/1amAiZ+EU9mVuRzeO60/VtFunkVX3tl1RKi4kSbDd6jQc0gbV
Qwaoa2EICFgpd5JVf9XGNvVPTWb15yzKOJiGNcI8U1IeY7S/5afeIHcgD3bmiphqDoxFq8LogIxu
qbqRh7wTJjtQc5fNaA89SK3IqeuoJnzFgzXd8DOn3NPMqt6LuxQdUHUK28tqV5FuO6eqAXcRoY4M
qHajDIVxsHjZtPhhXC+k9fiXgPrehpIzVwZmd6g7UFW+P03Y6vmRQy5RkuFp6wsIqqw+d7W+PO2D
PUtK0DHo4vWTepySsITjA90dp00hqpQ886eKnEfQpv1vdpP1bkVT/4P3Hhtq1nQV21tfKh6TlPAp
+wolgLaGHC1xatJJmX+jwdfUL+7SDMlIgnR4s+U0VuVDicLOPGOZLNbpgzmpVwbIrs+eCh4zZStW
NIfgRoRcT5nXprU2hPWdGcKbG+U2US1rMO/BrGc7u4ZomP8686cZ0CeixOX3wIzg9TDq5L6sYrR/
ETPcG/S5vIhYQdfy51i5mwzKNEAfJLWSNpbCT5LoGahRPaAZJmY4w4hlDV414RXdBsJr2QAdhFfM
zVvqkLKj6U7leqzj6tTJN9WsJ0W+ngx8CX5qHQpvOStRCW+aoypT6QCaagWWX6fd6F5S30NUQgfP
fLc6Vlswe0FwKAczoltBxIlLDxvz4qB34+dEhW/qe4qo6wTxiKuVxCNG2E5ghGZhEbw+O5lfFOir
+lICa9IsvdiZI3C80Byir/RBIQcjf/X5A1AsDKEa7lvla2kogKyK8XnMe/rzpDihEu4rX61Mtih+
yt7FTyYZAUTesPN0sWrWZNVxIN/771b1BhVuDElC34fN49HobeOgeB2d2eCzNvCHdedQDf3XoJiO
fkm2v7Gj6SUvc3eYidHon8vv1BbZKH+OommRvbOJxozwOrFa8k9hSeEVS9KV15+FN9TlD0tmY0ah
mDXsJv9JSSGhwuDkIOit9kmGcPzY2oG5R+zK/CxN4Z34HV4jEoCfxyK0jH1QG5Au67BT9ZtqMsqD
2CdPUajd6lbmXu2VaapkBz7JsnZrRG/eN5vwhHX1wTMO/Pxslq06BZ8bLa+f41m+UUsSWHT0+tTI
vdTfvQ8pivoXcZky60hzdHExJfTsWCi/qRU7fBIXB4BHEYPFEyO4LdRLqTe3WqcjAJOO6XBI277j
S5YJE5//JytNGnfW3zrkUNEhEtPIp6JprYsIGVWvvzPt6bBOUM0pvuEblK56McGTc8NtoE9fYpbn
TvF9kefBsogGveN9MFL4FK/CAoaPbLtnbESsuICaTrZgm/q9Pi8/SXbhDqgiPEvJVo4QTsnbun8e
/Up1wx7hW2EbQNyeQUX9dGa+V2Eqcx2qoFS+WLOpB52+jyuTXeQ8LDj0PWnGF+ET4XpEH6mT0rLT
yJ5+GlPvK9wh/a3j+/3t6A2g0MWtuPD1LknoWrwHXEeV7x4RI4Ze3vjlRoyhOgt3qjF1y5prTJpH
o+eus8W6RjW+vY5lCTEuUutF7iv/cBVi1jK/qL7zKTAqlFRaRz/ZnRSCHZxkbsVlHQu/iBRuC6qs
t0gxNtfIxSVCKUiMruLDMyKCxBribn0k2gSS5v7l00QkZ9QA1kGQibJaD/cWBIPbaFDinRh2ToCt
04b7zp6sTQ8Hxf7K4fXJz4B6y/Hang+noEiV2yqrEhM5FRYZ7Gd1LPo7X/UbwEmptXc4WT5Cal9t
vGrqj2IoLnFrP8l6F53FqIwi5bE1hm2GgNB9Po8c3fcfacxcp5SwcFza1rjxxnoKXadtYBlw0u8K
7d+hC8fLxEdEhexPTJ8fPOhBv6/DFJxSWbnAe/rHypKDZxoBwFV6z+KiRWYDgsjwTslss2uAqtMk
Ie4yD6nWt/eZr55K3XmboHZAGAyEBIWJVrR0Z00dtLFzPNjb7Nzl1u9rPK2BwLtM1O3mgLIrR9fv
gvFGDKemaAGjmaErhpKdaE9Z8TmNk7enwYpUkr40raOWNDGom1wjaWPPumVwiUb8yyJ/C8U6imWz
LcwNQMTrWD9qNMrB1U+ANweIKDEUFy00I3A0ub+9cqxDtFv0fWCYYAQ/a4qNTs6o+Uil2BSbBnjs
DYCP26avpz1VeKjr7TB4lEN7E41F+h9eMVdHkkfEJprtP4v5NPdfzxcRAeS0S8T6hPfnC+e6BqBg
uHwBoTtQ/e+NAA6vuEJCb2PSvHOxpWZHZ4YPkYDR/6iayD9FM8Z6I6JbM7TcMdCGB3FpYE29FF4N
rX0zPmQmTR5p5KUH8ZqgmEaSwajOy8imjFZLxrCJxZ/j3SteXfoX3oSU2Ie57Ty3n/90mRwbN9Sq
fTqcElpv4qI6AReMngYAsE9D4CbhXPCfLbkcOSdzyH4XriWo8tpdUtrhbp3j93myGTv/bR3hgMz4
/3Gd9dnD//562m6SXc2AoaxMDO2c1+qhi1Tj2Hga+62k67TzWLIMW69EOyemFp0GWoCRhdTOwtQL
7xIjwkuacnZK49BLMk8RkWJtMZQG1CO2pQ/hUxOX404YhXt5oggfaELa0XxVbUI7jN++pYsRnM+m
0LXxBk2MHep3oe6S1NBPYZkaQLf5zm98fvKQmGDsiO934SeXM9q7omyam7d9jTeER7J80h0fEP/e
bhN7P+SNBtfxHzZ5dqB/R2dOpS72DOYdxJLnEGTJv3SqURzFfGESExTePlveKdCizPOFo+9S+2yq
o7SP0oF+jr44g5Uoz5NiFOe/GgqHCBlhtTaridba/z1WrJSE/nfLhBGtMp8LSZNccacDWlnustlW
JBLif+/ef45DD1YCFUwy0052V9xYYqgC45WyEMDsvI8TJnGpgs7/IMOdAC1IPA3attS/KJZP8xn1
ZV1PwTgPugaAOXrWZrOXtvFp5CztiqFR0noPR5IEgHnKX1WFJDxZIAhH52B29MsaE3uah8gKnn2a
lV65xHxsdfYxKFyYKXpvh7ywnmrPRE1yHdIccux8CE0OUu0sXh+yssfI1I0zFOHDwwRNijFq7S0k
aOODp3OpQwkW7DJUt1ZX8OU1RGZ8nuy3CWKWuNhaskwVIzF/MOJoZwGl2RZ2mZDrbMdDroTaY0Gj
1a4tyJPphoGk3mzzJL1xi9yslxDhGFlgAzNbdirU8VfrG8qJ1LD2CKnpSY4C+aK0jR26+etIr9hj
M7vGtpEuijncNJrlhAhpp+MpltTfl0idZi3Q6XruimeuLybx4fqOQLoUYNhvhT1pnMYtkfg4LEut
L0a4xQuMrGR5Iety+avixNYxi1QfwgQOdtp8nrRDqbsB6k/flsSRfrMalXECdyvOiyIczDeRkNYv
MesSq2O1rcug9hNtJj6naN0Pn0mhvdJQKb00+Wgc8lYvbpq0Sl5g8vtNBfj4488BQ4jgReWTlhFU
QKNMn4wGkZcgA5QDU9uaZfpxqM9DESy8IngdCu/V3NwEnt6AsXb71tAuaQweaPDsL+BbFe/kK9Cl
08QDy1dVSCNpmki/kNvVLiK6HpptXGn9bd78nuSGfgqgeLqlk5T/qlJCp5LO0LyCRAwrOubDLSkh
4R3nEHEnLlVNk9TiuR6bYaOdzO4HkmYmfdFznFhOjEkitbRCl6do9KFr9+MupQ2aizYpgXQzlCTs
J35H3M4oM/v3JNHTW9DABanPME1vaxBRbmx5iism1Xbi7MK2DdlbZZakX9Bqpmu9H+kAnBXS5yGs
UeO9E3gtIuTOm9eQu+pxQhrgQgPeK6fO/EubRtNGyUPvtW2BIyldPr56ZWhsnKbOXj0L2cE89x1U
FGppIxn07LYaHU2UDZyTgjrt0qetR5G3DBVB9QBbzYfh6hV9df92bpL4oWv1HMmbuftTa4HHaFWo
sFdwrIs5s51QPgPFPlIzvO39cidsA5DLabu45ylplyu7al5Bp6Fr5yhqtbMrqbiBPsXexbTtflXj
6HNNi8Gj3JXqfZ+WyUbYs7TTt6kMjNyZQb20P7M1U754U9mgTwmkDrhW/JXutnpT+453BxZweiqk
5lHYfTUt94mnGyTGeEhYN/tWB07UwLP5Gn7Tgmj42U8+cgV8rT12RTPdoH5S3sh66j9xHARDb2bm
z/Cb2sB/IiKhNxsfzQhamLedNXyTdD6h6biFwiKhB+pdfl4YaTVIduNoJRfQeNZ9VkqSK/kGv2bv
d35GqlTYwve71bvcRUN+aTPIsULffAzYvR55L2p34kITu35nRB6qjSgHbq4cYjhG3mNRpPZRxK4R
8LyTCTPAnHaJ/wS5X/asVEm082Rg/3lN41gkFYVrdFbyoxkid9LH4ZuPuthuquKPEfVcIvnHCMET
lUShm4YBaqK+RMNHBtXmAXablE+RJAf33nzgqAPH2hoynGCLiHIgDifWfAwRfs+nv0EKjVsHztB2
68wO4XUSmw9NUl1GqahoCpnPNB+mzWtTAx5u6+rSzFK7akfCVyud4mkEmHjsbUndD1MhfSaDtURo
NP1s0hHiITOiJSqjPqzMZOqogH+n9KzcwqzbPMGjON7BfX6jZbxsV87HfG+Mar8VseKiycl3KOyU
WzEq23Cip7K7gc+9fuBw6XZTRVnSQ8xNCOU2NXm4XCM7MtXN+MlSs61ogYYeleMwcipb0eVsq5ay
sU1TvtCg6CaB0knPoTeOO1j3c5NOGWhxxSUwZfkkGfMFrHnKtwi3YGt1lZaC9reU70YqBbNHhM89
7X93m/mIQFa0w9L3Wo7DYzh/X0P2ZVDDSQyO9TQuZL8mr8n2q6TnBO4Wdb8SrcDRuhH2a9VPEZJF
2nCbjIG+mWDh2IpA4ViXEnd+XB+i96WuwmL7XnKUtA4PUK6o0bZJjW3TmNmDUSQcNPU4OlRqk2xr
NeSkKSc0zrcyOqN69VtfpM5e7eQJKQL0qYV2tbA1Tje5gzTUj8LxtzZ5nkuHH62pa4yYklR177bj
oGxF4XEliF7Klh/qmAHqRXuv7z+JquXiXrij//N+KW/qGpJ0C+d0m7fmvsvbT3a4hfxyY6hDcunH
rgt2sUSrp5X9xzCeu4yzngxd0jUHMXoPbeZe5Gq+vNvFimIk7CLiPV7Y9Vkg6T1ePFKEOt/MEgKm
YmatFpe88Mxd3VXTZrWJu5k/86LmDjS2Isaw4SWkX/9tXmP3NAWJyD4ukdLqY2uXl/HHmHXFBuK1
A9WonygfmKeyNO6Wv4cYwnpFWzR/gPVfRJVtCRMmO7OoArxPXYbCc2Uj4/vd86tyo6i9vKsbvtkE
u0BRaz8B1Hf3PtBiMKzKRnAQ1H6ZnnUdnlARJSZZfgf7wkxl/p+Tmjq+vJVKlFBB6VvPaHcr4hEN
KeSZN3FhDhcx9pHH2XcjpURhk+aYj4F0Xe/4trKW2cJNTlihskj+Dey1BvFQ9Eun8naUslF7EJep
6ayt1df+brVVtNdRQpT9TZrJOsdipNr7WSRMXMhWw7dakfPOBg8Gx1k4LDBjDTHqbyLgg7ntlD10
tqkrbOsa5OTAPdWWtawhHGamOBfVZ6s5P6p9fx4ooGQ/TXp/7WDP8YPSa3dcFy8dPgaF3vLmc9Qb
GJSghJlFWyE1rB41NafP2tLv6wwVesQhq8c5QJhEgLhE1keTCJ0nAlY2lol/Xmtd/s9rjXnzxQkj
5WSrwcYyjfpJXCIlR/Fe8do3XZsmhxRJnRz92MpJ89R1qfPQpcGco0JLpvfRV/VkopcxiStq8Zny
Fm3RjvOQc5S5jl6fJ2bI8/rCNuqD8zCwvhi1hfIapsHrEIfW49Cz3StjLTiKoWjdcSbrli60+iJ6
eNLI8R8j5VYMRFAAMz29jPpLOPf9CDvR3iHuQE1VBs1gbot03lap+eSIGSKGDuS3R61LzY+ySOIi
u82LUZo8ePQq+vzmNWQ6r849j0mdubIle9nelwNAFuD0H4K0u6umZLwVJnEpYHU6IHutQuZIGJlH
uOQj4mQD8EAsWeWpHPTIQkkY2e0bcZSIxU+cuBUXOBy9baMoykYcU4RNHEvE3WpbZ1zZxAI6Vb+N
bOftLqABFMgQfGEfSMNoFrWOlZygxDDTidHu+kYYlo/VzjBUKDI7xAX3Ev2T+2oukE5xke5pM4j3
5VxNXb2jr/4YFBA0lPRClz4la3cFkxdD4S0oOS7eFSYv4PRUaYNl7pVjWWr2xhPvZLQNyW7RRYSm
0eepgKnLU2D0tzvF+Oy16jcEmbJ74WwbdQNJnvpSppXzNKrBQZiDFCE+racPd1BD8/OQy/Uxk4t4
K7yGX0s734moo80P8NA+Xh6wLDlYVw+gmPjhAaFd23uoTEG90ubSnI0gdhmSdhHD1ADQNyqqm8Td
CQJP+9x6Y7itjTD8raSRY1LhP0UITt/3am5CapHHnwapehQBACgtyC587X6diTxg8FupcAh2PP1L
MqXGHnEX3lYGrPXJkMIPM2NWuhnssl6ELUN4BXrb7LDanbDq9yVASfJciINdTRVDSYAp57n06aIX
9b7w+BSFvJmM1q+KTTvrU4iLmbckqsRtFQHBaubL6ha2cfKD7dSTCBKO6yWWdYqKQjFZ6K2mVvAo
vl/6tqtPXQF06d3kg0Y6awNEe9s/bmk57Kb6Q0zehMMhbpzfOn/I7+BKVi+VtBcDqKEBvphsxxd7
mR6EXVjEXTPP6eNavbC3Wc0+gpJw2lFk/dOiH9Zb7X9a1EcQq8vq0LZclc6p+UwhDiCGZ5uHYYi/
LUcUUTiZL1fnDxqFvyD6BZ52doIvU/dhNJAt/nOsNa9WBuG35QQkvMt5piv7LYAm+zbS0pKUTlY9
1wkNfLI00YySlhY8wqX1Mpp0pkNY8zsSdvYnhe9PcniKd56iqrpVNYCQ6Bdpz/zN+00gNfJPqbkX
Ol/zHKNU3+Z4iuSdaz9EmjvOx53Sj+6Y5pyKyWh/a/h+3nSQuNxXdQedh+xz+grS6Vttwf0AX+To
JjVcjlY/5lsqKtE90OPhaNqjdFCtOn+0Fafk5EMfluZAtzyTh41h/zB0tfrlapLSVBJsq3r+2FTw
Htijah313hlTVCfYQNIfVFn72Mi0z3E13CWjnfyItZhOSnZvT/BrVvSYEhFIsva56rs7kT/7q4j3
Nf42giY2283oAt7abfwJXor0QQAd2p1MdeuzMdYVDWDBiwBU5IFsngY4thaYQ1poQD1Rw9hrA+xV
LXy7h0LLOjfPddS2ZyRElIXLomJ+sxWLjqAlxaICQ0Fjp7Us2ipju4sQLQFazDZFtvoHXy6zM9oG
nEAQJ1uGQqRe8MYqmMidwLAyb3eEfTZVkZydxRLv6wgTgp6uFUkKf2bo+01AjzReQfLhnydTje/r
WUivDYLsRxuAmGoc59s4yd424aC1RBiN3G0CQDoOSLu9WUc0UL3nU6EDqO/zIlFwICM3ivzpajTg
wUbmUuLoImZTtCk3KpwP8w+yb27zYSK9NqbpfVrAJSp0zdsyGgBU/aejMiXOErPDJ6O2zIg7h3fx
7PCjQj+rGjzEl4FUVZrXcv38lt/pNSvdDxSohd7d1utG+XsTv6IUCgdRF8hu6IzTnQK+6UwDOxRh
bwFZF+6qRALPJ0X2YWzavSE31q05eoa1JV0S7zOIFEEZoTEv3KGkWrch/x7oh9CrTGi9OyYqTezi
XwbMeqeB/n9tB5g+VjvcODs9iYPXv4g3Z7saOjnIxhoushx6jySu+JTOOUkxlm2/2lA2NhC0I3fh
FMqw0c20QTK21F5rKi9VQxKS5MBdULXFRrBswrMCpZUE36EY6qb+z5NKRQecl40XklQ59LfzRYKn
Engh+hnN9IdtdkTIlKEI0wN7ks3dCLtxodjlOarH8TGYL9lg7Ooih919HokLgH89rNl0zhYnbeX7
llqxGEHpCB8HyD4kkf3b1RQNVXrbd/JXYRIXs3Xyoy2rzTKzDqvgmFXGLyR62lu4P5Exaoe4Qxw0
b12I0A1qTH1Bvn02Co+IFHdLuBjrfvrrf1i70uY4eWb7i6gCsX+dffcydpz4C5XkSRD7IkCIX3+P
Gsfj5Ml737pV9wuFWi0xHjMgdZ8+p8xNE3iZbDxhy2Stm2mQC8JaWhLVN1iXo4fa5ENndABLGngL
stPNDPpeADjrvn8b0ApIbDeTeZcxH1JGRhf6eCYbDN9c30Zr1cTBKs1s9SQGjjiqGz4wE1guPtZg
D/Us40idkzRNFFRCaJ16A9A/7SBaHS2pN8Cr5uwp/ysqi9WTCy7oK+QAqrZt+2XVGneNBLcYeVYu
qrMbVZp7moe1+OkIV6o19TLRy4OFelewYeITAceR3qesPtC05AEkJAj7jOaRWkkJIkpsOZsTzYaY
VQ8S+0aBRsuD3qgDPTzXGrANmzh7jlDMioRHApooKJHuJG7kvQ0a3TOqsvFobuP6qQE5xsKUUGar
8KVFCPjEkAsSKzNOx10flwBc6JgqttPWMkl4A1Y8NAtWcXsBNEN2xksJfC21g2Ibw/FXaZdayzwq
fnPkPkQAoqbYmGUDFWCdgjN0Ci7SqbkcMaBwGLsLmajTEyCwMUNHbsiDOrweRE40nmy3SSy3B0a3
6C9kN4UhIUkDzSzU61untm/KXc2jh2gyHFB/EaVVXDAQWVngSJ2i9HuBdznIVXQPFyFOoQWTbTxo
By/ICO5muNPp7ArqynLd90hLQZ56FYYvvOrU3S0EoAwHZQFRYuwocEAdiXBGCGGLdoUHrH1PHTkT
yHlX1gsIMvKDX1UlHnwh2zpFH17qDroGhZtAUCGapqXZ+ulLJ4Nq4U9F9LUJmouUCMgvxum1xoYP
32rVoYJkaH5kTvHJlVn52hv416J+WT1jP1CseJmLh36oEBBwXOsc8HHaqdjvD40ZSqjysn9duRqd
j1d29ZUNXl9qVSHOUuWvSNp/vPLQZ5/SujCXaekMkP4uNyAxAxv35Bhbp1LGV1viPg/7jIEMuw3W
oPgPT6j5Hw7Io0NUUKbmfQZCs6UvmvqzK/oXDdrG+J+gNkKmc8q+GpZhvsSDn60YfvT3cR4ZW9Rv
p4ckS8V57NJp7YZT9eTzCITR3LG+QUjj7WNY+BhGFMffehtBwD8+hprCf32MxAmq3z5Gi4XN2cY6
edmP+D03EvIVSEIUT6CCrR7sDo8V3XJCEwdg+UpflRcyYbUlVqGw+y01aTifgFWiZmeP83DUdfti
qYeiMAA15iBF9icnWQ02d69RZRUP2GoBmNC5V+gJuNch1kEYiCAdydbGsUb9aq4rkBxfgTAqHrzo
bTgkwZBPTFxEE5zePPWd83YQ+iwD/N0zBqBLdctLhgmxldxG4FT3gJwHqj2WuTfBUrkiXQfHQnQB
KZDpBDZYaOqZ38kMdVFIxWgv0qkhr3JS6lQ35gPWLdEyqWvwYSrptKdBM6jQgXXDgPUxyKAT0D/u
bx2QRoC3+e6txnZdddEOcp390kb8bE/JuzwD9xUYJgKQoQJnTb3gvA73lPgr2AQ53gD0sl4UrWfg
wCQ5X0SRDLZVYrX2ivTeLW2EpkKwJWF35aMmns6ol4HFbdHp3qYDdqaXHVTXQRJ2N3H7iRFLrW4p
z3wiClvq061bn/Y03z1/HweB4dmztlsbhWSAhUXSVeusA4cSLQHn1SAZx6SGToheLFKqnA6zt9PZ
qPJFav52CJWh1qrG6ldyb5c6hg2QQqJeAexa1XmYvaikrVHqBztx02ZJCCaLJp/tgdIMY0GkXrX9
5m8x5weWbxLPMMReRs3YTocuY6gWkX2CcBtst95Y+xV+NwHsQLvFMi/4Jbbw4uo6iUoL5Y+fwzCK
V6NdsANld/zqfpqUePnDS/qpzi0ecuzgHwz803rbQ+IiSHxnFZQcCU4tzCptMT40Cv9SSmsMDHs2
Sq+NtuE/5I5pX8GyszbwvoFmitufjBz7NVKqYbmF5RzjKCLSOjaQfSkBTefiSL1d7h4UaCse45g7
NAeZB0iLnniBOWhKG3Ew4JGyYlHwKoOCVc+vtWoa0O8AqNTYCb9WIO4HWUuwnEawzy4be4CmYRT5
m8bx3nozbKtpKJn+Nl57UKePAru1C00a1A60flfrP0XMBOZ+5TQn/Cli5iw3Xd6eqHfSmXHqRXYc
zhz85rde+jVRk/vs49i/OdNvDU+17CSPZeKPy9ILjScjVv86UyN7s8n3sz/8jBRa7qNox60oM/vI
xwCkO/qmBQ7iUdWjurpDZx/rXuVQNcTN2YLu28bu5YOdbubol79MwQU6DZX0zHXt+QgQgcTkOAnO
jop13gqS8PaCbLeOvzURS2DNgsbduu1y8lYdh0L2Hx2Wnj/HG3fVBTYkvgyL39GhqPIn1K/6QDz+
MtEZeN3CJTjl83VFeplkrFMB2hQvAAXa794JB9g9977dzLaKk9sVCr96u4LvArulWePCJYt5vqYR
N2fPKK6xLPaGAZZNVC+li6YY000HlU9oyQVs301mczF1ptfgRXg0e0AMdKYXb1rxKBBzgsxCA91W
7UEdhXD2FmrI5kEoL+5XAuJmypqiC+RIu4WRh/WXrkY60mUFPxbRUL9Aj2y2twoqRRAkctZN1jZf
aqxVLauqHu0yAltRoYA01vZBD0cFVHwb3kBy9Rp7/SeIXFQraO9lV2ki3EJnZJPaprSNzv5//IwK
4YXSBHX5OHJrGdoT6Pb1E83dToPqPjuMq6MygVkma5YX1nKUeKLU3IZ+xbqfQIIdQoTHAEHephWp
tSWhi8m3L65VmY9ZMWb3iWD/kJm8giQwt6XjqM/aywz9rV0AD1MZzhVrzfJouXgIIB/vXslWcb4a
UeT4YLu2e00h1LzygbrekgcNcBTCnVoA9ko2PWDwwN46xwECFicA8WVrsHbzF8Cl2300tGzNdejL
h93t3I/2CtuiV+3/N7uccqjPNtGCj7y/ZKUMNhkbqnVV8uIZlIX2DrqU4ZJHXfEseYuiZT/2F0aI
ZjpFCErUoMckZ8sGn89QyAt1ZnU6PWYgIYuxdJLQ2VoVccWeWC+TB+l3cjdkXmAiDOd1hxovy3wh
rTjaO/bWcoUY/qEOowLd1bFgY3eY3SHbB70ZiFABPdWARGaqx4uTVP1Lt/JGR76YhuggODXmC2rG
da8ZJg3IwOpeqJLWEFdAKQs1ixEKZrErr8hMhw9B753JjG8XDEUxQO511mLKACpoBYRgdtTrW+o1
clS3yXLs726vW0RHcrVIECGBFsCH1zC9bW8v32hc66LeDw7Ux0mBBZ0TZF7mdzUNZIhBJyBDOjlg
d8ce0pKbQWfZin7sHpMp2nQ9j+/I1JsB9I55+w/1kek26Gb7fVA3Ts3R6uU/5P9/HZT0QIuB7QEf
rRcB4qT+eBemMaAetZB280218dFIsdq8llFXPZVZ9NPSq67Gb5NFgMXkGXSC9tz0fm9S780ZEStx
vjVlhoozK4+bVWjsI0dXFo92MN2jFVOd8fDXlu2X5ULmXvMISAhbugVnDwGz1Aay0u0JRHDDQQqI
5YR+IO4QX7ZXBgATz1MDIQ1VNe23oOF7YQFvu6gA5wY/AYRCC/sblHf4Z4/5bJkh3TZPORia9tEv
36aUEwBLvXTfpkRJ+SnGvZt0Qn42KjaAmhFnCjV4C+gcyM+lwDXpTGrbX/0qewJNbAjC0uXYFXxD
2mARwipnzwfFRQPi5DU1276FUDgUOUkpjDTD6oL553c7SYt5CGDgZZylWAuegxKywQucOBHePwtI
dcwnH7v+Fx8TgJ/DMCX2Ju7tfsUnP9onYag++5Cz7mVVfxJWlZ5zMEQvRuh6fCa3JMmMPTiCobPp
+IuaDeEuzVi05ShWXKEw2Vknssb/us6nfmVXOXQ/qK06pwetiOOsR4gKQRfUm9a26W+BZfonclW8
J956gK66Ozp7t99MZJ9ca/YninsyuRowMsKOt2q8JzuZqPO/2v+YH/f4h8/z+/z0OUNCdLzPLZm7
CVHVtrEMz8EN+eswgMhWsf6uLzPwvjcyQOqiTL+1th9la2DbEf9pe5CM6AGzjz2lEHpJfajCpHhK
/3uqm+V9unl4CkpfbyygEK7VEJzK1XeRqJehFeQbspF2Qg/m04vMzYU9MPBi41VqO7G1R2rUnHFj
MsidhSuC/uyDZf45aey3F3Bav7nNMDLtFnZVfwZriPec/XKbuvFfs/3uRsOrKMa/2MPdb0/YGEOB
6a6rXWjS243/kIjEeQDaU6J+GDd6ZZ7yDswW5Ckcu9t5nh2AK5FhU6L92ykB1SFvwXVLPspwvUUr
gKZjyLHMPvoKYF92P1zBXM3uuYymE2gj7smbph1DPLfsOTlkivEw+kCtOJFR7HLoYH4ya6QkIj+K
z9QE1d+2LbrkakCR7looe6V0jWuW2wxVT6JaUHOaLHsHMmZz7s1HDiDMWJY76qUpOQQ3ztTUU6oc
nHw0ZQl6nbyPu7MbR6BFMUIEK/iSUdxEH0RbACYOObgTxVL6uJ6giZfEG2paGZdHZkKzaGh4+RQj
b3R18jmUQg5tA8rn23AhGnMZ+v3a6myoFMZp+DA2KFVjWi20lgNoJ/wOQON+APvDvz1k0B3bEa/6
PzyAnEJYXKc8/jKHj/37akxs6MNjzVKwNZA4CKl4toPjpGn3h9TYEJH+bJv7QaoPkv2mBQusWxrW
1m0cZCUYWE2RB2tOPjWRMpmbhLAhTA2X7my6YWreBxFah7zeTdQi1/eBDOUIJx6jlDpl1V2fZ0fI
D/pXQIP9q8/YJ5RxtWeQxPqQLG+CNeLb45o6O98Izwohq053kqks80vl5wystBidJW66Rkl9u6Hh
gSks7ETbb/NoPQhSGlvA+5N7MpnBgEUViJ+39AnGIeiPHHrAC+qlORhycKXJhgcyydpABZH0sx19
BKhrNweXeSYAIL8+EUh/oPplPJKlMwuoPk3fojQZ9hSAEyDI3U5NX88BPJnY3QUv2gfqpJsM2ViI
vqf8gW4wnnUo+/h9uCjqesU9BvrmMgv2Cd4DwO4G+y5siieXpeVTgXWSPWbjXdzYuMdd5ixdxsWO
OoGQnnY2iBKWNOB9OJ5XBUhclb8OvCq92PaVQBMML6EVIL0T2HfAd581SCq3cky+gQb3q9dD3wdE
I+G+4FBj9PPcesVA6qeBqjaClZsCNFOuDDNle1dD8C2jUTukxS0NvRAPyAu7i6hu800A1gIJGaTP
fZbYYDvNkcHItZKUlnLRdiBr2Qf77/7IGZ5Z2PJ+j9LlERDWDEgFHfn7IwZY+0m9tBMkNG4dH4KF
LUUCfQlWzTLBM3wYKnBpyOgBKl7Rg2chy4LlcbgdIGP7AI4AxPw9lH7JIDyRB4tS637sv07KddNl
HnJP04f/iHzppUtXswO3ekrypTloSrdpodmnr9AMDMHbHurd0YCiN72zw3PJg4xf3O2p2TJzxcEK
+5xg54Fly7/d6FUxuFDQDovur26Nno2AzO9ueh8zz0Z2uqjRO+J2UZqtH8CoPGQSwAkIk227KcuO
0AXLj4VlOFsFFMIdlxVg7JUVXPsIoeuGudUXlvAvCZf1jyaF3l3mj3xhj4BAt7z60YfNF2Xw8kvR
lCmkcTL/qhh+zLXB8zsIVLxdpbHGj1fxnCRdIw/Wgv74tbHNN9YYKE3LIzBbxBHzwQxtyJlW5m82
GqQpOILYgsRGGKxzxN6uEImpDi5SNhDmcZ0r2WLxuZPO8CgtvA5CF7LD7QQurJs/pK8AaRQmVqmt
1T7Mh5ehmyBaWjn3rhq9g60Xqx6wGxsrUynS2JO4Q7J9BNr1d+MsHk9GW3uma+cwiiD4p8rMkwmW
k9uJ71mzJfx18ptPlYbqU9I1r7RGptUyLZTVALF5EZl7ssswuON2AOxDPn3pY8gO3MK7FAbWdodB
7Nzx4g1VHij5qY6hVAGpCGuVIM8Iybl0utiRMJfk4Iafsq5xlrxEsXor4nwpJjPeTInrXAwgbueD
FTJ+CoWzHooI4S3qIBcJuaVliR/ZhmwD6v9WppvEEKbrxd0gQRfSudm4qUqB76+pDAQghTpg0ag+
gz3Xh0Slaxx63WRs04Sj/1KDvOboBlDv41o72iomf9kLUPhPvlGCCav+USvbeNUnQVa/nVjgx80E
BEFcC9nF0sqtT03QdSveC+dOWtAWyNqkOCBhAEaHaArXNYMqQmpF5TKvQb4Ta3m6Up/1AdDeAPKg
bVpI+qWjaa3/sw850iFNwXbCtfdtMjrjxdey7EJst+wTbTmHik/3zJhOJEOWpUzd6z7aYVJfy3C3
6M3pe9//Ng58KGC5H53XFrIMCxAf8Su3o2CjAmBsJGgMzywNk3XfCOtTZfRfi2qEmnkCHjys6r6D
7tlejHqQwX4NAvh2PKOgJwWzpmF+msZxHgRZ1XlQWyGgBbiJEQ3ZMWlcY5lPMl0i5pQd42gESTv1
dFGq3k6pa8pMBFDcYjrYIxJopS6rrAwUgicWhNehBZacwggMGkYh2kfDSetlVQv+qgp557uo9VoM
8usggu4HSqZ+8sANPvm5DR7mYHTuMt/MoPsk+AHfbH3OlM3Wwgn8K0vFSxLF20nnj+ggKxUCW8NR
N07t3Ea6OHPHg0UZqA8+79084OpArc6E4nynwmlLkKBqhE750CKiNyOENHwIlCx/twkPDBQkSk3O
5De+jyXUEc1Hfv9xPrfFGj3IuhP4N1CeYvrG6hZhGRzzCSzpwNzoIE3pABRYuR6oyjQ6Wh9oUARt
p/XNNqXhxTJeG2y7D0kQ1tglm8aI7zBezc1RFt6dkkWKyt0kRLgAxEmJPlAHmOyihe2WfPvBG6vl
Vavy4Xxzdn1N7J3V1w9uEHJP1qNbtOACfwFBTHgWVe3aiw7xgH1oRy81Y9FFCexbVoDfbzwbDGSz
C2qupkWaRAaeLqpYAU8EUYPb82lkeQ0y6zU9mDqyO6p3LmXeFSupnaknypGBW5gCAMFUzM5/PPxo
9oLZFsgWUZau2Q49TY8YsxJ1mXRqEvHhrYuM0kodoPqAzdBDSAPvgx8frIqvyNFNLJQH2bVv75kj
Z9s8g63qXQuZNocvirqA3IRlOfdJNjU7N+nyfWm76m6CECQ04tLmywi5R9+IjR+BbHZexfzXzi/G
JQ0qvLTZydwC80jYqzsbU86DCtM70xPBKbsdYkTePCgCru0+TNWaQaFvUehKBU9XKtChHpslglbh
2XakBVyN3tqDa4OD/gqlByBkfPPDrgnMJaJugDdHyGfxPtisErmFPhrkjZHOuQNmeLwrMtmcmQeF
esEKD+I7oEAxk1YdqtB8oJanTXQG3pJ813u6PEEPpUmoozTibGPWgN/5UVu+zRLmebdiPSKpiRVE
ybp0sNEcMwZCwtulkFvCpwGCZkezjSrdRWkqLgKkCusgkMmaflGV/lmZSXmFkhs7UauNwu5cNj14
/9BHh7Ax5doD4mKdVuGbDZWrD1FlBPNvEVW15bme7Dvyp58iyOPFOuayWd8mkpG4tyFbfKZ5EBwG
/YbyUwSZQKlSa/4rK0t+Cpn69+4A8W4RgbWe7MJz/aXVWuzYxuX4zFK+7VRgfcmlBSXrslVbcsuQ
Qs8tbOzbaWCH/zTtxIx64UnQcNG0RSTLg02wwNbo7R2qBqN14U7dhljIqJkitv6hyXWTKMvMtonW
t95IIihhlj9jvBaeB2gKHUSGv5KaDke0vPICFCLo3tTVHJG8Bi5RN80U2EOhafqpiZRBcs7qLpub
sZLmOa6NH/NMyHhc0rj8Sq1YuO5l6MxP/jRNz10pujsDOmLUxy2b37d5eKG+EcjF+1bZ4AzAFcGo
0TxggbWLQLDynBiTAUyR2lBfMTDr0QNhII3r3b69qi5ZUl89xcmTV/yscedtZQqsex+Vw1UWZQZa
rnw4eprcCbBhe5cyp4aWDviiZhdU0zS26z5QKy1zBgxgYm2oOVjAcJdZeKEWDSqxQF8gQDAcqUlT
+kH/4Gfpk9K0J/nQZo+GjtqWNXe2WGAMkLvh9X5E7f6FXJCU4RdoUOxvA7pCmFsUAgBBoSehQ18k
Yp4kLpphbwO6vADDRIhUdu0t0iYEmrl2HGPBDJdDZEuEK6efovs6r6J7VEvmuwTyRguTfBqGMruy
7i/USwdyVocyjL372Slr8XBpcQ/M82YhmJJMN4t3t0G3a5X6MlYKCtswK90VCq6AIQljkx1dfDnv
a4FCJkBrU/vD239MVL7ufQTB687cpn0+7DxUC11j7v7D06n4XpohMgd+9VyALu1vDlnrP4eqqmcH
vHiHXa2w6dIz5NgsPfrgkVkkHjTtSyuuz35u2C9MbKaoSF7qZmwuYxIDp63NfSn5NgNwfINklP1y
G/TWxGo9RSRrmqrj/GYcWYjfSMIrlPdBHunDoY8AeOODgsovOlr9bqUzyLz7F2x4EnsMV2QJGcM6
J6uqbZSXUMNznRCyrrlYu4Klz6LAUjDp4u6fCrEqgznOT4E0Vu2r9IvbIaiRA5+NnXaP7SGW3wer
blFsp4dHELuZh0+B2T4j5TGs0xyr/VZjITyNjxCtg9el31+o5ZtgU5i6TCwtZQHfoXv7QL71xjHK
5Ru3AmJKD30fHwZjuTFDMJgmoLBGLACF8IOuUclt0KrgB3JF3j4AVxT2AoPPzNdePlF/BG63FbPD
6UgDcz2wo+KWaXxq8kQdfF1W0XRBeXH1GTVjL8LvNBpO1gStbbBwgJ+xqeSJ3MhjMuJq2/Ugi90D
fNQvA7dokPFUxlwbEOVptUgsU95bQ1BfgH0xgGZF6tSTdYX7s9bipL9G2HEWPoAQEBzmufPdF4E4
0supb5PwAhm0bcfxpl+2LB42YNJrV7elnh7gybw7kkmCpm9jBjZA0giPitQbX6O83oN4x/hhudYJ
wqXTFwFmgaWPev878GYZO7c3hx3KS4Ha1IN8F3WLqdnsp5FXd1PklItMlfyc66rULAE8WkISaG69
213hlmJVyOJQ2uBSvJHMABYKXR+j98GuapYH6shxe62r3EGOn0VQcu1NdW7AkPbS/6yl1b/EbIzB
kQtWtLAJ7RcB/q9NaslxQ05gbX0bw7zGebG+O3G+k02ZPPSNza+ssAGMz03QV7Vpcs1F1Z7wxPlC
nRPn9RkU1edy9PKTrbJ8BWVcCCzqZtjjDbigUzpERopHmO5RY4YeH8KdWqjHW5NxcL8BEpc/OMpv
Ljnwo4tuCM3PvB2NVdWwck/NDBkLqGPK58zSWzDgbBcczDCfo7QZga0wg73Pg/SIqlNvieXQos+E
+DQVMT+bhgpBoAsYAIRku5VRBfGh0k3tJrSbGTf8jHglNNHiFskwoLBWoLLhB2q+u1l6NoDFwI1G
oIKp/YbKDjBs1dXX0ENMXUfMU7OVQFr1wWUMy+qEijhv9e6BlARKAFIpl572iDpQypMHNImqr3Hz
Ngd5GFCcAxcROJLxQDIfOyTT1lODGpCxaqxHlNJbj7kINy2ilHfkUSSpDcRBOC4QnQLPrp960wJP
G7UnZ8dGTbZQLTBXGEojWj0nwpHt2qnkVCxrz9iMg/uFQVNrn4GOadFpZhh3iuojNSFSYz+7vXhr
xqNKNglKlVdjI7xdXUIwjPbqHv7qnahksqKNPPVSk3brN2enk9ERQZ10QVmtzulAFZyWwyZpAwMg
5aI/CMcOjiZQW3N2LItAyTUiw0oDyE6ps1aNyVYBAzTPdBvw55yIFEGVcJVxLHtYDqAbL4bsPszw
Rhsn/6GJSpiAITiOLHi9mYbUgySCU8hl3OV9uvR5IVap0WWbuV3Hk+YsT+z93LYivHybqrzQFFXh
Zfdq7LE/1IOBt5vnz1FiC5K68ZAnxyKW2QmrnbfDFKQA+/zZ5lU9HIv2SHYa0UWhDRpVk6hm7Iuv
webTEEEw2EctpR0ZbEE2V3fg318tS4Ci1jcaEDpDGB1pVCDteFJcJ1e5T6MATEYld70w3Cey2Ma0
B31Efy+0abDNZpHWvX8kjxIZiVUroITWGq2HFRVKJUUDDikayiEle0AxVrigJkpirct/uZJvN/19
AohLiyx82OcuKqWnpjh2+pCMNtq94gUwQ1NxpDPqrpx+BDmxPYK38X1MTO7UT571VIPP589T6jfa
oVlDSivZOnmcrUg3fF/o6rAa98mKtaY89wDgn908z1a5yezj6FU/RJT1J0v2b4c4dfoT2bwA/Hqu
kx+pc9IePdgaEEd7d6GeERV0oHQGr1phPNzSVNPg86Opmi/ivbLcQZqBTJSmooPRgaJSe1GLXGng
xLt54JzR+jXXbfrf5yL7+xVvc7FfV6SZWVnaR9Ri4/GJh1GTofKWELzBexPbHfacdnis3HqxnPjY
pF4kxHnO2rPjGvI8MhHt8Wo7dCwFYods82kAgMo+tawD2ehQejXqmfUBZQYgKX3hHXYQ4O0Svno2
AL8PUuOl7prqW2kHLwFuhG+ggp5PgCedT37rMqPR/wSpjIPuLvXI/zLF/7sPJMBQ5QX+7rXbu+6p
GT1nQUQPBc/5poVO7cwOYftQdqlr0710+JM/seApmZj98rdBUcDamR3i34PGtLZfYttJTrJE8WVf
GOM9HbrEz6GVubxZJgTi7r1EL8gzrkVfTc1mWdbW1kqwR/WkpT4MzfulETVVNE85WODqMEcdlNBX
0DG9+ybi1jaLQARLNgcZykXb+SWoQct6PaCmfh/5Iv+kjGlbNgygVm037Sy82WVcvdl9MLbtG+Dr
PrkV9pDv9pv/7/aqQf0aZa/mxJfOXoHyEprMak6WNaCtPfVh+3TLn+UDa7aDG4zLW/5MIoWJKGwS
bG5Jsd6Jv+SxMx7JNNv5sopQUUY5t8mIshO366fbpXs8cLZNw9XyNk0bDR+npg5l5fPUNJEJKuf7
3mPLyUKFoPAmBAZzQFIuee15S6MVBeoAxugy9+AJpfaoa3kutI38WhZBQREIki3NMI+lCd5nkWD3
QUGTnvT9gOXpPNPNdJuzSbIt3jf+kTqBA3tM3bw/DSjjX42FjxW3XsjMKw+8+GrlIDWrTQF4pndV
rkDVpZu0XHHLGLk2GWVHsnkBCA4ACr+jztlNz+shFb652Ur28zatoYKP09Kg0EAwK5Uiwz4KyyCa
dgCjNXXSoXufNhLYKqgaq6qxM9x93WFlR+uZIAYOgpq0nqGmFwwShUhITdya1ItaNvxeslMQY9cz
oIJ4G43T17DDlij2zeEEQnGs8ajtayOd0SGJSkjEZu2WhkZgWcdrQw+h9m2GqALBvz20j3/Y55k/
XETlYbLwg1JuEOIY9qMfX5kzmK8+hFjDyE2+F306LNsxDS4Q/O1OoPFAOaGqwq9WcyYHF6rEy8oH
p3wz1vW5hI7Iijq8rQ2NqW9Qdm5WXiOTc8jj4sInYA+Q2kq+e+xpqK3pq42i9BV0bEu9bI62SBEj
9iAg3Il3rnotTEcsksyO78vScy7UgS0Aait0h4ESu7mjNsC/HDHUUYzNwbc4qBVdDYEahXwkm+xc
oOzUoB4bRAY3dmzIuyjn7M5qzQehF7UpUknUkp3BNwYY86EIjIKW2PfZAVGVPRW13ApdqAl1Z/cA
8vO5k/zJTgeF1NLBTbzdn3Y9LdihjUNldbsP/u/1M9lk8CMKcubOP4ajehf5Y1POH+9Wb0NugESW
x6nOt7dpGTD15zSQy8YQ49nzkNAZgcm/GyK8rlFoljyKLATst4Jiw9iG5dJyrPrFFy3K+GSbvwYB
UABSlt/DDORJpdf/7J1ylWWFD/3QRySDUuxScrGsQzv6idQZYNx59m1M/kGNXvPs9L1aczwaT41Z
VkcL2dXNFDhYVIJ8YBEXQffdZvHSmPLiJzi4P/Wucl5CY0RwH5H3i2eY5r5yULrvY0/2kJbBsJSd
ab0qZ9hLz8p/mv506FXYvAK0CYEusB/6vVhwOUxXk5XpNnKa7ND4IrtzAh6vrHCQr0DSb1Wd5T9M
xT/3eao+DXJU2H1a5Sm0eueEX3a19ge/evF7hAO1q91N+8QP+LFpE3dZx2kPCmxXHJPAmq6dsK7g
6XBfodEMNafI6U7QD6sfQdP2jez4YxCVGRp5LkFb99AKDiB1EqyMEMV1IMCML0ZRJufG4tjs2/bw
rXXXXpqU3wGugUyWdmDCU1vUUPJ1yrLyHsUv5X0VocALAYca8Xq3uLegvRYs6gKfeMrvyIQaLgOZ
aRnafDEa1S42unQjNegD/2rjgQV5skDYWB5s/d6bOyJUC0xRdU8t7kXVuWD8fBuUV3jrK56AxPN9
ohIJ4xV+TOnGIIgIFtRvE5OPzy2xKIL2O5G9TZqPs856deyKRelqyreZ+G0+kg8dPrTrMZ6OAljX
3goOkLBZuB5YPKrcvsyYhQnSGAgOpBvCOMQlE2cUaHyiTjJ53Doze3jzF0C4I00Wu0ejDdwl0VE4
Vfu5ShzrkSFodvqLfWjKj/aUdZ/dXLz5NwAALYm9AvfN5zBK2eMYo5pqjmSV0SDe+F2RBDn5HrhB
CZNApWoF+Be6tgP3ROTc44upngdIMu06lHBvOmVbnyc8eOPe59/wCgN9isiMk+rd6Q4q1QGIMlCQ
rEcip1s9j3qkqBAYir16HkkOboQiMBppA1Fx16cQHfd/jaRrmj4gijTS5YH5WQB8RA5Y6aH2Il4X
ces8AiGebvDPCE8yS8A3DPHq/6Hsy5bkxpUlf+XaeR7agCRAkNfmzkPue1XWIqn0QiupWtzBFdy+
fpzB6s6SWqePTVsbjQgEkKxUkgQiwt13dm0XyAuENtTCNYMetQ16VdtKvkO6aDMUcgyASQzX4Ogy
v8ccyEJUzMafxMi6lWd11l3eBca2Hdvm4JTNcEKeHeLjMi8fSjzmAc9r1QuWEU9+guLeRfgw6gqM
YYUsJlUR/lIbTC1/d22jtv92bUHBPlxbZBgQ2Z2wXwTdCvs6W9Z22BxmcNbURNV8cyDYV20ZD8CR
1PuiS5JugcgqKOQoXOdWslzbERgDZqODtO3a7UNjgTS2wq61kZseYmbLsPfxrZOxziO8owNxGicV
r346KM3kpg4gdi6Lfmv3Uh0MlIScO0f3Zzqjg45zMJT5jrO6dZSl/y2qmb/IKtlv7Diw964swgd3
mCBtA6h+UXlyAsSz+EweA7ct5DftZ6B/uiX02INDj0eJfUvrf4jxz6fkNMKJUgAyjsSm60Ns+8FG
NyC4K6QLDIqfrsuprLi262ZhNqgMbFEW9OQIlEjzZPxCbj4DzakoCkTgWuw1oqhpLs3k1gbA8k3D
f+fW487fKpQiQsZK6ucqy7aAciOvhztvY4lw3GZTs0uLZQzdkM+JKtkhsRzIjhsje2Gi/2OIPfce
ieb+DmzaQKxP/rbpOctaS2SupmkzrbbkP8TyfdoccePdmAHZDmptMOxuXNSMLZFdjPa0taVmweJ4
P298p14gNqIPTcQyo31cMmSiS6BLXSpcDSLRLkyzFWtPeewkqNoVL4nW2QCecf/+iVCnOQYN4jTp
aDUngExAL5GBqPoEgU7f2gQFQOW57LsN9dPBkNFr7BTWtleWBoYFh0gF7TmvyxxQ/lSAQcZ1+gUZ
o7x+97EdrZdFXSP7O3lTh5ZBD/5LKC0kBZK30FrXZ935KCaEvtSyySHR2CWo5kfqHqdYeTUbML41
CxehyX5BxmrqoTMXlTL7vJR3N3thWqD+mHu1vTILFBr2WBkIvMaPNd1ouIXCc5Nw3HN0GrqPhZ3G
UDhD3JwOyFGlHUK6f7Yb8Asp8PqT5cNIao9JZEKzfElz3cZASAih+OlgZdJe8z510gvowZoNAxf4
pTB9+8z0szmVe9GBzHQ2hp29dOJBrSOsVCT2IL57GoNsSS4J2QZPVdDvCfn6NkMVsWfsTkLQ9Lla
LQyokh286UBnQSIaBSYFB0bs57w1WZux4ijfnbyE5FA6r4cd+ZCJi/zP0TTlrU0+1MzzTPDlrccx
Zb4yHQhKVh0SRp2K3g8xopEV8PJop71bgnAo+GO2pdRD7qKS+abNjB8UgfwQpEyiCCo/IcjTG1Sz
n7B3/BjN/CW4SYNdETwbkfEJVdD22TLAD9jZ4QCl+CE+l0OqwL2kjStAaNaybEILMZ40WIAxUr31
QbJGkaJC7UcE4Rrhh3/ouPyWB07zpRqQtzeckD1gweOCe7Jm+HfMkz1eWi1YcCqg+WWydvByxf0g
FL6LuBtO86lha+NgVlhTqaQEkmjqoYPToTJrAC1ej91gE1kA7YEO4wWFl1eIdVaP7lh4J4AFqyXZ
DQ3yxbwKy7vEt8d7T/RYv0wDQnAFIGOUiyMHvvjJzSGn2zH1HORjtejByHeiw9AZ2YlNh5uNmrrT
9VKk1iYfURDeqfpcO0H+7KEK9qF2/SWzqhB1LavKUemz6Jv8GZFXlDcW+oEcgzy9oErKvaNWFVdv
vSqHeRLo1YFWNQ1xH05z5tOGFg+ibk/NdBTjCrVAfEvNxi2QHkSAe0PNIfJr7MYqd2VPHwqu0GiP
7Ia9pF5k4o1DmYPegnpdp43OTYMVKvWy3qruEDK4UieWrtGiEAPbZYZhj2BbTioAMqpDg8UBQklZ
4p/x2/LPdGZ0xRfwZXc7y8zFuLBKv0UAfgATvJlhY5hBmXk6o0MAVYCDH+Fwa/7O7zaMRpALDbs1
//+nun3kL1P9cgW3z/jFjzpk3el9az76IUSWDaiE5As6vR1A/CFWuV30CwglpMdbh4xASV/m2Z9D
qH3rdqcZb006+/UD0gYZSVOC5fCfpwnLvy6MPoWuZDbePpWMTlXyfOFw8zrqCHu36SJuQ6g5u9Ap
DSmK+DOUN8u9YUf5fQNpSIFU0ElNjJ10KAaBKhDDL5aDZb/bOjqLk40BUaPzMN0BqI3W9abSCbAS
f42lEXmMarleWuebfWTAbo8pnkT0qbeOAfQ6ndMlF+WGWJnrsHXWSRF5y/kT/5oYUSoAt8Hh3dFn
p1phl1ya8WqeigaH+iWVXXg3T5Vqs1iHkVHOLp7hXWyQEG3BMKEPjmb6MJ/JtH0/+42NXHqXyxQ3
NsbRQf11drM50zS3WanjZivBErqMOe540Lt5D0UrwU0Vgkmdmr5IvAdtQUK7S6y7cPIoIa+2CxvR
Lqmz5K73kCPekpUdO8+DOg2lQIB4EPlCiajStbpzbfsCmpTyrRjFxXBY8ca1vIQSJwoW14/rk4xS
cDN5zN/Lqn+mgnQqQw+mWnREAmb7zUQeZM/K8Q4o8wUbsCFIRXwPAj1+jaNYXvBAWlOLDsYINufU
bt7aIUiQ6WtQkVd4Zb10HR8sBjILjlXKp/186bw0f50lsfluo7M25c5LGA7pguWZfJl7gy0zvcdE
6+QqhEiu4L12TnUzHskEcYjk2qAQ/87HswyqeX2wJLe2vYYgY7onLzo0Vb1L7Lw7U6uP4uRaqfxz
LhWYNKaZydTX4KxwDCvY32xtbldLN2bJllyoI9UZQBc5QDxkoznDEnKiQcOT1e1TA6ntbdKDgfo2
X2Cn1l6aPeq1TBcXHOeje+ROc6Vh9CehLqKEUmnxYXazBA1vPF/C7U9IsKPswP51uZmUX933ngxP
tyvT0o8WJmgSgUnFF0a+tVP5C8Nw5Ie/qrR8lJFaoKsiFzp4IzhAarM257+KJpWtB9G9LNPL28ey
Rrk7o0Td+u0vbavWODC3+3L74hAgBe+/Tve3q+uV8O7y4IXmmv8Nvb6Yoq7D3dwcC34Aw0Y3gWm6
vbQgkmDkWf8a182TlWbJUwzJxoNkDBW6kx16draRN5cR63AUf7r1pgGV0d7NCv6sQXRHTsyxzGXj
sOoc2cJYGSLPFhoCfI9tb37qmkGdu6nlFN64Qa0ImJNLz3ysnL66d0F61biJ+Uim1gS1V5AF0ZFs
fRsUuyzK2XIeIKzgsTc3vtYmmDhRood1dRvvaXJw4iYHREXMBTVpgIcfi+GY/ZVM7YhQYtq31ZYm
B9okO8W2+oM66XKNyDwihRvczZ/e2B2qzSJnTZO5MukujBcX8qeDF8eveSLNE7V6LA+3vrRa0Ing
DxqNPriiUmVFnWTKIZG54JXfH6iZjIW9kxGCdeRCl9ABGcfGRzIYEhovXjmyHV0AaD3YIdA9tpLY
U3XRZxbZ7XXkUt8XY/fmd573BdLuwxqKgMMu6NEMtbEC6RZqNGPPOxVVBgU+IKi/gKeQgxI3a45F
G6F0zbrO5hYKfLoswReCGM3yfccNCrXdXKd3q81PkPo4tqpYfCjUs+MaYuKm/WDgsovA/0z564Cp
b7rW+VOBJNtO15D4QZTWe5ocKLWNNeA3Xn81EOT8FgsUQCYd/5HY6V2TDtaLjpsBeqCWujp21G7d
0uoPfukkiFMkDKyBvH9KBijjKgh0fp+GQ6OU/4gwXGYIBuMn6m98O8VPI2WAJEw48sg1wGxhJgCf
pWH/CRoV4HKG/ebWTejz1JNIIyKgNrs5wN6TG9AR77MNk9tttij+7hPRASSPB9B8A95hLLLhLZMh
qks96zNkh0sUJZrZru6b5FPZ8pMszPAb8DzpskB59EVLi51zc0BqzR6ib3+N7FKIUdDI3AlQtm3b
bGXEMRJEgUo/0ZkKnGQ+635j+51fwEyG52aRfsizGY49HMEMtvuQ1ZtzbGJ4NMTo7Cm9NvdKZMnW
wigBM/krR0fONEta1juy93G6UCMSu5eiLYqtA/qBz1ZWzHxWTuqa68R2qz2qkCDOm+YznxXW0rDH
DQi0Lc/4NPm7iJMBpYYyBUEC4lbRWeupdn4ZOh54sMsw+TftbhnrhR9p/+glkB1BqUySX7JRIOFi
divqQJ4wv0TQELRX8divUEPlH29u/iDCzRCkctlzoDk7FGocdda2T2FnqTVYyvrN3BxBxMadCpdk
yfZJd+YIAtf0RJ106CQIwwDqulKLZusT8302bnbvswW2EWxarRpEvFwrWRBnFuSHTp1rVhdq1Syt
d7GXVUtq0gFBXhBzBvWFlx4KNiePGgRiSz5JiZDtN3PMHtOAn+f43afYJbRfixbck+HAi0cjMY/E
zeBDnXSXAGu17qebAhp90RSL7u5KiHY/8m48Moi/rvFwlMewDsJl4478VCe5/YmBLn2mrdMqP4CF
slgFqJr7Qm5+WvKTyYKta+UtQPXON7pj6hrCFSViFteGsebYBK27YkESfdPZOS9t72ubgHZ1bMbo
wLJUPU4Dqb9KcmjoWCgXsqPE2Scp5nFqy3kLEPAJw6b7hmxpt2y5F94nrmlCzHUEy6idjxBRTt59
BRRZNOQY1cpE8rQFQy+4Pzhb9XRmY6vaKe0iXICzuXc6s8NX0fRQcXcBE5oOIMXUwbZGQe9WNBxJ
WY0nUYNlBPj95bj18Jy5lhKp9Ykvbf7HCJthVTsIutK/ZRq28RXKcpMG173wmPiagmsXYordV2vs
2VIncQctvaDbNU5r7BgynXcdIOFL5OXGl7LvT8Sh7Smwd0Z595WVKeQggb8wujh7UoDeA7qNs6Aq
IBuKR/KTEet3262XzhRj9bpTFZiBOB6UgGhkB7pk30nTk1NWr/MVT3+KU4DsizyyUO+gWBA/e1lx
ynPDe4pB+HTAE2W6C7vh62RPGd4WVhjygyNBlfKzfUQiY5GbdbnD468/Y8Hfn0fhdNCH5vk2sYpo
UbIeIgTUI8NoXDSlCLd5N0DXzIAOgutNQa2pebPJJB12qG2rru10qEGsj+wFbNSkjpstr2W9KX2r
XVKVG9W7YQ98ldzx91TfdrMbMh63DLXDi5RoWm/KVp5dXZFbq9dK4+kRGKZ1pxJhrKPpLHCG9zOy
/a4XhaWgz0Gt5DbGr+fgInWwqUdZPFeVerMRZXyLynqDQFz31cz8ZIX6qeGiXReRPTOvNyqVztJS
o7Hw3cw8ucSIQIFiagtE5LDOCQ5kooOcosh0hjQFtFyLEUK0KF7dxFIDrTwB7qiIi2wgAID+je2c
EcjJL970+FXaerHGhu1iLvBILow+2XNm4C1RJtBAb+uAQ0zHjN983BWu5YjXwgvjlSlEdvES5h7D
Ma/XvVYaWG/gxaHm+cbr7MeQt82TG0bN1vfzbB9kAkpp02TkMdpQXI9q8YrQfrzy5ahWkrnDDhSC
VKNOB0+pcu1LYa2p2QG89+C8O3BbbJ0sQ7n40DyOyge0P4myPXIaABhC4eEKZZB3WynPhh/vVeis
f6dZ4dt41U6d45SKlypkK5QsdsYjomv4FrooKFaE/U+Qutoh12vhFQaVJxApVtcQwZjZRk3qQHV7
s7OXhgQBQstb6xkw8PbArWLipnYRPqwgDXFrOiBQxPdqn2M7QIW063jLZGIYh1TrJ6eugkcpmvTU
Dom/JEZv50+7zu30lNuTPBMi8Gtw+aYQJSwWuG3Nb+Db0Kj5t9J7qZ0BXC/4h0hF1D4ytwLh0PSo
HcJ33zYEo7Ft6fAhNEFerX0ksrA3HL9yBmWeXg+fIRfzbqdCDHBkznbyH1XsrwNjBMagaZId76Jw
gyQH8nruiOcicuVgtwEoJEnTnZlkzRfyCJuIb2OI8y2w2MqWM/V8Y7B++9s2Ec8jXwaUjHC9neWA
Gi50aqif0Veqq49N6kXEv9vT919G3d96fxl7c26nqUrX0NsxGA/dgKQrpNDLY48IwEZVpv2oUBIG
mWM1vuX+XdF3/h/2WP6whes+69TEzjLo/ROqwKt5jM4KY60GIJXofmMDr7axEeaIPU1rID0teLrp
kHqjvWTs9YaZvuGqC5BJ7LMS4j4cyOvOyWoIFA/6HYl984MmA9bmbfbMWc3wO+0qcNNk9iYVKC6O
krI4AwSv1ih7Kj9V0vxO0EbD+Y7HVvJ2G8OiMVwZvnjRDv4xCbWGCuNyc2t6dV9uII8cblIZBCcx
AHol+s9U/Z7nLaTpQn+4uNztTpbGRiYqffO1TmYHu39kvblAtqBEhQhuiRwrTISFeXEiGZpsaoqp
Sb12C2wn9WKvaD1T7+/GJk6IzEWmQKBqqAuWCVhXQoDWKnv3WGqGpeZk7yoHhAFD81JqN7d/6ES6
D9CjXYHhNsiuYTABGHR0AlO34N8VMMQr0GrwO6OA6t9gyOQ5SPNqDSWp8QzIV3pwisTZjkVu39tx
IZatcMKX1lIPWZrzHwD2o77R029h+edwGWqUb7SJBSJ/vCvAj+AhFONlJ9G0PqoH+k90+5Pd4srZ
yqKa1Ye8wcruge0+KgVhpJsgUVaEzVboEGS4IwSJbh1mwSH4YdyDwQZMVAWq9hFcWZQi6o7UbIb8
vUnQQ7wdPvYOPzepN2aAh/3bsfmIGp1SZStQ255ELdXemxZYqEaEIptbZuGZ2nSYXPx8VPs4kdHJ
xOKT+Axi3f3hizy8d7qeP7AxuRAZgq06e4uy0XhDXkM2/gGUXnCPte3sRWZrsOHVp/CaVq5/zQX+
itlL1YWz0W5trxGhRIFwX7HPkQ1uONzX/lWFNfi48fA/AyODHJTfhgi6dPZ5RKk4xBFr+6HJ62aZ
m6r/Env2a+vJ5A+rbDB8ykOJtMRWiSVvjgeh1T4QDIJsAe7poAY3SjcgTdKa0dk3jdfU8Pm8oGwT
MzvlcfhKyzTaILhAuS5cu00OtFjzOH6DAMMXa2LzIl4v3fvp2ajwqpiYv8je9BrQjsnOO3d5cyU7
ZDpTvBi8cgHC3nEL0Ez2WUJeXJlu+C3zAYOW4GK7xGnYXVwAqFFq0ITfYkgDCAbuDUtG/vbnkYkZ
jfcqsz8rrGzOoGBSZ6x61Rk7kHgneuOTa0fR0Y6jTWBl5WOaxu29k0gUtHRQBu0Rc1lWPmM76jVa
0ZyCwP0697LBeasB/jhicYRdi8MNSF4iQka+dABx3UZ0yrijVlR6zupf//W//+//+d7/d/BHfo8y
0iBX/6V0dp9Hqqn/518O+9d/FbN5//Y//+Kea7tCcHBYCA/sI47jov/76wOS4PA2/1fYgG8MakTW
I6/z+rGxVhAgyN5i5QfApgUlQrce39nexKoAJP1DkwyA4Wot35A6R/pcfW+N1byPDbowOQKxsk1o
hdUJ0e5QaibSizOG2dYlXjnIpfJFOJTRdlYZTKLmpzZwxJcQhTC3ZUaciHiFbEwGgRAwE9EhSPyP
NnIus3TF8Bs/QJ4Y1bPTQaisP9vToY+bapPjoQdGpj9700p/AZl+thMtw4pdZE6FeiS3nV1oLDnT
BFBTYIt//uq59fev3nG4g1+WEMhBO/znrx70eLnR1dJ5bLpo2CEJHKBqyhzXGTfKlypB0mRaTnQj
cNCly6t78nCAeQJUm6FM7PdelfKNQxa6H+bp2ESzYfcaYsXGQYg6fEmjylrFdtKdJSQxj2UBnowB
ualPI0if8fU6b5Mr+KdR4z25Mh9KI0E6nOg2M6vhToexfeDcwjMXkAb5H36Xnv3rl8MZor74djhK
QxzhiJ+/nM5NShel8+pxXqQ7hQAuP+efkKHIr1CUba+A6j/T4zCqlbGhRx41Jy+Ua6nrUECr2Aq9
V8SA9doRmQJrGh5Moaoh1iBE88XS1VlOa0S8FB9UzPLPwiggGVR0cB1yfqzlfWjk1T0K7TdI2IvH
fGLTL8FtC7qDxD+SDZRhybYpwP9IvTSgivqNmHj5ETWDam0VceD27GyJ4FS8H6UCa7+vAHnsfXBm
2F1SLWsfKMKweYR2vXj8xZeb97Vj7V0od/yytCeFOUsL7zB1kvzc2AZAJ3UIemD5y04mj/6oOi97
aqYDIoVFJWIQgKGRRU67aAE9PGReoZ4sbVYbwxzzNfXS6K5L59E5yHvv5ngjLyy2tniTfCCXbxs5
PZXNZkMdpcXC//CL4N5PvwjBmGvifwHFbAkYsrSn2+nDkwpPFmsAlUzwKPCKgnwc6y+dCXplwhlG
5SfTq61XWoRxo+1PgfD7ixF6WKIZFaQg4+RMqrKzSiyJx87ysHRaeUVRLJpJ7S1CESC0d8oY4jJJ
eaRB1EHNf2ubJwtY4m/r2kWVzWC76U52o3lk3DWPdMb7xC4XKhpQbYVEEdtxN97fuv/mMxt4pbf/
4dnz82N/+jJBAOVw5rieBSI6z/n5y0zCiplpxvwH2dcDUrGZtzCBX7i3IsND0XdmrtvUUy85E2ta
65JHVYVA6XW8A8MtiGeRRixcYI/bYlcjzzA9Z6vp6frhAJDRudXQcoMDmaHxgaCTGSKcFoxqWSUm
6F0tll1NL4kWFGyhDpYZ7x3IzkSIEoDW3eBaLeOiAJeN76VXB3Uu//ytePJvPzGbSyakaYFyl3H7
l28FKyoeqCZ1Hhjkcs/2JJgBapMEJWyTyi1xogZOHK/64ho5Y7r6QL2cQ9CA6JLJBv48AGNdUMkT
tbIvB9TB9U6zqqvYABd3Vi+pFDAXoOeAFHJwFFPFYBxspS7k55tX7aA6TTJIN3ZTaKjwY5BiREaw
o6aebJ0LhFI42H+zkV8xhZpm58mPbEPtYqnNjZdqovdeyGDkj3gMQ1fECmIwdTnlnnqiEhpbfgUZ
Lur94O3xuoZALvdOobamn8DwFT+nYhNb9bhTAoUqk53lvYNnBIKKYE3Bjh+E/S6K8YW7aGuvf7Qm
AEkBIDJSt9gpTa2prxugoJQ2CMtBIiwMFOidO9PfQ9y7uOgmAs382PhHN5NfUqWbBzLleHWtUuQw
NtSkDjMFhIqZr//8G7HE324dD3obnglxAU9w7MKn/g/PocFjeN0NdvkQhuYUdVaf47qKvqkORYd+
77B7ZH4ilOehABj8euG3AowYyO/7LwXSShvopoIlQzrR088jvapl2MAMJy8zImBcwcXidHGFmBTo
aqnpRuM6LPT42IYSrCKB2kSTIl6RG/kZNLEoNZ2a2GE0O1dOLDdTM6tAPlq6ot9RE0Cj9ympCSnk
dYRSs7Vr41dOiKDIt+p1NDrNB+g10OJYGVXVDBxCoGrcpxxQtxl6LTIQSUAJzJyh11Cby+98W3yA
XhdBX691l+n5I+hzBgBzUPdtJfLFsqS+OpYX3CUt8K89QDwvtragFM5YdkKFgnwyg3Lvh4X5AlaR
ZoNnqr8ltzgG/3mBXFfXuKh3arGDILvDm9fbtHYwIgI8DadpC50HCMUXp1rzEXWjkG4cyjZ8Auc6
R30OonWVrPdDjYwAYAVyCfaL6A3LJ7XIxtJ/TtrRWvlGn94p1IbudN5ae5pJNMgA3mbqWBY8eEUP
cDJ0slq/X1oQjUNwGthkdzqQXVTNsK6FrZemM77bqIP8eoyyGbPnOdxoCxGr+s4NEEFRXGdfQQB/
IGXIJm6Ooh+9FxQxOstYDiHwE5BPlU1l7voIAXvTsm1cgZt9daP6UPvqGWCG5I7hcXgdsDGC5gUE
rkXePiHPFUDOLsif8mysIRNQtFtqOmWq93WLwnFqQoTZvq9rtom1nV8RYTdXOUvlg1Xm6R0r5dYc
evlApj7ym5Vv+ePGnmwWL2sod8zufpeqi1WoPQVrIRoEdsPU2VPAKKQM2WRreona6JYBEI7Fkgvq
thdDmdeoEgjq5fXe9qvyR2slr3Y8usC81v4S23R+X5p2veVpbaAeaARdA1CcmyLS+cPv5kmTfZ8V
5RYBi3ZdtpDEU1HxUExoFJRBQiV5AqIoI4doY50q3FKw0UFAOIB8nRFPKTcqkZPvhy9unq/GIR+e
4wQADbd0TORasGPH6pYDoJHjRTqRG4q0WAFY1B+6qqmQgevaLjnXcV4ua5N5V/CThlvbLSIozuTD
KbEQnUdJonx0LCQKnDx0vwFTtU6zgP8ItHdsG2RkaDjKAbwrD8Joi4KmcfPPT0L717clVg2c2Qwv
Bsc0TTxTfn4QIgxVNlZvtBCMNxFi7XyklwgyALqpey/U5g5UYYiIkK2FdlTYtE9j45QQvAFLviML
8xq3CuuBrsy+5/hVoriMf755oIY/QKLaj3ZyolghnhUNklXsf1pvTaQqehKwpTNIOEIYdxnUdTav
I2xUHy81H5KLDhvrnjoYMiD3//w1mL+uS6evQTCsG6b/HId22B/eB7LvUeftMn15r2mX3oQkxS3P
oHwMEi+EAWxrBF/m7aZPA3vFe7v89WFAI4oURf5094cF+OyQKYuX/3zJ3PxlnSNN13Rd/Mu5eHjw
v+08gTQ1ITQYxZd5QT/6sgITehB9RUw4nYLyYNtJtqXns+2fZnrHVyZKqf5uDsDbOJuZraOvkNq4
eddxI1ciKhU4mtYU5sykFz1bAlwueboewhrEwUh5rFRihg9GUL6fQQiBrzoNmIcKTL4aprObn4JE
3n/YjtP+4RYJEXinYxvMsbGwHY8ztH/+OXfD2EfVKJLd4APqJZY2RFnaEVLbEgtNBJDkQzd2ENSd
ACedTu5R9FZ9unn4Bh+RH7L6RRf4UG20AGWI+h5STiEIplO8c4ACzcNHwbLy0E291KRDgETw4PTB
KeQMWlV/jVedSIATNs1vrDv+82/AmqILP/+5uHldCZYQbkkJTNbPfy6gFtmATFawmzFcdrGcIzKI
7XtnK1BIXIJDpZoOyRjU4AGHvR0UMG0gqF4kDlgcA92CmI9JhK0Dy94O4HIOsV8AdPdD+9ZPmDC3
+g+/Zvwj2VM04MMfI5iFv8TzbAsRHu66v0axGFR9cxmF9TbVCT9oyIUvUSmECrZOBF+izAMFHgrP
XVkBKcn7aEF2VADJDbgYkYCOVPjFY3kKsSPhXEzkHJ4z5EXJTeVCHYMQYRdq5gK01HXcMZA6Rlgt
901xQMbsG4qt4h9ZccGiEW8kFdjISPnuy0Q1vERkUD9wP202GSvLU5O28oAkcrdtKj7eA5sdrPAo
tz5P87SNH/0Yx/d5LANMjw6SiUVxMYMQLxAwSLYXFNqf3SDJDxbubnMKD2kwUAX6PBrPFXg3LuRF
ZmoOuhx3QD+/kp1M1EmHoS39lYll/3L+BDLW05S12bcLrVSwJduHD3Nls9VDXB8/2LJWZaeGlSvR
ldCbpCH0UQLgr62VVtlHG/kYosonDbQWAYu/XzWkqLEndJm3xUqr3AcMLIgpkGNQcTSBz3RTtQLa
zxKnuLAQrk9MHzR52miP1M7dPFg2gRlhdTusU792oKo2JsMSBMp4ozhN9ih1KM8j9+8cHqI1mXTq
m4u6YQJaISJD/ibgR4NnP24enWA/QIIt8WjnCdaLGIlEnNw3EjLLNIc3TQTidJAWaHEmD56WyQ6x
cQSgp06y2QlfI3QV3s+flHnDJhuGcTXPEWHFG4/xnay2UZ2AKW4aZ9WuWpueKdfzDLlfXm3oW94m
leYYrQD0LLY0Kx8L/xKlwcEVTORLwAGhSFH4wy5l8+c0gc9PkG75TO40T4+0/qIBkeaBmn7o8gm1
g7rO6RLoUAbg00gd60SjAjcwdlWBfxO6KrLZFuAIyHVfyD/iEcg5fDNc0Xcz9P5XO6+jkwtuODxj
2o0Vcv4Aokf+YI+gwoKehLduHBGqZW8kCyi2ZFdyQY2BDQgb1Egjy8rXVsybrdeCTbhOX9MuTTf9
yKM9N6ziUzr6WIDI9BUVkPXKaXLrCNXR/sFo229m6SevqIvCUkI15sUNvOQOq1NnQR3K6X+0pTSu
kZ8np7Fu0hV9ACLjR3cqZ8zb4QKqPtDY9/inoA9J/ae88Gywr/bpNi06b1tzo/gC6e3lwCp/Y6U1
oKUe0jhGc+ziErkHjWDgEk+XeG8mkgFjja8MkUe2KPqIlUsfDzHfDNSVek0nalcOdv5baoaGh3om
CK/OU1X4DZeI0VxcT7NHCGJEG99CII+aparYHSCNu9m36YHPhlRAvvFr+zvNJgtpbCGyK5bYhZuP
ltHzh8w+Ut9sUUBCZKh4my/VNRp1wJ4FUivTldsp9lcgEQFsqMZLE/HY92ueYqIxknVbug6dM36y
uXq/5s5x71BOrOZrnn4OG3Ab5Gv61FSggn2UEpn06QOmA1034s3dfF3/dM00qK+Nv11zkFQg7Efe
7a5R/aYzErHVlbcvkJsDBk0XKOwwWiwt6HRIdYWyVeREikiKnUc9rpEDrahSyLrNng1AHbFwA6i2
TXUh0xwdKqo3fuR+TuwQQtJkY6AXDU90OluL1mILlNr5ykhWYYQXgJ08xnUJPEcFljcsQdJH4C7T
xzKDImXnXckBRQP2mgFKtaZmwRLrAYPJkYZAAcxddWGnNmSrXSSLdbSEFOqwz9t0+T4M89Zhg7oc
XYJ322rTRxaI5m4wne3NIysHjT9T5zuaS4+Nd8Y3otplWRRH8qOhVdBDjo319Z5sqmfdaeDxy1iO
ev//KDuPJbeRaE0/ESLgzRYEbZEsb6QNQuqWkPDePv39kFR3aTQdN2Y2CKQFiywyM8/5jWvUWUBk
N9mb3WSd1LTIL9HUsFOfgrCojm5aYm+lFrmfiWr+IZZdVjjtzzlb/uIErb+5JcmFpAkLMOEI3y2t
ycFS76LHKURHphj0/KuuueSKGQRglpNOp39LLAMh/m7Jn+STp7m0Tkky2UekAfeVayMvpC/OXZeI
H8ao16RJFcQtbde6xKwaO7OKNNh0WGbPae1t1BDMg9JuaxNhjgyUxTc3Uq9IaK/pT6I27sSbnAAU
ELFe/q300V81zq4f9qSmG3Ocw+cWfcoAGwYV2sfy69mw+KvTH8+N+8h9hA8BbU6I8Q2UMARnDUTB
//E8LLrh85VttfPmCgVz1M93DRogQZhhoVMMGhvuedC+Qczzw0Fvv3gtVHuBatxBJZbx5pn2qc7X
WRtP27gLRkfGNGj3RZySy5EjiUWGop6fQ0+rTg5m0ls5IC/2i564X6GWZBjkjO0RmL77snj2g2xf
7ISYrlaPV1ERnofdiN/5+qTcixD6Mp0XvnbdcVJFuqv1JvwaNrvbQMMdtnq/lCdNJcKFyd/H7YWA
mvWVgjcu5UBw0cnfbMp1QoBLpzLui7fFFfNBhwq+y7u+/5JWsy87KAb8PLz78jvEl+onz8V8Sj6q
tSBvt+waHiIwEGcbBcxANihWu/P41XzvXcPcu0iV7kU6Ke+lySe/PhOJuzpYhJuRwgXxg0dyfXu7
SozVffAu0ZOt4FATribCckSTgPghkPSlW+xoPy1Vc8CFZH5bSnxW1jc6zdFVQAAzv9iL4gHBS3R/
YUl6JVn1Ws84eMTgCQ5llGIbdkt8k/220E4gnmWTulyFYGSDFjnPyoQ557qaNkpiPVXrxc3Y29VG
omzl8hl7Aw3uX8Ke2tuCWuXxsi/R/dnIQbLXAHp3Zjt5kSV76j1cN0aW4bLU92xztRMMKt8BFfOa
mYrymEbVnRYO0fvklLw5kD1vscim0YA5qfm0la12HmWBQuruKIOPIEl/ZpWrXmVpnVEHRfFarDMi
T4ewOvFLq+a5/5DFM4HfJKSQM9hT99xbA7vToZ70w+j09/raANcNEtlvzcpUHfjRt49LleBhBy7L
PYeW/s/tLGxcdpbp70j7OpoRYt/9kBME84x0IxzRbVzWyH1tqGa6wY5xrw+ucW3hmzwtjSouRq7e
/+pcKCT8pj4PbmWdeCEMzbrD6WadrC3wIVWTxyz2sidS4wT8hfejtzPa9N7Nt3rX8m8mH9Sa5V99
1WlbkOjqFryzgRKXnbxnkWJvc8UrMbahWI9Isocirc6yOBn6AQwau6gytJ6LpdqWc5G+R6Ihk7Ga
erGRTt9xS3D3jRr+ak2yKQ1QbJqPsnVQnW9mKZp7OVSJtouhwljI6uqB4MurfE5emPVJvqh8nR/K
+H+/KNmaE32UL0pB4ZPNQlrvw3lRzxLlecN7rsWCBLgfcpK5iQXILjcZgd+QoZESEmBfOzlSTOBz
olsnOWe8drLyfAnqLtpypN8AS0qewYEsrwZo97SDHSxL6liyRUONXZZczTgai5reSlk1n42oHB9k
W9h59+h1ufeypEfqc4205K0EqvK9nxztKtuKKP+uCSu+qYarOMyTGzHHy+0RapP5fDfCs9QGR2C1
8QtvBhCyvriwL9Es0DL3TrYWrPO+lpvkaWQr/u98pzKQtn2kvtqOl21y9dLZTXokNVa+LLaT7FNF
1QJZjDK1u7hN+OGodsx/MT6l0YzamGxUOx5VGq13KlqlfJnSodwVCSF62TqGRn5uZ37RbmM7dFLc
7EV2zQukygnUs3FfHyr6cdji+JCRfWciDwWGE+j/rBnba2ZgLZCluRaQX2+vVo3PL6AcbhMBxmLG
sWF3q6yFR1Pdag9JPphHQg8zlnDrHCpAkNzIP5pRHKcFjDriiMWz5o35tY7FVVU0pQQsunBg0wzs
hNZWK267u3AGcRbmdfks6zC6+mrlOkCstSr2Rkzj14PQLCeYNVgLetny68v4SQM6FQrMHWVRjtCr
nUgH9UnWaIK93mxl6U62iTkdHwiD3LrLHuOE4XVfEUmSRZewJ8L9w9PiTF+RyunOsrpTgDXyDzqc
ZDFqaxOmEXQBWZSXsdFfjC7LLvJJ3gK9Imb1grLEC5UX1Qrw3gj4R8keRnNSt4baD1t+aepd0ZVO
IAcOpaY8jT9uf21be0swQzYHlscsS2Lo92mW7HUxF8+yu1WQmNXVRf/18t3I5AxkvXspflMb+KLw
8aMNzk4oezuG8ZA6KzJbcU+fVfIunZwdSL7pIku3Kgw3SBtO0x5C7a/h6PwbQMfnYYPSwVFUk7PN
THgOMyjYhyFx89slbN3VcCE8eX2JzEzeInc3TcWvfobXj7vewdjPE1UcjGmkXchndxeQgHmQTpn4
KzzKMPNnu2oO/2u7HM/SnHP4y8odWS4nqEkR3fUd3Hzpjv5ZlCI6n0WoQ8jPrJ2hKdKZ7ffrZ6sc
2wLLDBpPnY4uGaz71tB+ypSw7Qok2prG3suUMLu2y4wRwVPHLlT2ChPndR7RK47y0dvdPJR07XXo
4+7RM736MTOyN4mEqZLI3TlV5e16lk5Ssv5sQ6uEZFzuP3W2MqXJz4JjS5rGogIF9E8XqbGVTqIO
kMKZtvNYprPveMUDuofJUQKkbnUSJmVPXRvczN3w/AYgUk0ooNuqy5uGkLJYTCC7BcQZdP+MV9mK
xRgGx/g6ZOkY7aaIOF2ljKhpanqpXkTqbTWyYw/GeplRv3iI8ur7rDfpSZZkvdvrv4bKOnlRbWUK
Zg5t95aB1nGMOPXd7LTDi5X27barRbsb16KpaM7RTqJ4I1tLM/Hu68Y8yUZZVQ1D4Bmq9ihL+OUg
zzvn5R0e7L/Ppmq7OGrsR5yyuyclvfR6MT5qq/35mJNC98JO9WWbrLMjBRureCQgtPaXdV566Zpe
Pw9Jfv0caM+T6sviHwONwiItziD4YCNhiuXXk+SAJC/CQ6m7bnYt2CcguqARwoqcg6IU+l0Rjvb/
dccOf6c5IeivjugRkTSiFCsLAXjAWA/WWZb6SbHuMMb4JkvyAuR/3iQ4ne+NfESoe3Cjp4F46jpY
ThPGnbJ+u+NgaFNUt9cZO2FZ53FUxJMtAEllBR6Qy5su/6QEWevAFLaLBCpvn7wkTXOXGYZykaV5
hEc7jdqbLDXOOJyb0l32GZmzcxwJHCXXS/rvnRV7/b5L6y+yR6bVv3rI4pxlG8usEmwJzQ4JWkhA
C5a1voda9nWsM+9eXRvytaE0AbMiCAtNvxy9e8jGv0bAdv25VDp0HSs7DitEwdAW89FE/XLR26d8
hSk4/LQf2oowiuwg68ZVDEgBC3sb1JaK+eh4u8K52Na0sVM9BixdmFd5Gb0JGzY8dHcDhkoc6GkQ
7gp0ntcWE/7iZBBSk/1kK+DClwFXtoNU1io8G0sU272Twlqehsa+LxtkeW1VwugvMJ/w7wVeQoU3
6s+fd5Eyi6Ba65SIVjP1fm/97DeV1hmzm+9iHOsvBGdJh/DxX8m76k812UhZ3+BBT9isrQ7qFNdf
BMekfKrst6Fnw4MEJ0futf5zeIFLzV0DNPuh01GsWfBxeucggQD6etesdfJO1slW2W8cGvFnq+uN
v8aWTdhsvFHoe2UxIMl1ApEklPhPAFC2suqzXt6Vdhddetds956VLi9mFl4UTDr+Xm+ATI7yBlP4
W43T4OR7syIP+ST6pBcnpdEespAzRCw/OXnbegtmPe48EiDhM7XXi2wwFl2cvH9GuPyl1xsVyMG4
BYyHsQR6OXX70a21Fz5KZT9mURHIYtaCNLYI2/iy2E4pxzR2ClET6/3GUPTdOCYJ2CGGeiAc/Zpv
3p3SGdqLnLhJagKra1HYTOwVxNpDIrzoBM/uAwJj20ro09VbyUHphEWoakXBAOuJVHbYmcY7imFI
GqZ5tdG8zHxX7IJorVLU8Nxq472p2i+zZWQPEfHPl/8YpGizGhSlbl8KbLUVJUnZKwVRBOqSb0wQ
y5txCVix7INt2NYuV/RiP4PxJj7O4iuLRmtysloXX1ns8FPdLLmoH+c5M0965ikbZKDmDxXRpM3Q
W/mZkMvwDiatMPFMkL1EZSrQzbzpw3MR7UXwKT8bgyJ7ycH/1ctQ4IIUmi2IhqTDu6lc5AxV1/96
rCz+8Vh6tdlY7mpl1ALyh/n185IY6MFV6uWzJtdYx30wWZumsaqzbMBdpLhCfu/PKsK+H0XOd5l1
5hWXMPuQz7W1S8l8fgxNG2QrZilxMDGIqs49JyjB3k8Dluc3MBMjwyZJX7O6+zVSC/PbSNkh+3dk
refGbaREO2Ex+TiX3SHGq+JbW+wnBKt+NjhR+nU12K8WKh3bchjjS1Mr6V2jTPrOs+zymUgLuS1n
MP/ql96Xo9Jy/tKLJX7vCMYHoMrEVZikVjWL+B0k2PQpaUOxifKs/h6PLioPZM7SkBVVqdqPJfZq
NFtacY9c5HB0m/ILm/48qCeTWBTGS+g9ze5XNpxgavv452p0ksJ6+1LkmrMJSyt+0LpQP7huah9K
QyNJBP4em95x+mLaJTY2rK2aEn7pWRB6zfKuYa2VLwMUgk2FR8hB88ryRSVVBd3TWzaVKaqXcR7V
+w63RL535YvsYU3uIVrm7EFW2Y3XbhLXFUfZf4kGa1/nWhbIVoL43RV5tEf5KFnliinAaqd/lKVO
GB58I3xM5Nxx3Cg7G09lpGF5MXZklIBgq6+y71TmzTWPLRjfsWJgphPnL4SurkNWlF+NGIy0iaTP
qXFdsLULpI5WK7/O4YyaZ2/yT4GXx0elfpfdFQ1s0uSysZdFdBmcshu/lEZfH3DWa3eyGh/ToDOT
HC5Frh9LXdRbOemgWKeSL+OLXXRQ8gzzCIYsfUpLE98eE3B36wz4U5VDyFJYs1YTTX6qOlBGYh4g
eRVjurGjpj+g4qWQIF3L/4+Db1OtT/vPCbQIF9CkK1FfWRUbOpj96Fm8JhpiZL1WWb6sL7RpCapo
NG7dmmL6rVvnZr93s9ksHVX2yZc5lpbgJBH/jtPO81tHwy+hW8x3FefdAj3oN1X1xL1t18Jf1h9R
9gfD3oObsZVFu7bIwxMoOMtiaLwOkd29CaMxr1MepaQxmWywLcjEPRKHyeDb5Pz/gs0eqHpBcAJg
012ied5X08BNDutE9QmxlmE3pZ1yF3p1fwe5290ZcaU8JjOCbwKO91dr6K+6HL+kyECNcfN3VWBR
MTndiEIr3sNV6BVXp5r7IzLW8yEJ2+4+nxVUhbEieSNB9CNPBvEzUg+WbvA6ak1/dTN3wo2G756y
ksySpNb2MAP6UycW3FqHwtrGaH++qOsPBaf36btit2hZExPDL3I4pIYaHmaliYKu1Y3XIu7cQ1UT
hJDFGUjZIVXS5FbE5NQ46F6b3opjxLc0x/osUMvEfM3UiWy5URSsrxQ7K5ko2uWts0O6+lBjpHhr
tZuoOzhEhG5jRemwz8sEVoPr2Mome9LOGvaP66uC3pNjG6cMt9bcgkjauyoqlGur51XxIdKU+daa
eaGyjwZNvbUuWRLuSbFDxlhnbhwSIViCG7dWS8Pp2dIRHJdTiVg19mqHjqossrZp+6VvkS1YxxbT
uOx1K8Q0ZX2uNujTHvs2qFpze2zdqjuEc/GK99A0+bAs24u88PH+ukuMe6ddpvOfPWQ3AeXVJ5GX
7WWxrTAZLoSFadJqH5mbunvxlg6cURXes/gaDuIodryrI8RPZaXsJy9RmXx3YpClsiQbbQX9yT4f
d8k6/rNrkhGLyhJyYZ918q7T1Re9wNL0c+4WZ9Y7V1inNg5Z8WS3MIFzW6OVE8iJtZwfHz+GPZ7D
sr77fFhYYj9SK+VDyoH8t+dD4WgROSqSrez7+TBHT4+W21bnz/o+UvIT2tVv8smfc8eF7m4IjGm3
OZzn0NGgiq52K/KixDitCA+X7Hlllf1TnWXC6nxZ1rHK+PfWIpWGfguSA4aSByoAi/PtVnbtqkzx
RYcfn2z5X6brsnivhxGphfWR8zqPHfWcimTZnBUXiRFP32qJy94MHVxv1LxjHfFfLou2lTqcm0R5
US0vemvwcJP12uQax7pR2cYCvvrQWqhgdgvcGZSz+ZoTDZD1ae5Nx0VMkAPl5NjykCMBV0gMhA2t
RipAXqou8c7NepHFrrPqnRpCFJd1Y12TpCbHX/mqrppEphLnkjidc0mzNug9Y7ljETaJja0NdugM
WwJfrCtpwT5bdpQtWoxt49pbrGM/6+WdF2q/hsnibWwTWSezRHP1e521+3nWlTOQhsw184u8zGaM
YNV6kXeyLiZhFICDbjZ/NCA1DgFxHSs7J8qwn9WqPP1RL3vIoaTJw13Ddvn2xP96mByrNd53Aohr
ZI7QbzaG805d7RHn9QKu69elkgaKGbSSox2p20YWP/uMRqRuVE8Z93rrJL6lWTGG0k10dKo8248i
yt7iMH2UlJKlDRP+Lbrfe3iA0f/3HqFSd8G8dMjDeiiIen1H8KqLirOuOlvTwGv3s8rJEsQRPsuf
Ixo97Q9GWV+gx+RnWX/r7MyqEww5jnZW33cPaM3DbDFx7JiInXik+xrngC1V6dez1T3cKqui3QPo
W4VcqSvXS9tk8ZYzthrIaW4NmoN/TIqa9qKuNk6rt9OkzOomy8J+81mXuMJxbuVSejd9Nmkacqq+
HCkrf2uX5bZFC+OP6f6z47S+AtkiL3JGW3N/1X0W+daxsMs+blHjCLNLIaAFHhmXya+iubpMuDGS
2Slr9a6Gm6IagqJs6cNW74Ooa+BW8invZKXd2KspyGwkQdqgfWqM7VMdq/yW6LFzdL2UcMnYpI+6
+yHbZA2I0+TgEHncfNbZFj4ecQGbTkut5kmAFXgqn2R3eckMj2276jq3Z8g6U6gJoiGiPeilOx60
XAUDk+fZhWBcdmmJfRwEKhB1WGoj/7suV9ki+4Dl7MBjD+g4r71lA9xJbVcOBpJheaafSisd2pcw
x/DXqrHC89zoObfi6YuWg1lvrLwjD11jSpdFACSKdj7NNaR6No7RA0KaGDQqMDBTjs7+mJvz3xDt
N5BQxsjP+hGskeGBWTIRFMji/kUJSeINRoN0h4P0tpqlyVFZ911wl8qtMc3TS9UCJo9tlPU1Nz3e
ZsLolOBKiOBjz9cvy4truOSIqHbVnWHp5HGdOavIDv1Tlnfy0sZteTBbA7GnKLrY/14IrcF9n/hZ
y2NX36tu+0U2ftb/0XeZarFi2/5zjs+hInWHE558Wzn3Z728+6xbKjc+x8hmr6/gjyd91skXky5I
L7u4EP7b1S3MeF/bBUJbkdVeEIbFqN6JjN3k5u22SRbw+/mj50DkVMrOfakK/aHCfuleJZH60vba
4i9Ol90NY+69LGHfBsRdHN4DWs12tHcG2/+tvha91Ut3UYDgyJmSodHwjRHfZKOFVNBTyNeFPfe5
Sa0KG7aIrzre61zDVc6WDBRYBlmWt8ikjycQrSvvY/Je8xCf72war7IElfM5L9Tx/lYSJoEtd3q4
lWznkC+l+ihLXkqExEY3oDCcd/Dn0IbHbrmXFx0g7LYIDRWIAnVFbf5qaEBUYrniuttOtXobhv/a
gqiKH/ELdficoUYn4D6JxL7IYszo/50Zcry3LQzQlx4mnNCdcnOL9pj90AG6eTBLJznMpgOzbKiA
lqwXg6jIJcd6Xg85jbArpa43or3RLBPbU0qybxKbut/YMXR17H0eekyTEmU6q/E8BjmRre+o8NSa
/b1BaS9Q01w/G0rlXOeBtJpsqGGb49upfhlGCw7n0v2AkOXu57YrTzlmDYgAft4mwLNPpHXbZZNE
ennqNBvvrkkJj1g6EHOGUGlbTfUiBmDgrPDNkeBe9ZKzwdk3WGEHsjWHXHhpxvyNYHTWbfpx8d0+
bp+qNamKysziWw4ujkPkYQoAQwpbkb5QT60WLrdLWoy/F78ri50j9KtEd0SF4KWsd+FSit+KsuGP
umztV7kFFrRyiLZ0W35brEMDHGgSgozHnIutI9QGVmycPGpWAxOmbuvv7WC/eJNqvKT9ZB5Sxwx3
WTWE7wo0ggkozfd6QXK0GObumqi5cZnIdm7qZirup1io7T6KYKIVoLzQwxjDo9ameEW2evigrxdO
TfV1XIlsCeH+LRhYNuntiGsMjbIbS/QPwtfJSc4hL8KOAYFHO2ip4NKEueBtjpShacxfjapCaZNE
Oq5QfbKPBxDh4WCJa4KOw7WsBZqvbWgTiaD42SDWYm52QJ8MTJg+GxTbqi8KwE2nLlDOLVrnw4hC
tJZF49zZEIvfx/67vVaHeEAd+zU4SJag9kEwRwcNrisKWKOCO6qtnCEPm9sxykn8rA2yTrZaGsdc
xNrpAxy23qBB6Cv54tx7HQhx1zHj7+qcPbV1rbxUQLsO7WLqu6wulI/CUjayw4zDdtDXqXmWI8MC
qI60XsFm5CnXVPK7v6wgOitjtUuN+8S29HsikuMuyhUcRP6tk3dNIurNGs7Yzd48wCHkZDTMk8s/
JmPlxWoy/eqVL7JglPxA+Dmgv+NUOn87zdynW/bd2daEwRd8jqrX8ZFRDX47h85eNsiXEoJ9wMIn
QmR+dcV2oOIrfSveZjzf74dKi3wS+gScm2XeO3XrbGU3NyRFYJse6+7a+v89yhri+rXHfEkx9OEB
caLhATYCUh8GPslkks6f9X1ckCheFpfjIN1kQ5qp6pkQ61EOkvX8vYg+dOMa4nKMe7LdRNhH135X
LfVDiuok3h7dAeeHErXI92tu9ea0ih0MHvg6IxLdscUx6gAyy7i3qvbXaN7RD9DDP42o/8F00eWm
8ycVAJ1VmkZYuDjFIYaen9KAsqEbpvsiS9VAzzTAwK17mTVU1aQiVTLo+0iN3Yssyfq1SvbyFhHu
b4lfvSgB/Jm2eK5mPXxU8idAwlBe1suCJVOQ1FO8k0XgoquNcj3v62RB2NLtz63WzffWkiNkSdZ9
A6VqOcrG2JnmHS7MxVa24nc73eUFPjyytclR9JrBcclGWQXTAqitOd/LkhUSYwjbc8jxptCD1W86
W+00BgClQQYgfSOLn37VN6MbWZ7WPm2tdBvpaa067gQ3WpufXRfZTl3ByJQt7/KswOrhMDG9zmtJ
Vqm6/oZMbHaR/Vv+ZffYxLPqrD1cYESPgzAJ4DOZB5kCkQ2QYjo2Onp8xR6LLeDEr0+VPc6qze7R
jC/kpdSAFzQ+Imuns7H1+d18nJqhAlypp5s5n/HbUwZcAvqPqLO8h/Rk82Pz6MDtzuaZbGuWO3uT
6PrOdTx7Z5bZR5VUCiB9W9kI0pMH0rFHhIDjRy/kx12Do/jVJdBtdig0a7ppoHFhTld5p1jAjeoK
AUfd5mNNlDHHvr1aRY+9DfEnVmlCsUTOWJJHNcTtuA3NwC11orjpiiQ/ONPj7K07Ig9p34jnI4Ex
lydDb5bNqx7D8kY+48T3f/KBsf1VIrH3VKlGdIzc/Is3RN9EEnn7MNa8QxoqxLY4DrNKxvwXLa9W
PGd7e0UzuO10TJqKvxX9HDfGpti0/Bk5qYcKJuJOIHuQhqDPa+2lN7Svnqa7vgoiLDD7kGin4viN
QYJInQH+jFG/GUa+PUQJCjynOmy70AxRHzxPRf6cPKGvLwICEImILaBnB+JpNbUBmY7tOPasy2qW
3E3AFn1RdpeecHxExP7v1Co0AINGt41Krd5VnZL7ownAVM+GDbqSAJ3iL5rdL9+6ut/jX3hsF+ve
qBr1zmvBtrI4DVsvbgpfi+efYf+tKVBf5uz7Ayls3ov2CyqD+8Qr3occMIle9VBxyycdtJo/NpjL
68p7VKQbq6lZVuoO+zFhfsuKD3S/dgbvTOFhmjc57Q+VbUJgmW+wAeoTkGNOJ5i9+GYyEDJQlHGj
L0UGwMr6qsf6AuCbPaUXl2JDhy+QSbdVwQI755hN1VV6jW2Q1UtE3s5K8SiYyn4PWvSbMhbFSx/+
rJHQ3UNCe1WIjrJPWK7VRAApj1fBqSlj8VicQNX0K3hM/pKlRpWJ8AIQyfFHlkTNVZsNzNCyl34Y
tFfDOQ0gKDdKKF40eCFBibJBMPEbQMTTPGIvfjWX6VQKFSeuNL+OHZ5PGhSZ7ZLyYZDoHfYxeNJT
HB29uts6OuaJYdlgkWOOj70WN2w+u3of24gODkP/APQjMJt5BIVsnrTSVXw1jnOQdv2zs5QkLOdy
CfqwaE4iGY9NDzYXqSVSs8DXlV49jCMcs9IsAL6C60K2nmx/7GChUpEm6nrc4gZcGeLQvroOMGdc
c0Rf2/uuj9HOjNWNDQJSIL1wWBZ4DCYWQL4WFtqJY7m7GXuFrXvYHIlh+2bdzaA41FPiCfjhdR3r
23qu21OfIpx+L29reG+Z/1vboqtUFKU97Fu1P5YVgS7QkYySs2iy+TZBhEdQEup+Pi3jHrJHAdvZ
bHys3id0NJb2JLxY31m9eq/qVX0CSL7wDYtd7FI4HwftDMik1+cfrFU2NJnFe2zFqibPzsBn9YtO
to64QhFtwsrBgypz/37Cz+lL4nKAm5069gv9u247zyLsfZ2c3jGCq7p1kuGvquXjEd7yUJk2Ar4V
2s1k4MtiFckevPsmS2P0gzFetcVLES/1NusBIjf9j9xBswSgroNsalVtFyV274cmPOaLqzyHCPyG
c3ynGf1rYXXlDuWSL12RKVsnbPnwEHZE/We4qLYYSOGTqNba8rmNh69RY3YoGcb2PrVJqFRjvwuH
ptjwetO7PJ/2Xswbkldotui5NVzqkjdLy8RLPpLX12uOLqHYp0m+WwgoH2zRnvO8RNonLV/HSt2I
1RsGn0psovBMI6OZ7royPDcVqhIpX0ZVGx6qUPuIdYdQTdvcqZw3Nv0yDFuYi9ZJ0RVBzD41j5lA
5KLp6p9CK0sfT2pDbX6i0pP4k5lgTd5mGKZGj11haAcUepuotwIUkEunfVYz8Vabaux7xsTR182v
sWNHu8YY0ReOwKY2Xn7UNTYJqZt+dI23+H3qzhunPVdd5rv2bPvCKzB8zyt3V5LuufZAFpuo7a6F
1RPNRY4EMTV4WJ1Q0aRs+1di+okvBuvDKCMYWYSc7oXqHcYMzRO3PZXK/MNz0L+yvC/WmGP/aYzH
gsyTHwvSxSzO02a2gPOVuuduCENPB05eGdk11GyyvL5Lxo7fYHcyd5hn6H6/On0amfYGoXsCu9qc
zdn1gqQa8M5IIaeKMbmTl0FYyR3Z0bssb2yow3YOjHd4dlMIFkSW/NxW/L5rfiaG9WaN81+N3pED
i80zYOy7ChaiMxNHNG23DtBBeG8xG906RfaCrLh1nVju/a7JmkMVtflDPoPDU+L+UfSLb/Z5ts3Z
1AU6xCxEsRIcvrQRLG1ub3oNZ+VaFwaCQG56aHI3OmNLE6L2Y8R3i5dbx5Cd2knEqXZKRgOGZlws
d2WSjocCEeQz0HBjrwkxX4Y4j9jMQmsFHlPvhhFjRHJN2rZKUuch76J4GzWXuofWYwqbZCoGkGhn
sCUuanwOY8R/NysKctOlKnlzE0i8JYT1YhsedoGLqF/b9jAoNn4DReK+diTtN41j9ajtx2gM98CA
jBlLJiTy1fel5uSk1UP5odTkRL20m46VZVoBlNfW7/i5/JgsmD4xvJYPaMUd4GSwD+BUcf3rhfHB
AoazIlStj8nuezx8hYq3poV/BnGRjwhBFJ+f9fGDeDoHtrQePjQvHPwclNSHZyGFZC1u8xGV/ESg
Y1h/QCGbENVG4i1SjBOGg/oV/UmPgIQTBrKYiEW/Fgosoin+WLq02sBLMsF0R92uNicWWdM8xTZn
4jAyh2uHiOu15W+9m9xmB+CMszILUFB5OVTLzLEu7LWJKHkPytIoL13KWzaam8HmVSIxlCLlPY1o
JCMK00fGGgVFzQdoFLDfCAc9ezK1jQ1kfKeqSotxSvvNHTJSzGiDwPEvn8npzLsBPZEApJC9wQ3L
8AfNyO5ra3T8WaTGNiUE7BvWsNfL1MOTPBl3S3Ud0no+9G0SXhf+FiWxz2AWX7M4FA8EUnsfTSqW
rEZR75FCR9GvWB5sc2bBLpt5QyABdB3K3SSmOMmqQ9JvIDN0O2M1Qe2LZAMjPr23x748egtOq0g7
4sFSLV/LvsRnpFz2Na5827ny3gAHB30zJhBf+P6HC4jfuXYFf4oNNgTD4W4Bre3Y2zCNIz/MCLS2
DTo4gttdkkAZEiEaX9qYPdhKetXXn+4oI3Bl530T9P/D1nktN65ja/iJWMUcbkVlybJl2e7d+4bV
aQPMOT79+QjPjKemzg1KAClalkhgYa0/oB2qocPGwi0hPpAQQIs1csI+yL2NnpcUIlkeuiRyX8cq
IKnu5Pu2t6rNWJLUKAPhb1MM4DYtleVdG1fudvab4YxQh/uUSCPhplvALbSkywybCbUghH72yuRa
WDUgXes6I023G5w5ucDtqA8E/g6f7BndtPpooJghtTa6dDyqiENVv2xv6TFik85xQIomjhNSyLNn
7LouKg+lkFloJ++ta9QvYp7MDRm1v5m9qTCPcj4XzmaYh2oTt0J7dqu2v03upG0KyvVPrRxliGYz
/7genGOsN4qSNE/aNS9kuwE39AB/ygYFysLBQNszDJTp0bzcIErr60Z6g96455aYbl1LtREbxeAs
Ih/H1Nx/Qsj9MAgt2wy+/myT0NlZ7jxvjE47d0H5LqXrXYtO+9NM/FCTY1hPdlUXu3ZOf7cW+J0G
UXGcc17Kvkmu2TBOGy2Zvc2Ey0DHuo8qBMuK7uZnjLyj3RzhHiQHmNJ9FGG6hnSH9LQ/9mSPFzsC
vjVVcRj3kxO2kvukr8z8rMkBCqhFYnSeypM/DziD+GV9RXPspjdsqSygIhaWiCaWG4Blichk7l6a
KcDRZSJ4MpqhPUCy3cWTBmWtlssxd7IWaGX11rXlXdMBvCGw3R68tv1uyMwMrcawecIyHr7Afl76
CZbcIk6+wLVozYn2Q5zukIMmghfGvNXZfVRBLM9wlHSqV8vfbWuBlSMs2PJQwKHAZz1cpgn3oT74
nkWFvem8gVwHMk1ThjZ06z5TKp1uEyBDNIvafeaLDw+xmt0UmLiZymy3TMJlMzzwBQ2D3Lsi0nfS
yz4wBJq2NSmzHZKr+i6LQROWmkBoxayuxYQeVhuxROWubW08JOH2WjJ4YZcnXSij+EAOLjunSO+6
uuleiPGvmF12yJgnL5ZhaIeKB2kTzS8ZAI4xT+S9ZT8rHArNlk/dRMIr6eqWHavemET67OwqS0yH
vHKNbQLAZiN95GSTZyEnh/CmHcIchOTW8dJ7HMiL6/jNrkMil7p1ru8H6HjHxdMDGL+InDCHQ6UZ
0nzfI/y+9G6JnFeCFwN66vto1net5zcb6MrZPgocZpJIih0qT98NdHd2dd+ODyMnLZTDvqlNE6uv
IMCz1EL4q46SaYv544OfyifH4v8g/ZntpYbTxWxtvQyMjCApB1rfa3A0aRC0M6McmM8kP2LyM/Bc
Qw1sIKD2rgkHQop97aBgXqMEATq87F7rDAqXRSEwoObfTCDos8meNzqRtN1jDcb88xOZhfEik+yu
RfUSDroRPcnW+u7a1OGXoTonfSpPxcx0bWvAuUqqGZV38dhlQj294L27NXChC+vaQBGpjKDOReCU
0vbcmQUgrylD01HUmwiB1YOusWcZaqf5bJwFFIRd5lgjuc49CtJlD0cTM4wUQmq/aOzUpzwBCBDU
Jywv+/M0yuGsXn01wrX7c54AnYJTw0rtkW4H336Yi8w/8ONWZyvTq7NLvmvfLeVtRuz3jCTSck5y
Nm0BvKRQXc3vKAb02XSoKTAiQ3Mhe+FvSPXfpBE057QuPho/J4FS2GNzXOKcLXIAq9nPZmSJ+/k8
Wj1a5l6LF65r5PnGcVBnMQv7NGirIV51mOalOLOKFGyCpmjn9OWHG4MK6AZRcn1SLS0+u7ldhlpc
xuyl/OisGsJX4tA4vTmk3feRpjfnpW/QyxqdQ8N0eG70FOxiTFi6qZvyLUm7X21X9J/flXqlvqZ4
cdA+n6PFR/mll4dodaNU+wz1yl+7qzUfv/e2qYqJD03jTtF4dsU7pKaKiW5nIPXP7oKqbOAlH1Yh
CiNs9To9dd1CwX3ZGmN6N7Qgwc2ef4zim4MMJUoQRPBtG0Uhk9T6AernoWxvqcZ0gYRuGKdzlG9i
PYoOS1Yfx7ZGWKHAFTGJT2MHL1EjWAMGO1ln9QkQ86Au7C3vlO0q/CosfwnVy9aIK7a/kbWJO0CU
SIVA/34ri4Ct1WiTr8GQ6gzQwTxLOOZh5cFjq3/6S/aTvIvPNxuhITeYjs/umD4eWNigxvKkfqvK
nMpzszaqqxobMQ9u8/Wn/P8ORxjR/9fZoxe0+3mUJBeLg1GNIWbL39mc9GFrowq3czUbgZEiPQ51
HlDU4QRR4f9d+gli6fOmCRrwmdKrgdzRDCD+9vNviacEFcDJ0LprlPXxKdNy5Nyfe2wC93083Iuo
uqbMA2dUsnFIq/IfyMkJEuUtNK0ej9nFfG7Rhicdrvk7L220DcBoygkiWV6jOi+Yu5d8b4zi7lEV
i/IHvuvvje5bh2FNE+iOk58ngUxk05iX2cDa5gARwXv0Dc9wMPjgJfPyLVA0SOwHCgGRchhPWumm
PDr+fJMzgmyOp7VETeQZA8Qb6iE7R7pEl7vTCKsgY134ak5owWjOZqHqvNEmQFq+ZW7SQNgPFI+K
qkrPQbn85sfGnwbQ6skeC7w1zaTbxpTIzLELbqNcrANJ5QrWWJiwhdg6TVs+6zmkxoFtVCizKtn0
mSifnYSKM0JWiPYXB4j2y5YqTMBZCD5bE8q2eNyY/pL+Beq/uURFYodYIhfbVlvqa4pwhmWU2kfF
NLv3psY/ZfgS3fHOpCbtLN2vKZUHb+nwnu/sh+fJ8sAjUBwj8ugfZRGhmJBoP/rIrkLkaQcQozK7
aTr7njYYdlUWyx+iit/JJIU4cNvfByHvCKJ6f3JJPo11wSw09zmLCF8KkdSbRse2zW7dn2TmfXIB
zFGe3vVHkiWvlAbhuPQ1RCuyJdtStOnJRHF+6+X2ckTFdDkslA62oDSt7aJ17Y7wcVtWY3LQ6zXf
EZCRKsi0drJ3bwD9sSuUw2sBn8RKyvh7pFUuTHCKCeYjrfRyJa/EO91yl9d21L93rfFXMXY16uQQ
Jqn2U4fBqyXxkwAdoLHYormc3mWS5pBb05lJatfNeXap82q8OGv2bgbqO1pNfQyGRnvH+nonA4uU
Koy9bdRnu0kk4h2k4E+J0dST3Zjam6U7GvYZ+rjz+xxko1PG+6yZ/O8N+esm8MHWt9F8IfEptpmN
nNJABfmIIv/WR8n9RxuMVuilnvHMDsA6NVXcHlq4Z4/Y7mC9Uwn/0yAf7ATJ7wZDYuJpw7oHZVat
3iP2MbAGebfqiNSGJotfWfUHWYGYGmlcbZbGDR6gjaO9iD0Iw/WCx9aSLs+kGH7PZndaZtk9xrbz
7z3CFnEBnhmj6eaAEjjTkap/Z3zYs6p5p9TSss1X//OwOlMNqr5q1Olf7/4a+38voQ67S6TmecTK
tJMg8wn7YzU1/nxZjtgdq756pdabIdY5SfX/6+XX8a/T1Zhq/mdMXUeNzUZXbC29mjbs7TK034qi
YlFdX+oeIQzp1H+PWoNNQLAezzQguzv82P7V/3zrZytnyoCao+1FKuuzaqp1mR3tEvEx1bfb+d99
1KuJIofkWs6meHUMncfBz60QEJF4VWNV7jK7J/Z4UGOq0eGm6/EYXT+Hcjd9EUxjX2/qcG482aj5
f46pA0W7NNR3Vq3j9eKfY4nWbgxj0E9fY+w4Q8TsrefSzoxd7Ffi4FRIjZda7dz0ytZvUR7ELH1T
96PxjY8cIPLD1LXpvEQy37kYEN3LeWH7JOYNEm/l9xjExSHBAPJIYQTWMuxETPa2hhkM26HJyKVE
xZNbDu3VTrKDzxp7wcmTEGlJsxPMsUPKlv9SINl6QNzlvWgy7wb9UN9pbLuYVoT7NHZTQoSvP6VT
d0YMJb/g3iux1AHIDYpq2VmB4WJ6kqMfVy4/pIfsJF908CCh/1R0jf4dvbViK0e32OmL8UK5uWeL
2SPTWKZT2KJueLCbkkqPjiCTYUKUI/TepsOgv9feCGC0S1c2BZmkDH8oLKiE9VdS/bbavmWnDKCx
F87HMtrVNoc795rFiBRUU/mTXP58UUONMPtbkOUn1VMNRGGxb6F+b9X5aqzrzffAGZqr6g1xuVBh
mp66bg7AqXVyW+bp+FrIqIAGG487TYzjqxqLS4JdwFE31Qtw5bzEdf4HGZp/nbBMSFWTlQSDsl5D
Nbn5Tzw68q4uE1RLfNKxLtx8nTD02D3YWpOd1FjNc3vttOgWtNTw53KLXqJ4MZZcx8QznfeeL9b0
BNO2GhNOfM8LKqhqyCkHULdZ+UvN62ooHpc51CvDPKhuMrfl60xW/PMKBRbYJkAlhXlVIFfgoC9J
lXjHpGV+RbLl36Dbz1PahfjciL59jf/veaT4C+CQlrlX1/s6cTDix0Q1jp1NPoYoOJVPSAbaJ2ta
9XPqeNqoMdUMpV4+dWsjEg04pzkvq+YT1Jz/HPg62UgX71iZ+svXkHo1Z1H59DXmJ/kfPWiIfpo4
2PhNmzyVJiVjiVnv56uvMVfrABE0wVmdoVFh+jytEHV21EzAMJ2J6nhS2Zih6Hn3LkgE7SJihr3q
GrLMcUPo4V17Tvsuo2gF+ay5wvXkeJT5MZESUPXaHWVf4RgMzgSpJvZe0n23ggx8W2mTYV67NkX1
o9mC3O/G3n2fimY8So2ITR3NpjY9dk01b4UNV37oXO8cNQQlbkp2TtcMiUha5r55Q8EWLJAfqufk
RvpY6wSqF/uR+2bZDipJXX5XQ2UviCbyarmqLogpO8TD8XuNzsPWnOrgzYkHDUmwWNs5QeC/GYRG
R70gqFPdEqkX9NcIctTJFtPFCwyGizoYgeh4+2ZyWw/hOFs8V1X1oq8XTTvC3S4Iiqs6EVtiYrq5
xxkJ48KNGhtZeXayRYUqYH8fxNUAiYYlb1ILm1qbfNOLSHeuZZxugC4SWq65HL2s3UtvyMB+ivhQ
oBbyJsZ7VTX5PtAwhs7GVfdydB8kCRyKv0a/K0FlvWvpQHYq07/1ImV1n4v83TGmmTifWQ7TmIxY
3PIuSwzdGR3R7H3QJootQfSBHDQWHBPiz0FvH1SvrsbmzbNOzI7xzsXL0gMVdPZMM4C+lSJFXUTy
vZ3IZGU1JSloNObRKIQXSmoCa5bPCweQLrs4s/s9aaw1N+YTzuePubeK0DZzcQzMLeKj/ou7+sGo
xsyOlq09W0XzrTc1rHj8en7mQyPDUU7kqzP2LpoFLTKheBwKt4JqaKIhiGpW+aMrhpcoqvU3nAwV
4mbT2EH0yMlrpTWxuq7VfD+zAbpobdQrucYYbmk/iUJkn0PGFMVnzRpekzb7Vbm+dWyxsbhJB324
mRD3ktf5X8Te7S/flrdhyo0/2Gzs06B12Cw9t/OyISAvqGF3HXAJJ90EiCt/Eyv+WhbNRuCN8W4n
7SkGyPvLyBGG014ybExeTbe8oMxb7EuDPG2hJcXOH5OKonf8jaCvPgw+RAbZBRJ9+rR7sYeyIRHg
xr8a+UMXi3sIWmNF5xf+dtbJERaJLDHO9kna6iBj3cW8L8lYvI19srILM3lW3axGbxTQxBXmvfsS
9TN1qH6s4WpY00vc2Cu/LGn3oIKTY1ujEeJoxRG7J0wcMrc5kvRrdvZKK2dnbr0S+vPnF2qQFCi2
gKB2iUahn6JWtknMLiZ5425s847r4KtYmIEsptq9iMwSt+8C1JdmVO+m16FZmxd3h93a+7D4xr1r
zb06hvRpcOnx0N5M7u+eyfndll7wyCvk+bHIeB8ca8ZFGxPm9diEEBy5ZlxN156O3uJrPZC5X3sD
xeLXAide1UMPuHptg3Qvo8p578oas90iP6hjfeDody9qjp+9yq7v3bicbD3VkbUwj2mdLbd8bTp9
vCxJZ5KuoVf17bAffM1Fy8h0b5NpeOx553xDRgfNADVorUcShzVmnvNLbjbuTR8NjkZzt+zsOB4Q
rF376pBqKGBi8zTcVOfzUnndOhRVS9Ko+SiP45CTlmwlhmm+00gIQyiHqW65/gGKAC7vXmHPVC2A
E9GdOpOzF19fTr2c3z676ojRVMM5dtJbng1/2WVSnnIyXrdhqP/VoIDp7fCVq8P/OTDqwfRk8lG+
zu0sz7A27WTUGwDkSIusV4k7kkGTmSAYYEfi2Ur9aS8HyJRGpotnniRIAu6wzNfVw0iNqfN8rIGe
Vdev7RcYd2QZ1vd/jS91i3xR42roMoqGUC4ytnKOJIxTmiLpCgDGUCzHrKKIvI7FNrMnQkACOIfb
veVO8V5FtbypXhDM0QqtxJF8PTh2iXbQRjdhI130b7pbmE8uvh8gRjpAL5xRA0tlc/xQHdlQY0Kv
frmqrtEB5YCMlx1Ut5qL5BSNAcjh9Z3IeObPyxh//mE15DpzGDeZeFU9Jx9JsY5ooqhujPf7zrXX
RPT6duk61RkuhrtR3cz0nJcGCq7qqc/XCfOYuXnzoj57vuK8JifR8NNcP/cKLJpNo9qpboW5PLdm
gduN+mxujgxSghDU2lNXi6PhJatI8VJYprTmGIUeanXbnF2KBSSS55q52i7bo+5SGRKYf757Uzlv
EiG8HwCILw2v8KTjeWqd5R/yFh8zmdDvVQ9dhKK8fODzzVJPaLjBo7O6geDIjlXpRufOWuQlirT4
SB2yOJaIeD6befKRIc/2u5u9V3vGr93zq99FXrpYLqfT2agwNfYT0DfkfuLfJwrxLRl8NgaG8JNb
NhUJSBwhLpRID8m0vLlLYW2Q4wS+UWXuU7f05bLJa4Pbmyd1yPJn1Wiumz2TDUUiO/rhofAYDikM
dH+sqaeJegBwBfQcDp2OxmYPiyXopgtg+eXUtPVPbDO1k2Pk85vT19x204uBH/wHvmu/isUPKdCj
3F1Fe+nKP3Wfp89xEqNbm3naHpq+/lE5iUHQ2u0N33TfpXugJJZ9s5Zl3FtanOx8LbsILfhFuK6f
7Sb+Y8flz36SNuWd2jsaIEapsvkYZyE0NjVJhgIT5IdAWunfI0WibHZ8oEg1xUqPBzutp2BrSspL
NUCA17I8kJFPKPlhet4VCeYvqBNTJTC+1YsIjk5A5RPge7arJfKYtgdYaQQL37ZDdHX+9mF938bC
eLX09gwRvd5QhRJ7vSQj5iB3SeJlIt+rE5s3nvU8TX+bOJ5Y97Jz/eOc98gfTgCUm5A8o3Y0NOpq
cJrqPdx5E3mQyDr/Auqh3zIyYFv0ldxt4Rarj+xyYnlEYtMV3+vcbx6LyaLNkPnsUbgH3O1JMqY0
mj3J6xQkv+YC08VpRDsXq8V/FmgwVWcGuAGKNnQG2d0p3hoHp3bkWTgFWfm48rei0K0PkJ8/Ryep
/rFRwaQW9Cfu+xrytyRZX1aIQ4xdv9ERqTvh3De+6qURv9SgVFRPNbXTGXuI8yTH1jNUE1UmSJcp
uESQVV6RUTGA/SVHsBG7BC+G58Gw9cdMaXUXmNS6VddBSPGWJ2jBrwcH0IWP0YKMPbnDVQ1ZsA8O
XuzW29ZPjUcwWB0oTwBEa08NGZaD4FuXpWf1hnX1OVmszMQu8bE0olXts+ofcwSk1Y6ru+rhSSV2
mR9hobMenNjZUK/uzqoXmEb/iLUMhICHJL0aM/EIOQ1B4cKi4Q2qISjZ82hgL7q+QfjavEvrVAeN
wBlE1clLb1J9WA9qazONJP40SAMndQap7vEclahAfV1S+NkZ8dX08zPn8ViGcTA/5oR0x+wY5qON
sEYrGnnOcslKV3bJP27noitN7PTqSfc1G39XeOK+kdMMZ8uZsCYprLdqqn7JFKEJdYwUrR4iThkc
QYzab66Bn6E2BONOnVtYpjjX2NSE6uioU+nBft05RPYL630FGKaZ83MgiSCgosWvqkEcpdzVaVTu
0v+MmXOcb0QdIN7tmvHrLCZQXlGA9rd9yGRsPfyytx7pojHpg2k5qW6iBf3JWICHqFOM0bUeLGCz
l8ef5xctZeQJldaju769Fs0euHuEIDrctlrrvVfVpEnLbNeO08kTiffaoY1+mxINmrkJAK20Bexo
HGkO6mQygvKOlhx7mqgrQlC/7Y4vaNoBbP7X9Zr+nzLXoh3MfoBR2Ka8wqUzsbhr+8+uGuvsZtsY
rGeqh4lpeVhqAHafXTPiXUt+iABuPKuhyVoo5/WJjq1HLR5qbF6is1HwYKhe02nDsXOakjP4o6oZ
3Pm5Ahzy9DkECxJHqzHYWF4Rv3g+j3mHdpY7m/aG2i6VYmsUr6oJdHnQS2u5qd4U+e0tbvxDaWZx
Gi7tmgVuam+jjpYxq3zmmKTO2jTZf41ZQfon0HUWvaFq70YMq+yPh7fo1OqvquE+QsFjoFr9NRbZ
43sT69MVRR/9dRBRcm0M96+vE1L2KShvtO3ha8zHrqybPi/aDiOCFcgIhc7kzlczTl66KchvrIH5
jRL6eYAEcVY9jDJdfaNeBpl8NTq7O/3XmHqb05Y/my4SW6Oqc0A+hXdXjd+QJfQgBMBQZ6zSNUC6
1GKacZvCUX00SVQ9orQivRYk8UGN5XFBrjIBYi6LsgrnOtI33PvRSZ1sW3i0lqgUWzbwn0rHDitj
mt2JPm4ezVK9diQKn9B7bR5lisitLbUo1KGD4vUwXrzeHvgCOCiBT20ppIKUMtzmoc9N8twm/kkd
VEP4jBkk79vgZMxjdZvt6eI2cuD3HK331h6rczA1PaigWeRPjah2RbXT9LHatq3XbA1HLACPonZv
a5b3NKRQNJIhSlf7sR0+bt9aKyrhww/XqBqenEGg2C6pScFL+Bn1yd6RCB6kDjudkgggqIz6OMXu
78UvQLA1J30QMCc0CaZbH8xtRwwStkQfRYC/kJlvFlDC4RRrEEkjVnNV7QMfA7veBoOua+MZxMS7
0XjxQbAgkODWgaQDUh4G86IvaM11hmZRXICd5GuHbDI/2Hcx2YBe2FaWfsv77IQZtXat+wp67DD6
p3yAAGdZ70k7Jmz/fPbJoD3zQfqPJXeM80xFm3xHRzLRKjd5MXdwpjb6hJMu6sSUb2fcAIJqSDfd
whrJZvhJH+6GbIOXVYRvhsTgzrUN71FYV7tN9L2GMcqmjD+WZXmjIrSNO6Pal27nX4YcNxgSAbz8
auYRBXjXqi+Iln0DYTHhQtcN+8qT+LiaZnQbit9cRp6RW7E26D6PoWdbVG5LzbjmxKq5M+l3K+PK
Y50vFwfBWSEBieQaloupCSdvTo+tMTbnpo+aHfaR47b1PHHN/GbZ6p35TUz4B4CY6ndigaKhL9Xd
Af5xr037XUvi+pij1nhFJhFcCWvKLmu97lqVJVkSc4S/tUShqOfhCpDg2DcIMnZNGhZNdQjyKTgV
1lxvM+IGtla23Fi4aYXN0B+dekUEit7Y2aOb7gEI/0Sq6cdqJnq0qZKHfFtDCByuD1FnI4PHfeO2
GnC9tOsuBi06CcC10JJgx95brPaWC9tG/1mn5gyvzm4uI0CDk7YmPKz2riJqYw2rCVG4jXrqIJlE
mKVIkYyIx05/N/Mfg6vdsgyeL+IoYZbcQS//s/hWfab+prMSpg2aa/p5Lmvj1YbhYXPbU+51mzEF
f+PVoVXI+NoXtTiLiQgjN3h+Z4kvT9ZXyO2N691b5aSsvAFNCi9+x6iXADMlh+rWTXOQ7vzTt3X/
OvlpF5IK7CSp0E+wA95q1JZc7yQGiSOEgExjFJiWlc2aKfkGEaAIxyT+3eYVLtmxfWQtH1IQK8hb
NXu+0H+aDIuYiTQ81QdMObraeSExYm4S0GXbKGkfgd/CMfNb3N90qzzJhnkw0exwGYc2rHpyAk3x
gqapfh3i2Lh2a+PZGFZ6kDCzYiNNEe3sHqSeNEx2KJrXM/c67U6kqR8CytrHpfitUXlAiSFGUYhU
xq/BGauPDllzFu1jX2Bj5/lwmkxBDUSfoKcGhMdPogXIs9zZkXQhdc+6sm/Ymucb3ADes0SX/HnP
WSHU2xly8fMUkGBvzH6mKixeEVZh+exqEEqR3oPDt5PrBPJyg20WUQWbwj7V4fDYHcnrJRN7N1jV
Z+vht/CjHIEyC3ijb2aAGOwC4GF0kAtWjSaE+U1vQGXq/oyQBmNgv7s2AM7XuB5ZZ29jF50eIjRd
7vSyB6HcaxiwGLqGfCR6MUJEFBYq/zHX8+sk3fZKqjEPl35GFC3vnmEvv5JpbjcOevKnYDZBgZqR
c/Jc/6xFQ3DW0sg/OytOp076H60fXKuYadZuNaaxrK6PCwpLWKj+PQJEPdR9/zfeBxacYFfstCqd
n0a8iq4eyeNyJRCLzHxknn8B/zATZU8R3+D498SuneyGAL6UJDvT6qNNW0KiyJOaREUnbKpulXOs
/brcOKnbHYCul4DiAgfQDYvBHjLz2SsoSpklmltIxz4qp/fJ8pTGNk2SQzV39mFo6uCvLHiDy9Tr
XfRrcZstnHfW0mCFyGi/YmsICycXZ3MS+CPWertlpx4cB4BnBwccKLgTSlJaxOath3DvOSVJD93e
EjM+BZMzvmQjGkUePcRk0l1ni7ci19zLV1OPpffZdYn8T24DRQybr5sTETsGowOO0c8BetZBsI9E
FIQyQH3NYOoL2TJvTF3wKEa2dVmahLIp0cfvrDB3hUjns74g34RQ1N1IxB9ndYiCqnNFt1jdjOzO
WIjXZhXPsYvJuOp2093HoZtvXbLO3PSCSnT3JibUrZvsUAlPl2Hm8TOCCTtpHfuPfsiIPJz4I81M
dA7t8sWxJnc/FTH777WJ/Kcl6OGhdUaya/t75rXpWbI9OGeRF2+tEgIAbOz44rj23RQW7I1g4o7C
7nEEcUV+L9mNWnNfMKgkscfmrF8Fzoz8qDBg7lqRhioMLNF2Vq8rEJj/abSeetGAtmkZYJdhSSS1
ogqkxpQHHWkW/Bo8ZM/XQoC2mDszwtYVwy04EpiBBnCsxQAaaxbjzI4z4r2kRq4ISp+4UctLa88v
ulwmqB2Ru51QpQnntYtMwRwONj+WnfkAzTyZwSvpkZ5cDNBFgV1eQGQcxxlGCnClW2/3d63D/6mw
k3RrYqK5hAozJ1cCvwP+bOeNcwGnYPFvU2YYhIJ9/hxQmjsnbf2xADd6x2sDtGH5Q45x9q4XuMQE
3W+/jLi5VZbAW1MFzWKy08m4obzAN55UM7OEAbAKtG2kzkYDHHu1SrUaYM8IpMDcFPZZXQbXyre4
EcUpTyqm7Kn3thh2Aw+hpAAIrlzCEsW02Ctdngs3tJnynkYDSm8DUAD/tXGftvw9JEeip4QE6zFd
5IdECg7x0f2MtdzW8yYI7iveCID2NjX4ddH/zbQwG5p/2Nd0l27MD83UsEyCCkw9LK31FJJQB4+z
aU6e/F4WlfUNCXkUOadXMxXOMRu114UkwEpv1Q+1vRoPJH/rvXVMgklSrd8GyRKcZOzcEkppYWYi
q9TpBcJ/Fohx9+Lb5nw1suRt0tmlylogoyihDK8mTXWErk3a8veAAn18KkCIvOn3LgVvsFyV+ykc
kc3/9KNnPIDt+khjazMbAZt52lhx9UU2tNsyc4MXWADesz6/LSD4XizACG4h2n2dpN8qAgPkK2Og
lRXFVNVdMjMn5qtyAJqadkh7XxI/WRnwF2dbiN4K66ocjrAjyrfebtrjBFskVF0z9Vrwxo2DX6jW
PhEu8/90vbs1K/F7drX5UCbZckH442VYAHvbvps+C6RcnkVrNFSGkcL0Bi/bOY1bHypo4JaAnaGl
SMzlfLyVqeGPSAV7kiJjKTbeMuU7dtHPFnkOZvFtnj/3ErDYj8J9w7SsO+UrZqZacXUShMXJ9p7j
FTfaWLN+AhghVySpamYz/tA0K9ol/xlS4+r0fH3smnMl+F6DDjrdJi8zWgX0bE2Q00ZTi220n3GE
PDryLWlBCkSPqRXZXkDndTsLbtE4PRAqR90Qz7tPXQ2FEVK4odxmw+AnHkreq+CGOtBHGSTJ6efs
t+IMLstZdgSrfBL1Uj3RTg2X7KhepgsZJFhY/HtjU4L29TsTBaFKO8wrpJBYNj+XA3Br0eL1EG1S
zVjzCIwKsFg7qirfPa3YprrAIfe3PYygmNcvrl2vqF594RNdI9WXnYIqqsFpyef8qM6MvY5vBllE
8a/3d+tF1FmG1OeN6+XZVn3KFK1pCrAIn62ufgfR6gelMOIFIST38QSG81e//n6THXvHAjVqVQNW
Taq+f/UyYYtMSQvjO9XN8/ogK83Ef2b9TAW4T4F3xlH9SfUxcF6WcT0iTjLUu6Cqfqv3ZZOAY77+
jJ+/sBr8P8bOazluZNnaT4QIeHPbls2mFSnK3CA0Ggneezz9+ZDQ3uDhP/PHuakoB6AbKBSqMnOt
JfFSuY/XxVpAo1vdWOrdGaoVNJkI+lhjf2U0ALvFQz1O6XhU9fqHxANLMhBG3dXg67CnQjmSVYON
GFHlpMzxbnMUp/ca5xWqwfce5OLRa0KeqA2F6KlNmhd59nbiPg7YfU5zbTCtW0ME3x5Ld9xbxW3q
sP1rQzjbtodG7LBOCHUTHORxydOQXInGZ7KTrIwCK9R9/Mrdziv6/BZdR4/oM8kuCUAExoZyrtB6
Z24ZkplABMKckRpGCPRdVo52UKQgEtk18ts1O6c90VB2dCPXG5sGG3VziNvkyzzqt3Ln1rsEtHRX
WOl0kHstdyVpC/b/rQb5yhIDIM9EjpCc1K3DQcqSGCmKIU0XEqIJ6ePQfZIHvw5NuTXbaJCWGsvn
riKG/SC3Qn6k3tfcnzYo9D0WdFa5VvVXu8iGQHe53l8zd/qZwCvjlLEaYNS9aFXegrQNT/kM0LnV
p0/6MnXIZzuLbec8BzORwMjx7VTgnDDhNvAJWUle/D8XfvcbJIvsFWB3PdTXnuvTg00GhdLe0A8y
Bcj3vYNu/MYmIGv8lILlXW/uGk7x7q15F1Tx8Q4auPGKCNTk3JyMMNfmY+yG35UuU4/bHWYSvNUd
F0j3Nrmo/VOGiOVJfkvvV4+pPasnOBr7ed9k4V076AphHss8tLzWcqTk/rXO68oZ4oAwOchI6OP0
xBKGrcsyEPQRaicTjPU2fJYOdjXTwdT3AxRsNzKCx84abqbcYltSHXNnQPjIXYIr//W6dpFe/JBY
YS83CFdYAlK2sTfH966+BDAahV0v9DZMb8u0LCNJiltdgfVnmZEsfXaOvlMNxKykT06gMEdKf0m2
t/XdEF2z0j5X3nDjNeZeRsJ6CLICZ+WtbXAQyFzIhr05w9B92d7wbSxLnRSDZRSqfX9qCNI7h050
kjZTBrv02I7/OASlLE9NcusxUl6zH9ql+KFuHbZlZdt/ph5k5XDwp+YlACu3SwmPKVKC3HqbCOfl
w6F7AE0DnY3qpJ/QocBPz7pAnvhg6wiDOo/53D47rA3YH97pWCxmtUBjO3nOCUoZ6u5qLbGq81g+
54PbnUxzZinR6OpBDQpsNz0EMzscvCfBHUz5IhdpzkN9CKLy0UG8eHvwclUprq/TVpbKbZh8OKQY
0vamR35QBqMk9TJdS05PgC+ZMZgnuftykoJ4xomYFYZd7wOr38tbAqqdWsm+qx1c42tuQaIk+5YJ
1eAjoLpvtmApQm5YFyvpBTs40JB4iW8YE/1z1BPuDo3JUe6xJPLY42V5AlEue+Qp/Suf9FsvNrKT
Oo/XxCwhKPO6G5lkNGbtFsxuCXvuISyC9QtgtH8Dys8uckJ58pJjpm8XNIwdDX/Pg/eEWJy7xiz7
if3io3l2ymVEbJOBqqnOheO236e3o3boJ4D3210sM4eZNFk+M5mbWQffAi4koBJwAV+JSzZYiXvQ
j0oXfGtATgx4UUbNOq48ZrLYIl63Ok+uc5kIzMGfewYeCUdxZO8zFMPW1dW6i4q0oMDnpmvrJAyW
+qE2EuMk55ff5dvReGn1x9nI25NqGs/yVLdHK7m8637GxhTtxqKA6R8I+Z8N2jZxKPLtl/K6sGN7
WqJIw/aBGP+jltk56Pw2H+4hZDdvCE2rbgW1M0RddctY+F2GWbY+X3kS2xyzPRg+0L9S4Jnm5NUH
C4A0tBiOgcJJwUvgMoMfYAg8ltwyeTIyrAMV26NFeLBfoBvy38lcOmwz+vYk1wG9zPfbTdhaJSdd
/v+nYq02gl6636Z6+TFSXNfiW1lya+UcIfvBghZiBlnoKp19o6KxKF3ksuuSS7IobPKqrVn82n/C
6tcPpfzOd6uM9dgyd/eEBdzhEEQegw+9rF9xjmC6ltdkLqCD2QeT+R2uFezJYZ/cFE0Yqkfpvmb9
5QsaEQzSBem6jpORKiu6LdnqpjnD5aDBFKkRJrYswuTvbMkaJSnld2vZ9deX8wgS534s4HXryTeE
p59svFTzHr7eAifUX678ELO+1V1dvciyTBZ1kpNkPfWyLJQijiA4rwMAIFtn6bIVJbcl22Pc6rZr
fDg2yj93EHUwhzFnysTZEQiQ30hZ3jzueMI2fmlff/xcasUuUgb13TJSHuE68uYfAUD7iwzXCCZd
gqaXZxB2HZQbMlL+OStHr1MVQTnNjVumh49QkACkyLaF+4AJEYCHtG4N2x5QGiTZ+klx8H8OWp1f
1l+/jOQV7LG9M+t6Zh3MUuvpeYf/5L/vneTWXpL9WJaD1rO+6/XxAh+PUjQcG639qs1Qzcq8sq0e
5Nh/qtu6SOu6zpbslsjz2IqSk+P+9azvtjPSWzp+uNQ/1X0464crBcuEj9Bc3YUg+pZXHA1nfBXV
vO5V5YWXBFMK4ExgRGzeFzPblmx1c4YmKPA7+lStQXbtJNOtnHzr+q5Fsr4ZECGEC34d0fKyyHuy
vSzbS/Wvddth8t5Jv3+q+7+eyp/zBdxfxET7jQcXhTaWtctaWD5cW7LuZLfyO1vFP3X/ULfuJ5bT
rleQ83zos15hSLw7TRl+q50X7mVqkD2o5LZvtMwhW1Fy24Js6/yh7kNR+vk9hAH9T62GEiEpbIB8
vJz43lneyhBes1Ir5RlTNtvqrMpOule8bNM7wVTAxreyMi8wcinLzM9aKMCiZGWWu5qO/MBq571M
D1j/oWRtYAb+A1dbJw1bxYYgs0tRzoAwIX87/NN0uw0FRzb9W59tGGx1H4aLFKV1DJoUk4UL0mtQ
Z/PQOXo672X/mxBggLkoGV+DdohO6xsvN2VL1ml1K8vt+teiNGyvrhQDDCl/pm8pfziD1M1ZQuyE
lvAabZP9urBe2+X5bEc2aJWwecsuFoYRY7GQvNs5bt3kWElkYbAVJfehn0yiW927Py4tHw4ZvEo5
zsY9UYFPNVAKVAOkB5ZyQyOSY/lwlSjitS8ydflZkmU3cmfKpM+zm1l1dk3mWDfysm9PdH333xkz
3y0Vtq6Sk8cbFT0WvbXTauTKHUhPjDiCJkWHK3uYvRJ3DGwu2vQgr+hqp5QRMM563HyVF/mPVatW
gyPS2bhOGpyDeZ5dEiiCQYkDWpOkbvBW7raybwUK/GehtSsX3mFnthAgY0LeLB+WrgVnU/evgtm2
cABEKtw1clfludQZUCa9Kl7LGJyJ4Mn15QHPLaQ77WrP/HD75aa+e0Tr1nW967Jnkez6mkc4J2fP
nI5yl+WyWyI/YCvKjf1Qt+7qpOUjmHPrKc3bX9LDUN/bSOvtkDFEKi7I/beuiMezARHgUQcxSxHo
GQSkxQWdSVotHd+Z4UDTs7R6HmGeepKg3VQHL5GWnbXlHGpSZ/dlULc76TV32XijzKV5UPuMIL1h
KHZNxKsuiZe55t72CPDUiCm6SxP3pEahlR+hDEJwmZ39EaskUcOTc2n0oHkEk4WvGdJYgOeZg3pR
rN6l/vi6RLR/CqCB/QT+pj7AGjfCykFR6jIIj7IE90Q9wgIR21X6KfYcmAXN7n6K4UJwCFs46fj2
z57lz09p1fwE73jTm1r5NuYmqlqp/z0vWZLX6MDf+oFKpHjWvPbebP3wsNbj2fUDHA5aCzvOMOyC
pq6/1DMxvWzJy8+6mtp7GHUIr4qg7VKLRRbAxJQ851YFf5OqHioogmGGKonjRoixehiXFkxJiAkM
KAqEiXZuCrt8mKekepCcJFlROPCe5TnEwhjhrSIODmUF/ZA/Dd9MnGfnVl2o/DK1MpAjgYnjsBiA
d67Pzi0uYlivVQCfho+QqAqD4aHNCmKCvHZgP9wU7i2RGrjXPIztLaxfUz9FT8OSAHSJnnw1+Q6t
pnKRqjJDpBveRVi5CojPDAtvjRM8NbBhP6l4Qp9SRdP20zgG7CBoiG2P0KrU5l7mSIqiIbubhqF7
0JLOe5yXpM4I27MZW6Cr6bE1hHqW7rXSQRVtwDtjTojNjaMOL4z/a0qi+WEtEc0B86/DmNuOryLL
e4RlJtpXYbuD99Q4OpplHqapyeF4I5i+MDTz1nYIdSasVTvotp60O6TgocFAAbz0wvKuAmp31yzJ
VmR8npMCG+oAtZENNq3Ub/PZTI29ZhrarSTFFPynsugrZT95oNy9MMXYDKnBa+8TMOraY/8tGfKv
Bq504sKB+/NumeCZiUwkWqGoYInp51+4O7+EeaJ/m5qEaAUIcV6DMSPsGh6sx1nDl2xNiXWt3Ly/
1fu4vUnTuHjgEWhA/lv1UzMqDK4sNe9Vo3+tYQ26d6PkcbCrBuirUn+KexxHDmSPRylKA67Qz9Cv
58d63PUId+ympXuspYjyxcRyLcfhwabKUYDdMmcc3h1s5d+ddDavcqq6MbUHxwtvAIeh1JlBi3bi
g1Mdtl/QBsnvMJyT9by1MbePTdcecxVam72PxHIfZC8IFc4Y7YuGvbJtXgFaNJ/AnvcPmI4vUkJo
t/2EaB1gqGyErGnpIXWOUX48KHFfVRc+LlQDCdQG9oPFYskqIOju4E/r7+oBs3KZwnYiDQ5MFhdo
MBOi2bgVuqm0Z8g2tb0U5fZkqbp8qhxiwpb7Y48jgS7VstCLz/b4e/07aZL7Z7uowZwt9w/WaSLy
sslDn54xMw4mzCmSlaQKZhDuW1lG29hCIfmuUpqlpQPccRgeCZwhAi8YdsR1IalQVkxKev21roPw
preHAI73sPpelidpj4ewPqU6rE3VrDgYrBUXtXDsgZcmiIK7bkmGBN4T1/DP7xr6PkVO5i3w7fgI
hCG+lmOGhuGSSE7qTHbZSDbYMKrFWtSgN/gvHeWQtfd2dDciDvh/OSR1B+IrVO388TRtV0By+zw+
lCrWwP2HXye95SJTUerNXdouOArcjqbVgoCFkfI+WpIcgol7KU6+D2Nh5A+A19UY4/rSXKowl++2
TpJDQe/Kh6/Dj8zBsYtVJSwrD02MSVFunTeLUHyYpaT1w6FSlAu3sI7eOBCBr4fK1d4dkenmsSsJ
0PjYsPyqqYwBOz7Phf01RZ6UyKXZTa/tVKVXd4wIONFg3uwy/Iwq3opjUoTai1qGw52r13/loaa+
DHahvuhh/dAxwT7gmwbpAukgX7/egP/LqVv9ahNa8uZmnApnTnmfwmbwFlXKF/DIwaM0mmVw7xex
/SRtRAofUwB1n/Kl51i/JYNmvmp+VHzWkot04ZuTvahNA/zyIazT6a4PtPR+XBLI/fRhZyY1WbuZ
d8zZROMtRekD0BRHju/+UpMB9VIX2yXIpfQt82p4tDWj3UvR6JvhxkA19VCaFoz4O9vq+k/IWEFd
ZI36MQJQ+db0yCKo4PXOC77yjVCw8mBnvnkzIpn5VNrjKyE03Ter/DG7jfvFUtz2NisjqJNsvfvW
zARSqI6VP0GiA5du2P8OHLv9RsiWfphjVMTtxn/VCD6Dw7YdiPckF4ftcUYaFrzwf6qARf5p/FCn
Ww5Rsdl8Vw5efUSvrYRhzileM8Wyb5u0m+Dc7otXHcT0J6Tfd9KoEMb2SgTGF5C86r1U2X6Df8Ed
yrMUR9gkLpo3JXsp1rFrPs146aQkZ+wG9V6F600HEX0Nppm4hMIKjWsNVwyw6NqHhc3O7zG6x92B
WDxoPaGWPVb+4NxKS9/63tHUBotxh9rJ7DPzQBgTvfVq1e/B+ES3UnQi1SZMIeqvUrQRIkIHUvfv
pDgr0w+Xb/6DlKY+e2K+zp+MmPgefwxuwmhQntOsVe8jHxhx6CNXNeTVE4E+R2gn+ufSaz8ncate
CVYYnnW95VWJYZWvEvdOOkg9vIinUqmzB6mSxITlKLIBMNSdjuBqgXpsZgfP0j0GjvaUm89NU5zc
zq0QLKyP0JiXV3tyimvUAZZbyILLq6KSNF3lQjOrTofY6yEdt6PmMdQcpMAn6xWGsPSbalXeEd7M
8kaKYHQIqdeLt9IcoaQ0emIJlm5aP/k7OP2IqslH1JXVlkDxKv1GFHV2Bo7vnHR8H99sy7jmrmK9
mGHm3JeJRYDF0q2d1F8T0ZIXPm3aPcs6DTUicu6SzFrq77HgNcTv/qdu6yI5S2l/Vb2unf/peL0l
AKaz48d6nJuHUakIly5cqO+I6jL5Ev3KVf+zOQ72W+OM8APlenGXhYYNs3GVEhE3zF/6yn2WrqOR
3tWR4X2tm1w9uHVs3aelhwBLXcOWAi/sZ+BIPxXIr45xsXcJG7pTS14qd4x/dBoBYpbhNo+e2QW3
iu0k5ygN1RdYVeqdnN6Zv6ql1/zs8BsRRmTG8DBOxg022xLW3dJ69mw4x3ndHYgttXyXZHUBMy4c
VXclc+qdXYaH3tfj2xpy8j8Nax9pLrdacCQEP0Pjf1DnQI0P0h4S93gnZ4sdl0q7Ak5YOeZlLUqz
7mnJeOLVjtaegaY/W2ZinVV7ALu9ncJyzKtNePmtE1rKMdUKHVmqwbmxiPe9oHXT3GmG6ZzsJJue
JnRcDn2rNp95G1VCf1znO2vnZ7h5lN+N9+oOCUvSsbBOzy92W5g/wSRCFmkyzzP6eGmzxAGkEszH
uqrqh1hv6xvTqIbbyG0t1H39ElmCzoEfi2BVJj6QmXoJLZbf+9/iYPycRKbySyHScr1QlmtQxRXW
31M6/AgVxfmq2U0G27E2v4Q23OAsUYJHINTuOVtIxVXFT699GltnzAHpowsUiBjnxsJ+xkRm+3P4
jQn4O+BD5W89QAeZ6CRW2CzCk8A1f2UwI+td/xogzdG0n/qOmGV4iptXr2VP2PWV9kjcRkd4DgpL
4K6cA8Y137/RdQMNqtFZKA3UFLU4rcuuknOcGhcgFAj3XQKtC/o1nzRn8F7z1PuqTbFyb/aexz2A
vrcO0/pWip0B81zuxN1Fj3uIqTTWZZeuJNStaFzvcwAgfVcNoXrfV6X/Oarnb7oV6A9SmpcIcEe3
HqWrpznXSLP8JymFfXBu0zL9ZBa6/9mf8SUWVvNSGo7z2T+PfuZ8i/lUnttRbc9OOwTfC/1cD7X9
vSQiC8mcqr4ZgqH4iszdvrci9xP7yDtEHoqH2lcgzw8Ab3R9qO3WuqUhKvA4o6y7IFnGM2RHEy8R
xGtGZPwSuUMLMrXQCbrPW4fGqI1DZXfWaUBS8KFbEgbGdGjQRj5IURpw2BYPzYzaFpLVV4KduHLQ
VUQ3IDi6w3ZXPBhLYkPFe3UV4z53qvkTVoCvXRlN36doCfRowXPAAwXlXqp/jedh+j7WkbUfl/po
qf/f/V0ol7b+vutzHsLT9k3gQvj2n/Nv9f92/v/dX66rVwPIbc88mrkV7wc27M/lMNXPumPqZ3up
gy6jfpaGnM3vWiddIIpsnsul7sOxfDmhs1K8c6zzTZTEWtCWXtWoJ0ZG9qdORT7ay83T1k0ax9jz
dnUN3iAoH5WstQBMgvkatXoIjg7v+qGHx+aQjVrxKMlo8ryK/k3faU111MNEvQsqgHhMUlKAoV29
a5dEirahALpfy1l16NmuwfX4n1ap34pyhNTBbXfNIwLatqr1TFs5ZdKbR/ex5Hb96JH/gJHM+5aA
Z2JQlfnF88GS6qPzabJ774cBAR3WQm94tFwXwdEEvpUiVSO8r6CJAR5fmlI5Gbo3f4GRYTh3nFUI
T9+AZV3kGmFGOF9ftdY9Stjeg99pOLqWcyNe8ahz1z4TN2KhOmAYJ71px1u9DuHsXgR3RFFnFdex
wgJwLpsvaZCkh6v76BJkBRK9dy5mapaQ67T+c+YkyjME0d1Bv/GQEUvmGU4XA+4YSMgdc8cSBFxM
PNZnpcr6M5s/aPGN35XZfodiZPgSxSjBJ13bP0ZNr92ocZtd/DE1H8JARxNDKee3NEx/E3SY/ebg
EDn4W8U0YcdC+vcZPZmzMXbBQ1U0zXOxJIbK8jAsoEtcOhj6AkVqCNmw2vJBS8HFQ5msHgev6B6k
v3RD4OmIaOSEABrkNMmiyU7IPFqyffIcQNaBrlqTPkE6hECEhTCa0anjCR20+sEKuuRcAa25TzJA
FcZozneOS2Qx6Hj76mRDdCmgMr56ZmRdMHsUt940D7dZNY4XRY3Ka2YUCPv4fXSXND4UT4Pj3iXl
hNZrjZEk6hL/FLetigKDWp9crxgBukK6DAFU/4R/ojymsdM9+7A9wRtM7CAzDtFAVd+/zB1SP4g7
j6+RBT1yZ+76LsQoFRTq5wYf9D4cVeNtdF24vOE9/YL2TL+romm899GhgoI6Tw/VFEYwYcEfx7cJ
wIefzn8ljXv00SP7ive6gdcmWrD2c/RCLOnvyFbnv5TE+AvDL/ByK8BQHrj6KWv5OPuDee6XM7gx
+h3EgZVIPIxsqOwJkk5CTP4qiEvUO/OHR6wBW8BsuMKNOj7VCKkvbPwzpGv1vWdNHVTIvAHsjMqb
rNEgkoG8b3yIYWthUT7e5KYSvfqK5zw4GmhaEYIPzR7IneUPN306TF9Nm72TpgWvbsGbok15AW2A
On6NCAA8BuXQ38hRepxcamPQbnNHGw7YEotbEEExW9UlMtjyEOTw291aZU4QIkoXyb2rtJcWqfzY
snUfM+En5ALbeaSuqlxwaDjw9hmKgQ9W2SLl2CrdW4eA5e3oqxn0FdySDL5t7JYDSI+lCKOdd5za
Ap3LpaibE6Al0youUvTTWtuBTox3iDwAkrMdNgVLouchek+lOZXX0UsqFCzISbL1kZzUoTRO70Yn
RGnIicb6Pxw3QxhVAlD/X+eW4rtLO+gIXFgJ7d7VbYfI9ceonG+z9GszheErc66/K2LHuug+2Io+
N15Uz/HPxhAq+znnMTteET/ZVXEjJTnINLyXtsu8e8tSbqAumh+8rgFS2Obtl350qp0xOMGPNlBe
ARR5f5uadspdpgN4wPeBlusRHSDl7bL4N8aMR9hB4r+qqI757DTt10Xufp9YXXmPnfuqQuJ+D1Cg
us+1KjxBZzrvElOt7rcGaWWB9aefiSRP0Tp7tXsjRAbl5uUMcoh03Iq9PTo7Z6jxWf73Ih9OrYwJ
eCHdf0uJUYUwc7nIdgIppoN6g/Mrvj24g+LcdWOAABHSoSi+KH0IhER3nkyYHJ9Se5l9tYIIAzN0
1zqQvkgqpe6Ng6ng3lERLolVqP7X4lKHUvdwHy2J1BGCqR3RRcMLsrRuDdJP6qpazU7mgCqAFFvb
yI8RtDCHLp4w71f1XxHABa9Q629aMAF/68vpzSnZtNdT47/kc94fCBXrn/Uuhg3TGbNH14BUJYbE
7X6y+uGmIKoWBseImH1kqy5W6sEJsszig6NGD3mqVqeMve6TCtcuFgOs16lVKxjWi+wzvy7cY/N2
vyQ2DCjWbJrf0RT96jep/bO0/FsVQ2YAEw64pqROWEp/LsrWhr4PIwMOje73OHl3fp4XP40m/qGY
WKmZLQmgJ2rIsnrUsEyoFiwoPbM5Gz779dDAac4GQlpHJyyvYQYUUFpzJDzv/H5udtIap2GG5iWc
ctI6tXb6UCvm92Q5Ex6P/DGtqxdpi00XmxNES6zJo8eyVZWHGCUh8oE1R4+Sk0TNgm+zrlaXrUpy
qKGGhxgdn/WorVV1Mucc44jaSZ3ThNBNug24U8hB91u/7TrqkN03ZmHf+rNO3zlGlQok0suYeCUu
Ih/niZZqV8/ttKsKjgrMeqSd0xmqGGmQZHRhDdorS59aUabqtB2j+crPci5htvvvad51sZwYDJmc
fDtbj0zHvnem8rCeV5r9NOYS73rOtqLskcMyD4btAQRbTq8MNRBBEKzvDpSG9ZLyA8NM9U+eab6t
dYb8gu3ik5cwBH2nUy9N2B7+8T9tvf+cV/s7C+BtWH/Dchck9+7HLj9u/U3Ssl60K7PHGGJXoOJn
q3XVa7F0kw6+WWPmkay0SDLJ7Zes6XZQNwx/eXiE7pVuOLHaQE5tbO6bJKr2NQIWQQTULGjyH1bR
THDoEdPYqxc79Oez43W/CMudDinEimr0s9cTpCNNGz0KD34wb+guYdr+XWe+d2LNdHWhMI0qPTpo
9rRQ2Xo/bQWJ7LjbKTUTOUSzJnT4roeNsUHdyq2TN/aZN4DwPptN7+16Xjt4PabX2q8ILu4+a8HI
yYD5wYidPPRqc+fE4C8rop4w6BxTrFuFqf8Ii+FOwes5FUgiTlAwlIvDr1BwOiTgfW/AEbNN9ZJr
pGjPdZsoT2rMlrdEz+ip8q8maxHk5ZaqYeyBSaXJ/VqnIeKym4shu2xHBVjyDlkN5RK6qcqTNIBB
+9HOIK6qtgfKOb801UuTmsPTwEKodWq40HO25MNMyAjkZTE/JPislIisoJCD7EHVOTA7tONuBGpq
esQbWulDr40ogC3JlPrP9QCOPyuuTjBYRP2TFFiL92DMxpNewDUmdTkMDOcZlTUMpv+p62YWElCa
6ucKFb3CtfzHbEmgo/BKp3pqbeia0hZenJE1zNO8JFFqlDfu5Ew7KTKDGE8xbBQAhpq1aqtvbPNL
ZLXGrVS5SqXDSzbOyIU2xVHqJDF0X8dNBGejdHnXAGOeMTXrhaXa0gv8u1ORX+TCUueHw872WuPQ
TjUe6+VHSmOUqPnVsiEgXKoszOoPjqMchiCMn4vyWAAIfmo1LXrGZ/57jCr/MmjGPUTk6d2IWNWT
JO4M1z+0VtZpq0unPkfEDWb+RFViBUijb6B53d0mVmI9Yey31mO7yD7OhY/6Udg2qGi5bNr8FI2h
2Srd81pGIak61UVq7onzpT0sLf26LJ7jxn2cPVYH/VzhK6o688nzEuXRiq7BUjCi+E8yWvW3Dqvl
7WSmy7YQvA/qfwRmbP3GBJajdGbqlRM5amGjXRE9IXjXPZTFdFhH1FxGAbHG7Q5W5OaxqLPg2cRI
9qzHxUvpB+NVuknCkkzfIQtU3khR+mqwrB+sishxOUrqQFSkQBKSe/Zw495TA+8pzQ3vCV7u+dYw
uu+BX8MSstTrTtajJBXv/NgF+S/dYMC84LkP76UHK78nNdKMazQz/oopam+UwLOfAIs6TyiIVUct
dNEyGGfnSRq0FnJPtcQ5I0VpgDDFfKhSFowobygwx4YtrmTD2PcR82/SW3db3xDbKWJmjXNO9So+
uRMRE9BZhs8laIgD8izJ0XBgRts7beWfDM+AORz+lmeonqNns23AhhoJ9oMRe6hrpIgKLVomkrB2
mVHLQs1Tn0dWG2WAHJ6CWIi/MPX5EA//yS1F+PW+5C1afmhreMTfLdIqPuLQt5JDrjnDf33bLiih
bglhlJwkgwRKLgmbWgInpRLq2u7s6Xi8xxjCl2J6DdfAqyXOW2XZXX9V9RkzS8sudgE+bAlrZKAO
Us4E9dCb2RdzAR51C5KmXn4C2kQgj2zBH1kVxG6wQWIUgHf3VhK9ascZgaN64d/4b1ZPvZ9RosOB
0eTQPkpz388gRCUbQzsD5X8S4+aAOB+nHSx76x1zJyRIEnhGYtfGhSh3cW2G7OW6WGXOcJ8gdwDC
DPiCeVQmQwFi1/2aOvNvH7aItKjOI/JfB0t7CdB1vC26/qvDbb1GyIGdWs38Hk6mdxyXqNqE0xTe
lRknO8r/3e625OQJ4MMKj2bAvVJQSbuqnX6ok8C8aRFqu7WNorzYbBKSKq53itqdB9P+nPKvLWsE
oQ+oQ+UJMwS0mjW5CyH9rFiHuAbEvIDS8iXi2lkeluQySBuOFbQgfHd77baB2SKobBxdRgkTX5KO
d+9uDBBl7pvtNVAoOtpeUTIfez8Gtyq0fppZqBwN664Y6vG2Ce1hTQwzGm99fblz2fQ90/TqFshv
devlFaTjks1dr9eOkhXpVclJkjh+RbSTBxvGEjtfLHIspVEB0GHR8Y8Dq/Sc/BJlEAEsGNHlb0oi
f3grdpkBs4yGbqa/YJjmJUZRbkchmFPJtjMGrzxzpsP2ZGScbkXJedqAvBUAXibvAp5AEmMJ+9sS
qzPDc2da12SJvZdxIEm0FAdcHKc5au6kqvQtxB0Cl9WIyBr0omhgKz3Pty+KT6nW1KiPGjkYsAU1
tmadTh8uCSRfgOS5pws/RGUiYyCJFOMIFmItUn7XLCmHK8KQ7W5unB5VFCUer45bHAxkutpinHZB
hrRuiD71QXUrdjG66p+x/fztpeOrVi7EuqxH0I0tEJwDSj/hOj/qWQ9uNLnPiircwVGGo3Quwzub
WJj7wO/2+Nub3TBlD5nGJyL3KuvgwbJ6Vat2z5RR4kLHslhW3QW6gWVrO6vPoO/1m3lAQch20aR1
vrR1m59MnDBEsXc9WixNcIpahCjNfKf0Gf4RwgQPfHCZNOJHU9fs/aRNytFXWmRhev0E9z/0dPNn
w0wveVliv0OSKGrMb9VQoVk4pSfol6KjBdCvaLu7MKjVHR9HkMlhURwaABlhdwfxK/EkMS5dRcX1
GsQYVcBS7SFli05DtWhEtwZRuJgocE7v51If0Dd2m0MJRUXjYmvsx9+Nw41xew+pFI6fe+8umJJ4
HyGw5eexCq8pEqWRhrm6VyG+NWLY8RHNrPrfsQ8iWyWSaj/Olnv24bpRyvam1UNuAjx0kWlzp80Q
rHgzmMTFDG+eu5guEYJkPdb87fDpXuYWTYM7xrEveXI2lAkgsEK8fzcoZ1YU8x7/43cWz+HRncDv
l4qdwE1EmI47s/Y0wea40KMRvskfD3Jvuknc5xEKpBs8nuodwbSoZ7goMKg5D7oEpQtmvgsgDHYD
V0VrqzPhnAL1FCq/Wx9tmXq8X0aQHtvtfRrOvywa93nDh7Jik604/kOhdz+rDHYknVd0rw09Yk3T
gL8xdFDMUWPzgEH0rkgaFHBtcGIguA8p5gTDBBQ+J2q6t9uFUgSu5d2ot198vhcHWF536DKjD5rh
wnG5ll15EZwQc78nKmeC0cu67yrllAWN/zzBuD5X7l9liqpeoAY/pl45tS4bwUHrD8sCsLeN8Eqs
3Mnywr8VeFh3xYg2sTbOX70KgwUGSE355SCRCK+REV0MDUueF6vPMC64e2NKD37Yv06ae0IIl/CR
kFAsxVTxtrJDUpKfSaV1p7kau8MUpuVJcd9CJc93Vpz5xzrNsc/0+cmyleJuDjnh0GIZjDTtMRjj
FmrK6dKpP9j5h3tvcvpjV780CVKtNXpd2POPtld+09oeehYIklwD0eO2fyMi14DsKA73qHhmO1aD
2n6Gf3XnIZi6a6f/4eq8llsFum39RFQRmnQrkJBsBed0Qzktcg7d8PTnk/+9z1+1b1Yty1iyJWhm
jznmN1S1yd10bwtN38wgu5xcvAAS6wQmSTBfJfVRp4d1TvqKBzFUN6a9YSU231teE3/+jJOuB+rU
/OTr22oWwNfK9BtzbhUO5jMRis8zfkm6LtBS5a0PMvXa2xjV5IVobWqZXCQzTMBObP5DvgFh4rzn
0j43iqZ96R+FyWGVIU+WTvXPmp5vZ1KHx3Y4xutEgGy9RMTzOqTL1ul++SI5G736qainD2MiUF4f
lzuRU/lP6xXX2yAEEo1Oo0+wQtdAJic8w4ANE86JoG8mgGD558ybtOlbQoE1Szu0iiIrFUYXjBHv
vR6WLoI/kQK3VrvrKzu+J9tw3NLayQPVuc+OqkKrnlgINDC0ZflGxn0ZGj4N76Efs80wVK/4RRly
HNlDqyIjLwn3ptMTJHzNicUZrbaDVr4A878HneZthtfZgUDXZQVz9/LgZeZPoxU/VWZ+D51FWGAP
mV9nD4XCHdVyWnZeRbMgM/CyeyU+onRJ3gxUUFUB+5NL86jn3bm7ClX1cm3E/lqDS/SC5BdOscoO
s9jAveu3SnOu487tZU7zTdY4qCVXo26XqENjcFOo8Ag5wPtgvbBqOkmQG4e+yi4uRoxNWzbnqmj+
VZZ76Drnc8jYeClxl3plFQq93GNUQQ+KR/JaZMxcvSdvRtLMElDVYYcDfTtZOUQeOReho5FGb2rj
stHsWoWxpX17kI3SeMaInllbQaiUObpOtKj+iZg32tCViFABIntFyUzr51rpO0Gq985LHfzDeFYy
m9NMa958vclv5iBJvStD7GG2Umjj5cuyjmUIf+Yp7dfvRjmvZrPcz05gVk63cxJ1WkFzFg7kuYH8
ScNxTg0Ya68Z4Aw2Jh01MRyKOMam7UQy00IvI+v+fcnaDz8pn5x2OioHT6MuX9Kx3A94cArFOZGP
ww4kG2ia+ZgCDsTQBhitL+2waNmBa31o9VyfUOXtct8NjUTEXWDGwYcGGkB2RWJ/LKP6IJu62ril
9jx4gGzGzHwfquJbgtOzOvXOfNkvtl18sVa0ztlhEtXTwhh5UOrNQzsBL8/gMM0Fjmrej0dBiFjU
0AbA82ehHQ1rRAMSmNpwSKbpnkwjMgQ99HE5ur+DGEBTcIclY5uo91qA/AWgvNGEJPJSr8E2lUdz
rO8L0DwbY5X2Vvh+pBz/8F4NAPqgDR0aZY/w9gvM8gv2iJQcTdLYbwnFaM7MDWPhc8Gmm1yRbYyy
gyo82t96NR4LXb5N/FJs/V4zTBiQPssXv9duWfkeMZe1m2lyeeuTs0EyfWOb0ZjLvWri3bAfZL0b
eFtYJNj50ztUG3p7GfW/BAXstucMlWo/kqemDwSLKf9YNLA+J6ugn1LvZMbVK734tyyJUC7wp9Wq
f3Wm8Wj6493klQF5DvftmHzYFftGRsiIbpDlu8tMPXzSZg5ozZDyIIj+XDk36AiAja8pG3pDUtGo
rWfpGIynSLDPOPjslpvqTPRoTx2Q6WhVXC7TqzMiKq+lpzZweC5lroZN50IE1AWGI6tKnhqn/G1H
1W+qsZRh508kRjJ02Kf6Ydb9B9eiiFxSyNl1Mt9aA1V2O8Uf08h1t07mzgHm7Q7zyUK9g5xShCDu
HK2kG9rFoETxToHcfYVBiNEpQUKz0A772eJNdnkbiTxZWdCNKpxM12fg3/M2cy6rsHocKhhRc6Hp
O9OC2TD02QMB8GMM254bHJXkvf+jq2k6GoDI2I3Zey8enzSxgN30pw8xQhpftAzfy/TRD/4umUGK
DhkZxX7hhyUSQU+Do8QYH9a6xsVDEdaJPOgSFIFJ1ysU62JfrbN3IGTy1c2A93AHn+b2xxipjRfJ
5dnA18mzo9AaEuYkDMWc06XLHgyWn5DpJFxN5PesWXdMsuYfIaPpRhgTbSXrOR48gkrqLwNynbf2
TEkYJILFmUc+Z32aku7WoVhMxvo8+zQNyRcBdXVigOiFWvvFo2kR2Mk1K8JU34vNDqDwZnX2fG41
zhIW3nRNGORu7hAglQ9wVLvXwuy4OmTg9Kt+sedKUYyXxUZ41GBOiW8jyf7N6Nnjrd1cCVm2gvem
5LPdyK1h2orCitCMzIXt4Ex3mlTtIdOKOyuhICeTtjbtOrJQprpulRS06RwxpG0NThUiCD07afIF
3wp2aoFnLzU6rgBOGu0fot9n1hSH2LEUycAj3cpz1YIxA3EvNiVu2/1qJ304QMT0ZR7kq33qJx9v
6vRrazdELR8zgllrRGiAj3jvinbLKONdPgux0+vuHcjCzVSvEJ+bK6L5oxMEVyvfYFi/SZ9b4VIJ
4YHyEAk2nZ5QdzYZmEks6LUXYVqyiYZ0ZZA7DPc4C1Mh9mc+gYCc5UJmu2PuhLU8mbpz7HKuwJR3
uBCEStCV/LXdeA7LEeJwtU0NJ8oc9bGqG5wzzyWO1A25IN22MnifiBI/M4mBbWRlv+4wqzQuVwne
ftUg8129bQH0kDdzuNWMnUPg0ca3tUfRiN0M4Pa6SDUbOKiMQi0YqKMrXY70j4KFTbNuQQe+z6n1
ZTrasovNGVgyI6QQDdmeliV4OypC2+fsbzRmByhMiE1MmV+hxh+zFEZSYf2znLHeOAq534aaxLqJ
hGiDFzT1+8zTTahybliQcrrRfM4S1zY/EVx+yVBub+eCrrVJ434hqqgwjQeAfVWIVYYBSssI9aKx
rz+wzdCIQ9Okse8VkbDh0hpK7V1j9qgD8jYANTdATxnfcqMDRz3eahlnW9OLzVC2z3lZM47k3ADG
DNeG+lmOPqm+iBQbp0wjSeI41M717GBhb8XPYvjfbbXmIUa2ltN0undr+e4O8huS6H5dlsAxjY9G
ZTa0ZAmil+GLWPU2fBJZB/RB9FY8zoV7Pw0eYxl5dZq9iQZKp9PI9t9zeyTRvrKe4vFhEjqobhii
JIiRuKO7cajS+lTa4igMh0s3Gclzoo/R6+6lZdcxN7UM00y/I3Dk2ZxJxfSnepeky0Ma2zNeQPee
hgoBLnkMs3l98/wHz9EwiZhXFl81qmAccwpsCkzwdUmYm024QLEl5nwz9xP9hjTS2vpUl89g83ya
nfGeczLo29TaqtxgJzYbHGpm9VYzHSvwboYEYCeiH94FssH9Cc9J7W5lp79pZUmrZTKjWMHcUzFh
eCUYtM6dgmQev9MO671tHagvhrqkwJDuxqaqZPclL3pxoJK2oQ6XpFRlfmA0s8PLkIdQ+loQ482t
O8sIPC//Wdz0LaVPuSxTFWgzbMDcN5eDu7w2Iiu3sRmVgoZ0zRwqM6jJ1iEHphHTW1EnV4WanX+c
86n5Th9wQ6BX0hsoreTVaVHOEOniFM9Kcfe2SfXetZKSY3ZG2oQD7eGUkGjf9WEo/7QxGRlF2p7H
JN1ZBIns/EXdtoX5VWoM7KY55Pcrb6gbv3EkPdMQb3YaHpVNxxW/9TWXvaHPpSTlcK6XnQ8FeFmQ
2/FzdWFcJNDZGsYCOyYRSrpa+cDsXxmjhWTZTxOXR93VgJrnLclCsU3rKRv2KYCNDaYld9M35o+0
wE6Vz4bj1lHSGB+uoe3dVaGf+Lh5rPanaUCdwuv+gTfzSUUtd52ZnleQw5B9iyIgDRYKwXrpUyJc
7xR3Uy5FBg7rTywxWL/nf+RbnmOfiOWMNcog6Lya3RffULdLD4wEzhxZ8lZ/mXvxWfNhgUS5zwrf
jLRr5HLaLsfS1qG+Z/W0yzL2aTq1f9vKF65RbCCY6q/LobPtkyXi5+iCTwng2/RArNBzYZhaSAJW
9MIgabyRXYx76MdXr51nvaJtP7nVRLWJMdVecZwRXc3oxG1Z+GxTWaJii4KXaxOTLVpv12Ovedcd
86Mz8FJVeCYQbB8a3rxNLa17rSyQDIX1NtO3NBI5h6T/XHkqfnJMbfGUrM7eKCnQRUIoH6sTFQCk
Pfawngm7tZssjMaQhBGs7vw0uW9/WXhjOj+SyUqVzvelYKfm9MzT5JJYFKG/pT1BDYvZkAclnwCQ
ljs8XHe5Ox9pKzDop5VnUSZjyCbwKK/k1sV6ND6T2vt0p+Fl0DkxC/uF7ItH06lDkZBTSAQwFHCC
ZJeboedqYawLh/h+sPS3abS/NHdGV8bpNlhk1+U6YkzO/d9dM4uJifnQTeeigwPOAoAN7gpvNt7j
6+bV05LjCqkQpPaxMJ0V4W74bju161ztpSSSeOOmlgxkQ+Gt27gZYs4WqpipbnxGxYW+sUV508Tj
Vy0YoUinFSgl9qd+enRLcWtVzhCY2kRNVWO/1wFUq1zTQnHN5518Y8soOFH0efOdVukecMVNn6U7
vbB/Uq9Hp+rpApKkSpRiFplLey4cAkX7rjy0M5Gpk95ucYV/FsaAXdQkodvOtnlB4zkf8b/FNeBg
e8uvcDulFzerMQnLY60Z8J0cI90w9BhL6yEeGaGI439rrT2ZRAkpp0mftOIDZmJtr2agJTpuLGme
F9hjoTUa3+40Hkw/e2wknXUmAH/G+Ppmp+XHYsyvRc1cNWkL0K8a/uZMnpdCnpoce16cfFJCfBKs
mm7cZt7Z7fIxtde5PJ0buVb5OALXBva4iduO2vyqVKqILl4aWgvSrJ6ZBMCbqAnph2+TSFEM9bEq
iVNq7IfKk4IOuva+JvKodyCk/fpksoQL14vGpvGCSgK5q8dtJrO3rOxF8K+z22/bKr/itsVraTb3
FbTG0a1YXJyetCV7BI93u9ZyG5Mfj8uJWW2jvWXO6NHUZszpTP4yZbFfJFjClGzQPNcR9aZ65mzE
c74KK9TpqcLgSpgFqWWgB+OqcpISs2K3Ju4tE5Sfjug+ynW9zHC+aKs5J66QV6eA1qZNoV83eDC9
JDL7PHDlhOFYIy0qX88ML91ArV2jzra2NngD7j8GeZRl4JlcXfOqz3syHaDoYwNX3gRknT+qtfwH
5SLeuOgpG4uKjrO4PlnlyySKkADVuz4d39KZFvj1FFwXIqYwlui7xOFEYX7ivJZxhCL+FrvjGeX2
EgPKZ5fAHFrZGVtSiG5LUT2OqfleKUew0Uspa5mn8nwoT2Lkxlhnj39WgURHlEE8bvfsxh4J1X5r
x/yb3e8TU6DjAWw+mcprHDL38ma3x76N3ykP8GOklCgxQv1Ro5HTG4StTItdbL3K3OMyQtbLF4uS
oUvIh9SOjdtqZ/aar6pC210nd0dedh02tiPZ0yt/V62gaFZRFvu6P9WNRoOAJ9h6hfbNvnezMAsh
stjbq1VjbrICWUlIVqK85GbOJJtGyAn09rWgzW1iixc7WobKuNFKOlgdkwh0Ilw2al6qM55hRMvi
dwfG47JNv5DBpAyretCWAWi8WwzR35f/eQwMfc51OZRx6DLCAYi/NblXjYSNu1VDlsE1/Um9eSID
xk2AheOqJej85dC4jKQz5PThoCMbAv+pa03anr9ntxoUqpOIUfqA2LO1eVnLfohmKvRecg+bewTI
bHwkX/hzGsvrZBd3n1WTB2HMfuTG/1wyO4OlND7xkXGvGbC75bpIyDku37UJoGpjUdo70viNa4+L
hgq7iuMvKxdTgETkhWADhG8BcdZr/iaHZcnrbjJ5LdlS7TZ18fDF7nfqm9/zgH17YRGOp/gAiRlA
OorV6JuvfgH02961i3bqri+XXTswloN9SkK+970X+HlgD2uSJdY6mJf8uOrOQ9Ve2lzMm7yUj3VC
97n0vEPfCiRN91KYTJO73k+vbCD+SXe32OV9fm0d+FqFbKj6W6EnMhh6iyvCJwWeqbIb8jHqsEs6
RQ9/DCmuJZe1dahnQaCOze5tbyWpADaBs0N3IBIYbgsTtbBcCI1Jv83t9tLn85uqrkGLKp+j2Kr+
yWwdTiOkjQR5W7fZKVuJzw12segPWNbWT/W3bHFPfvLPHCx6sj15aB4bzjbzapbH/LGSL7GVQRfy
2KOliZVsGLHeqBGWg2pU4Pk5e2fXlht6qlGe6cZr4bNaw45ld4vEoiryoYzsVkyoL84szuyxnxy9
eh0qr9xqvcgwWiRvMEYYYffMiGkmPcDowTJ4NR26xA6hHCJSTcFV9tzOJsPqJp+xee22rhrBkHZR
RASZ8lPmrUUvbKd7zufKJH8lkSrjmeYKCBVG3Om4y1Gxh9PIXfLq0gsKxzGYaJqfjBIgoG6BfJmb
FlsVgpXd/hR5B/ullvtyQWc2Sts/mOIwVuO0WRIaU8OK+OS6xeeEyMfdptE2NaaHoWzSQ5LP1wLa
fLcZcdmgVibgTlR/p1cVjRXT/mquraf4o0NhCYxCo3YdjwOaJTbZ/iZhNHCiGLmPHc7KukHsnHTm
TubzzHxdgEel3fq1DSV9oe3hXBNrpg7FL1snSb+MEwYyQhH1KZQKyruN6ovpviMzPRyIN7oC+W/R
5U+J3QXlhG6jIGoYElmTWqo95HMH8YM7QtqJOOimTD+NUt9V1JSbxWVyOltJLBf6xW+FFQl96nYQ
Ig9rl7sbp6i3qUlgy5pwc0gSMdxK9PbCw+CeF+rFqTGZ6uMzXTM+/3rF+oMiG2dDflM2yOrsW+HU
5g7RK/MOFgMUia7OjqNL/7TrEe1bS2kMxcKDLP1qu44WN2M5vIHo2db2tf5sGI1b54NdsJKWWfNS
O6u1d80GN7NolhsxXHtCPXYa4jfw8LlFT11bkifO7MZWpJwWmhQMYA8IgVxobLMc+6Uq+ypwjToO
QK7UeDmZem3zgMi2GgDU9ZK8lIqXKBYuYavs7UAIcc1T6I62yF9Hh/c2NkZnn2cFBiYue8Z8XnqH
v7izeUnmiVBiEodljZaM482vtm9jLC6qI6hPdZs09zoSCmdUvYn5VLZpMYD7Hnq2e7y20S47gkZm
us5UWS69nq3jtU2QJ/NesHEnXrgiYnUSdUSz2IIRs/PnU5MS3sKs7KfuiPGhMuPtnC+vlmTqcnbn
5yFm1hMbUB/VBNGwRI8Xla0cpP0TpAQh6yRfreVMoetNNwk9VIRD3wSMkizI5k77A7+Zt2jJ72Z9
0gif9piAmT1iN2oGE7oWP62JQmcSNjKRsFlzJtsxuDUuJKb+25NYRpYbVZsHQCXNSllhc86J1vhR
if2pm/9mtf6AniHcAlC43d2tg6NDxonRoeNP4Fv8tDCdnV4yQUHLEHrNwJAJuocm57Okx+yQ4pOn
83ZItXe/F952MnoC17KiOdH5c7fl6pGOJ+jp0PYKdINKh30Ow71UrOxrI8A+IoCJUYTctg+5FS83
TqzT22DrI2osOW7SqJ0GCx4f8uOolfqu9+5gXFAY6svLrIz9Ouiowqp/Hmc6Io4cAzOph0BJ36BQ
LFd+++SUDuN76dAis/6Zc3bnsdtnE8xdcZ4VViO2A5OiAZ36GjX7vmdu/JKQR6I1hFkT7hTKQfvp
m/ndSsj1KuNTMeGtFNOP9BD02xwJHnfl04goQN6bD/e3dhA/rOc5ZnuYQ2/YMqDzqV2n11J3uVUu
0QVVnt9rooWeby+ccmvbbBqsKKExs+dzr0z8oa1/dUt+jbNOxeLIvcHaE12h27Ipv/BukF4J/ZR+
Lztj0+0f+Ityzqo0R36xyygFgYvZMCy0fF/pBDr3sXXXDX5+0wyc21YXJrzJm6X1sQfSBDc6396m
o5Tn1ttauGdDTwnSNqbPZWku3GFzqmBrI1rG5/qmxgfS7pb8OrA7su8gtA2D/Nr+5AxZsVXIH03d
j4O0Q3pNGzvjfwgnZdJMl9phMlf7RmuXH1qyp/uqg3YS53mgzbaq+tt1r2wWwdaoHzDWzXwqhr5G
ib8Ol+z6j436VuGkvfl7yCk7ooxQHtrC4a8drhE0sdpX2B/x5JqspQSre5oPxb+fl7DtWIfj1njK
pyznPNBfB/ASoWGabpBYe89x7FCs/muSpYIpNzTtZqjkto/ZyFSSOYh806umO3RqeJrddo3M3Mq2
c1+eFZYxesd056y+7CIuHoKNvamAI6zo1dKJo4RjjWVKH0wF6vDW6ofpPLfeQ1nzhtZrualaoz+P
/tiS4b3zuOl7LUyWkfYG1LFLHy+I/MiMY6q+5GRAEXdpy+eT8WI5OAvb4aPtILkw0UUpVG393r1U
dMTCdhVDQNG6jRkdnGmxwsy5Bm3I37xfwtiZR+ILb4p+UjvA3zgX47O/JqfEYa/CtmxXmG0aSK1A
jzHkjUH+AEWO+mXJBR7leneG1d93U4EM4yQv5UL/U3BfSiBI99ryT5EfnMeWcc5saw7Hukp2Wkky
Qmd4/1wbj2Y1vqhxjjcCDHLgLnrgDgvrs7X+COXte4uY7Pyf63CCrlX53Slma3V3pPbTCDGql+RW
Wu1zX2CmGDm5zOGJOY5bv8fhk8TpNs56KB6TuXF98X2dOKEQh04y+KYVxKZ7NHFel/RftnPiHHws
PzcMKj4b15jxpNXotje8Aa74GUqGLZkjahBfdyr2gNrk5ZPv0Kc2XTKKYIHcOM1ymS26B7aI39M7
HCisKkEs1+1kYt2f+9MyFWWELeOwzPGFuBBGX9AiCkNh1XF5zmRZXqva/u1XdRJiulClgi1Ob4uY
Izg7NQxBw64QE2f3tTqjj3Jx8lRQzg4Vyom17+zxYChy0Cv1qC2rcZrwApn4gHdNtq96StzRt37N
wpo2tTO8as24onMV3Ax430wmMztMT72X3o700tDcPk0xjkeDsNg89ZadNo5+OKxN4IuUsyW7LyEz
BAlrfdNHYJUOeCa5lRe6yXx/+1E6xInFyiJxWvtN7OmzEMXX2KcrZ78ZyY7PRWSEF5K3vnPW4SOx
ECHz/DpOn9NBs8h4MhsvCQSIMhQGOrY2b/PczzuMT6ywN/mYP/P5P7hffdv7YYJegEyL6D/4+kaT
bKvs5FcN6mEw3d+2HF+9ZXikCxEHZq7ByXcJzvIhSnUx2wFhXN079FE1UoMdgSWbyANvM1Vrx5Zf
p+vsxtYtoLQvI5Ze0NX4xK7drHpkPJ+dWhkSu3OYlQP84WaxlsjlCqqTJqpYuGNHe7Om7B9wsxrl
uVNRo2NrY/w97X9rd3glZwo1um4undgZMXdO1nToyv6+EjP04/rLLDy86Wo7eRmWOl205DIwd9pe
42e0BYNdbPy45i8NTW+brv5JYUkLawM0AtbrrNPx9PrpjbJXY5Nn6altNFIrreroMK1W1F0VjYut
b7HN2VQXMphqJzKkSqCNtR0RLN2DyRNDWOPyL8RNz6Y0YaKTdMeUwWu/G1nho6XNf9Omu0KnxoNV
a/zdpHIKBxWH8pZN2DUDbZEvxpr6tygbgRrIHvfszNgqt35K2/7OmgiCAFPNr5GFssLr6qGWM+9t
n5yCrVBHuzzIFp3gKqs4wtS7x/4N9E+1dKwUTQxFuBPOqagbtXYr28u46sZtXc07WWtJ2BUUZe2w
b2qDuhVNOKszPj1Vb710PWUVC1CcdvVWb8ebxCO4PdGJXcBxZPjasPVLjXHl+a1U/bafB0qAMbnT
DIp+WTc/CQ29LieM0k+0LNQW89MZu4vQx33ll8t2NKh3y7Fw0IMshoVKiCyxvBsT66sVt4nFqklO
oEs77J+Px6ERNmPus/9LRson4pfovBc6KJEiBo6ZlluLTWmaUEaoxLwwsHJJpX7J5ITbwzi0SVnt
DOQBp3LulOlfrTyUo21HkOKC17XtzddBZU84LClH4VDZ48ygRu2c69V6jK38QbCm7Dx3iop+jfzW
uIm5kzMsGkwNDTKiKbd5jhpJYmee9RuzU1aIjZKvvIRip8UXM1So5sxyZ00aLbOxc8eRqgSx0Sez
YNNq5VGo/ifO559ioFeRrxujeyi7aeKiYeQvbt7M1PnJlP07zQ28fjO09LKNgN/TL1sAK3Ts2p30
C0mWhn1b94hn2sVq1qfUdl9yV+110zp0KaWqNppH8DuMewg8OhM3RHvwps3xnyG0bae33DBAQ8y+
2Nkdd1hdfvU12MDiS1iCHLbigKh777goceXYvK6xH/bLKqJ0NJ59cli7zn9Pp6sjPkuPmsRIgdGO
FIhKHe2K3NPGROCuvGcditsUNxeARzPOq/mxm9FixoRh2MZ1TgyOEWgXtw8Vgwwbf12O9eSH2WqT
osQhdEyOFpwU2qzezvb6B8uuPvuBrDJNd2HtY0jT5ydfIC9bPmMFtvcoR4OCzQ5ZculAw0jAhiue
CwI6GTcBL2Zb/WetT6GGS7UjNVRl5sUxXDJD4QbmaO5TG++vtzz6Aq9rXdgbkdbMpjPqE3f2fWcN
Z7tXXkCvkW03oXUbrbPuyskZtjWeHunhfFTjrTnRDU5op/TaNyQHoh7RVjeyhyCJL9V0+Wgl/fKy
NNiXugckeNbGzGi5r63RZEwvlY4EBhXpOpEeaQx2D75DUUKhKJlWubYB4UllYCf0ZEEcoPqNh4/O
M3ZTL46T68JDaUmGLFizAVq4DYLmNJ5kK8aT0WTTCQFipa0ntT32EbkZtFYdqkG0D7nQige21df/
/z3QDMw/winitunEsCDjNDGC3taH6H++zYGamrfEGnaXv4ewA9CHsMX7f58kl0nOOu6prb0O7QM6
TPeAXeyx1YF3/D1kEe967nx9/58DrkeVBJju+G3T8L9PhJDOlL40tcPfcZit1b3qiK+/PuvfP8yW
7FMGKmlb85v9PTY4wxjgsLPBuPzvY2XmBQZQn8vfEbC7FtwuOYK2XciLUPP//MPe7t4Ttbz5P48L
agNQOpKG1v8eb3QOFAtxpE9qnv/7cEm02jnBYfT3pH+Pl81C9FRq37EX2bVmF9/lZHo+dTHGqaaV
483fl47fFNcMuHWbqXx68vukvDU7tMQ6kRN3jtG7JwMhKBm/GYPaVSeps/j+/ejS+0OQYNY7/H2Z
l34eMdggwv88cRLLI1mFiGbXl+1LqHOF8Z9D/17K89tXui7i9PdKMiOycY29BEGCw+XUVXu201rw
92XG5OlJ+uZz1Wn8Hrp+sTpjePx7HoOfRMrou+PfE9k1pr6u9uPd33fH3A4WPL1M1ZTN/d8/dtn1
u6Ln0gKVlabB5DSwLmQ1BH/fxtHc3POC2b4ng5lV/HpMla0priuaWv99nmJYFPuBOkKkMHfjaGUX
JPZ010hV3tGCvzoH2vYeRJ0bNkk2PxQgNcMBqsLj0ndOEDN980Tt1QeJdMqXEfWN686Wr+kKz84t
bfetVna9KbWp+RB9+0uoLOOSff3qzXn1rdqascHc+qlXjOyl1/wbFRVFRU+FDkcTzHrLwrHqd7Gi
otn0R9QqLLkVFBrh5NgPiCam3Jk5em2ilF7IL42IW2tcu5+yd+9dHP5fmczfvTrtP3X2BFRvg/9u
0rvdFHm57LI2IRrFN7p7wuThapYuS9A1cPnvsaRoGalcNYqfuevu/75hJIbLIhG3278v/77RZ4hD
eVJqlDs81X+OaxO1dbCYhX9fjtcnaFzT287Kg6j3/1+DrOcG+zR9NFt2TRqsvavvNMuAQnw95u/5
fXqCkers+T+/6t836iGeonqgp/V3yN/zK03H5z+n9PubDj8bE+n7dS6Ii6QFeiEtqNpPnZ0TCdqm
Jy4zbTtqKn8EYpAFvWGPH1WpnU27lQk94vvVi9N/XWV/YvD2X6VjekQgj4zNSrdEVfG7W61urFvX
lN6OzevM9V+Z9MWt+U3G85vdgHJJ7S3TA3xAa7He127rvCvHbIIkkeuDb2TNzncqcDvVMN/g7vci
UpvjC7GmQ2h1hf6CozAHmJTedXrxUK+mebbaCtCC5UhaE/QCpyLtzpw4NIqSpjgXbJ0iC9bCqShE
GU0dlJSypsFVFXI5FbY1RlaNq6AWNP8nYVQnY1rMCLJNcjJ804m4UNxjUTAI0LDgcpXd1JhOopbR
/r1l5+k91QglneE630l5A1fC+RnZh2+GMVke/g7N7FVDlfnfQ9U8/J9DLcacH3QyvqN5tFl9p+IR
91R+JPsskjFsU2jLyBl/jyF4RnPXynQriQsN216n6xfL+8ocSFbO43VrZqu8//uHeFk3sMBJ7P6+
NK7HGTOTuInV2lHL0kZwd46WDdUnOZj/j7HzWq5bR9P2rXTt42EPSDBharoPVg7K0dYJS7Zl5px5
9f9DynvLdvffNVUqFBHIFcQFAt/3hrAc3s8LIoLKruFVJ5Lg3ybc/BCqItIP1v+mKRSyN/CU2A26
hxwXFTCWPWRgeAm3ElXhDaCdYbu09bnr3bK6B6OP4iY5IcYtbU4vN/2IPNNS6wMvvUKi7LDUlgvB
T1OHCPc84MxcYyks0/IwbuY39NEGnrMilWsbx/avceQ/NgbSdtdLU6HcDEm36pBXWKgPSdJshNGD
riCA0uy0yOR/hx1ksIWNCB9Tm2JiWUZ97fBYAAgwNxKbjNfv9bqsEOAjjvs+cqkinE+oaS4+LrF0
5JbfXNuk1NGcdpGB6etr3RvFYQncZ1rCm+DG/P80+pYtDppOiH85cRm4FEsHPFTSwfPJ01QAH4+V
ffTnDWgZVPKqI/5z7aclsBZUA1+IGtYkeaz8xigQqrAm+Dh5S8JROtlbZuTqNvQh3qiSePrSnjrq
HrkPca/m5W5ZQovRgpbxWX7OC1ShrBG3aW/Myu3S3gbsiPq2eCaL4yBONGCvGpG6TC0sZ/Wg1861
w920Wg6bEefSbOiQMre089JURTG9S/39cGn96O8UxLUk1b7/1r5Uf2uzDFc/pmW87V1iqPhejefA
GH8UQtS3YctnnUzw4mngWJ/0CPKBKOLihaTdN8ss7FfNyZ4aXW+Opi3NvatHwValEtUPNOCfzFwn
fQbDIzNc5lNfR5epSsJnHC8xNWbCBJWhbWs5nl1UtrwxkhtQ4cx/2XA1lmX6NhaIera18cm3agGC
NHfZsffaqX8+GHqHrKggdb8SvfQPXpqxtW6gdrlG+loo/TP+5Nodgtn5OTOQGQydCUDC0O7KtEie
O0ESbdQSfadB4XqxvTUXSLftc1f5xUkvq2QnIIgd89ZPn9xxPBKMzF71XuawnjzvnAZddOeZ/vfl
5SbD5T9YDvm1k6fdleeTZRjmE+b3AYKSnFYENjCzfXOPnOSXCEnSy6WQ2dBelmYLvNZykTjQ2KWX
ACQvpRGaw2oZA5dzPgSmDQfOPP+o/nWJZXhaFM9pmuSHj0snEliwqXXNti2hBgzDdES3RV0ttSyG
gOZ0yN4v1agCxQI89di79ZVDQrA51kRAQIeJcJ2XWvU8duRVo8wsPzsTeetwSOrXPEmfgXn0X7Fo
vmxZj77VnQ0lK/NxsM+nVe5CE1hpbOTncLTy4bekAwgZ1zdnun0KT7yBpzyLy+VOicKcoRerEGvp
/VL96IgTLcUHGZxlR7j7OnzSOmzEJYLUF64dlGpXF0B8+8Guj4FsT0ttKZYh1jxuqZYzu8jsfeJl
jXMbDkI7Zi68rhSWOrv0DhEFA/LVJpy7lzGV5ol1khATrSyLMTxWv7Kl107vpxh6sq4M37p+H8z/
6UrHWcKqLOcWwhAX+es13s/vvbTizuI1aiAF56Fo+t26AYd958dpdufNW45QVGB1/mpz67bZxITA
gO4gCQdzxbiphOtelEZUXcBleWZPbD0IaFXojdk3Re0gKRuBJ3e4ES+WTgtV+w04kOIgCnCCTSeL
feaAd00a6T+GXu5siw5xBCMa4FFB78Q8p4PqNqT2w5SAslG5r73tyK95b1nHklRWjfWQcq0tANn4
YrBksCmiBAIRSIF7opnbgWvdSEta91PlETh1DHaYkOzYmyPqLs0mWi29jiTTOTaOd0F6HoHRMEyu
itqurhwQa6TQq/BL6aSnKousp0oWDpwKHzmQKQ2fC40AwjzA+fVMcqk1QXU3+AJe5P1MmxlrXYy1
cUNuiYi7UyYPfQJDCQHP8DbyPHSj9CYnRZI4+360jXPEMwI4TNqS0Y7yC+a3Zj+mwrky+X62ThzL
2zzB/i4UmvMwzJJF6PGuytJ093XrTeMqnT0YWmfUL0l1JgQuUd2amzIQ/JfFXLyPayozx9tC+3HG
0tOMIw7JvelhQQi5nRz3FkRie2fLNrgvbDQrQoTetkt1KRhgOnZ7x8p+ZgEhPPQxYGljgG4SDiQC
0h891Zo403b+2c6S6rIP+nQbp0nzZITR1+VfrcvvodUH3yLuVYLpI0YX8zkuUkVncz4ncYgpVJFZ
P01yTh/03puZvZ+TqURfGW7645zSBpcSJ9kZSpU6682ozqQ8yW/1BgmJMsr8XcyzocINm65s6fr9
kEWw3GhtuEuGMm0xKTDh8eGqu6r59Kg846M++ogwrCzhUmZzw0fRJCEGwKBeHyaItNt2wHG9Dgd5
kWdGvA2tSHuGJH/dcxd+s8Luxqx7+QxvISMtXv/LUC9tr5elqxkMN4UKfwz97armJPBYz8uYMOKr
UWXyUXhV8eB3P1XC7lXvbOO9R1c/9fx+TqGKfl9XHiCUqexwFq/FwDMWxj8JUWFul8NYRxAgnItC
RShMutcC3a5zFc/7teUwQ4NWw1P119aljjJ8dZokIWs1aqfM8s9QRsx9Qqr4RFZeOy3tEN8Jni6N
ejq46CLPo0n6qWy1jGptvbUOy4B6aV0Ol6J0LXJlThutCpQzfoxfekbdf2lVFZxH5vkbn5/GIRkI
zOlpmd14mZ7dLEesQp8akqmnj/bB8/WDK0ncL6f+Oha06Y+xDdq9KzQOWmSHXf9yKSyEPrmPUnPr
lCnaJU0L93s5/BhTj6Q7fh+zdNvCQqylw1gmBGboP2iIv5+zrBHEp+dDQwPxtRwtRe3z7AKeFKw+
2jrDHcvLj3psT/EuStExW06G4ohS02/XIVxJkqaubaYrlxzZT9dg4eSss3EQ4GsKuFrI9XUqvEHI
ILvxRZDdlMnowBH35EaNRvpzx6HpEPD7aC2kdDZkWuVmOXEpkFbObupDNY9cGuoefJjNkmMPTyPF
aeZ5It14iRlCuVqqUJnyfS1RWlqqhgllVIOrebFUQzvc8IA0HgplGDdxaj4szX2Idmtj4iEXjdn4
XOuketlCOMelV7PENU6a0y1G2eZ9nU3vl1aJ2Z77qC3QU+IkMh7jFl0h9qPz29IT1ARzS5NXPb5K
z4aHM8m/vltzfrcsw4IdmaTh+ePdLpeMebdpjUBzCUt/vyihpzwudk3ug4uexdLf1dFnPfWPalkH
MNEUEJqld+mYhoSZfaknIvuc6El2WGpjWp6ZKqH4JPpWRax1oQWG4Q3absOmJp69HWpnBMoUpGsP
oYKrnKUQ1kmeRfqhQj5rGf1+oiMDsNOlO/t6hDeWVoc34M18thb9bYz/xQUC8udWG9xnYfDyoxpg
HSl1U3bxYz03ZwqeTRWTTm/a2H0eGhmtCcSHF0tvY0d4Yozxk6+Dnm5MLHaGXnOfK0hju6yKht1y
lmH0hCPbKLpSWqKepuhieUlX68QFSq9kAOeX8qKIRG6VafulOsbj5wnfWTSs6uKh9r3t8pKqITem
Tzhft11iPJmwxuLQvWwSScZDCMjFGFld4pTtXPalRe4l0m0PXKh5P46JidzQX92DBobh45RpmkYm
UST2LR6t0oJ1EnT3ftB29xgtETpMAId6PlUkbzCQ6cfXjxF66z32kUwul/G4ntR72UG0XKrVfME5
iztfazmnr1JrjaaI2itp7Zt2rK6HDL49CwCg9pXGr1UgktlK2/8W3LZBl3/DwykFJ+jPXgMmbNup
cSH699GjZddflNSyb7FnAH+xy0/SsMptgzLhBdFI+7KY9BIPJOW8RFq5WYaWLnk+oxfu3ZTgDTeK
kCeJVfV3U6G61fJ6NiTFpLPLV68AqqiVA4sxLbbONaTKbR7a7jPAgctlaBMZnztXwEE0bJ03RURn
+Qy515drh33Un58hZg/1/hnylDXV8hkqWEOPYVZ+Ab7b7bwyNneJiKcD4IB0YyDs8bhUuyrONkYg
jEezqX/0TsqXP1VFbJQHkkbpDrYzeRKpRU8Cn/SNGEV1BRi+P5Z6XB+QTUZHVAuTjYNu3qdx7J6B
QJvf3fpcJ9r01pRME4iQRxDKOXtSXnVVE8/MWwQXepm99mkZ7NHLSpG/S/rigsgcllHz0W/VFpFn
bIbNZs0+gNFl2Y+wI7CB9prUvkp0ufUGLbwgbeSuE+Ku26W9dA2wQBCdswtp5du86bGM8FvOkCrE
+EUN7vsF+qN0TFy19Nlez3HEhWmCBZ1rZeSD4smr8b2zqwJ9W1UdigRzxzJk6VWdkZ9JIKCiH5Gg
Qglsl1S+dWkS37y052KpBklvnyfMJZfa0r6M0FPyRyR9HJSpswjq+3xun+NxFFjpLsD1Zr0IsMN0
fSwQ+r8PfQCTtQ7OYhFCd6b60VZufE86PXhvLxJn3epG/YLaBmzz7htq4zzDgL/c+oXpHXykg/Zu
kGT3cU+So9FE9032Yo0AdPsqUG3aIOOoXyGdigNam4S7odTqp0roj34V90jqYJQ1ZurZivBQiXQn
vmiLsscDRI6o9o/+DXsMyNiZfwutvL+QRmPfWnNhGuAWrfx2jEJ7VhRrL4FgnuH/gbWszLg6GhPL
io/xbV2HO9GwZVvaltO6ABT+GLbpfqkuHSKs3pCtt04fwxyQVE6dp9eQN+3bpPTqa7fT1h8DUJZh
aRaNXz8uU0un3DcTpL7lpKWjbcNhEyeBB+WCCy1tepMNmF2H6XGpdrln77KwAA0h8MZRvvXssqU7
9woQwFKtxzHYolQjDkvVifPHhnTXDWQq7x6G+q5uWuu5GH0IbOpOHyLzktQFEvy++A4MS+yjqmBL
s7QtRRhm9QWcK2jLjBVTLnfeVBXHpss+gwWGeq48Y6MLN7rrx8y6MY0vLbEFiDPYVRyRMYPyOnfm
VR7fCTMUG0F2aLu0vXd4xWc5Gvp5qSGlaN2o7MsyfGkJLV0cWbT+fJ0oyQWoiEbbVk7XQSRt6s8+
HKr3a7C5AK5dTp8hv7jrSpGZjkj96/MEFKL3ev9R87z32jJXDahcfPR1v9T+Om+Z5P4auZxHzqm/
N3py1fME+NfI99eb+2bBnX9znhp80I9+f/T7Mb6E2RhfWrF316Zjd0COJb78aF+O3tvKgYRZD7KB
4R/NWcVMv1rq9dR9TXyA+fgzXHqplV8uR0tRlyOaKkbSYiD2Z4eni3D4qW464SEXfnqKenwo3y/z
cYWu1satHs3affP1l2K5FouCbvXH3/77n//7dfgf/y2/yZPRz7O/wVa8ydHTqv/xh63/8bfivfn4
7R9/OKAbla1M15BCQCK1dJv+r693YeYzWv+vTDSBFw2F+ioiw7JfBm+ArzBvvbpNVTbi0QLX/ThC
QON42awRF1PDtWHHMMWBXnz25iVzMC+j03lBDc3sQRH6O8XLWjszuo4HDPDaZchSuGnprrMKvG+5
0sJesVDBJCDZ+VFsXlWTJd+LdNKvTKbWE7lhvmvUkswrUPnFXtP9dvUxbukg54aBZh4imVyEBEWt
7FBmbn9pZelwuRzJv47mESinZCzjwJ0GbE0uPUM/NmGb3xYhUFrPHH+qqUwcrUCNu//8zVvq92/e
MaVtm66ypOsY0nV//eZDawTH54fOtwob10vbSPOrvhXJFe4W8zHs7Zr8xtxSbq0RZzJgGwPSIXPx
ozmqFLKBZe1daiQ3N6kpLARvhvpWhU6FhAJtg2dbwElFF8Dq+7NetNXXMqla3GeCpxK4/nVINvxJ
GE9J3LSPEtLUXQyWe2l12ya61D0ohks10UmqDFJDPH8+x4J7sPWTuoK831pPYC2S9eRkyXnpzfL4
p+sPxU/X16Q49m0F0dLTcT31vAaxjrq7JPr8n79oJf/li7Z1wX3umK4O5cs0f/2iWzdzWbD62RsR
kR69GL6/5Rv2U8WXaiFlAbEPtbzlO/7o7nNkUessO72PC+oWpjA6oqfAnKoLwjrwYWNuuNQeW0wz
58bOnfHDy6HnmfOhY/wYVVj2W1ey7ir9Qh3RrJLbzm2m16ZZjTXx8AmDmJ1IjfbYpqb7YHn6zdKf
ssshYm4UMDk9+6pC3nhdd+706tXxw0CM+YE54LcLJsAP7oSSAA3XQ4Ju6WQNN53jBBdtX1wuNUQC
x5sf7d0NPs8o8HVF5q06ifIjMBe58cyPIZzamNn7qYZmVpuJ9ckhj0B5BEiHIGEfDnfCKx/GQdcx
eOuIJbnN/Fl87ZPjbMfWEp8F6v8HwEL2e9Uew6sMDuu9dDEJCnMrxTCVs//dVefTK4kWwnJr/Pcv
01+9TIdf82KsQj9ofqv+8yFP+fvf+Zy/xvx6xj8vw69VXgMS+I+j9m/51Wv6Vv8+6Jcr8+o/3t3m
tXn9pbLNmrAZb9u3arx7q9uk+XMan0f+Xzv/9rZc5WEs3v7xxyv6WYRZMWcNvzZ//Oiap30phWH9
9CuaX+FH9/wR/vHHw1uWvdX129u/OevttW7+8Yfm6n+3LdbQjqGb0rJMm/mtf1u6lPi71C3pkLnH
Mtel/ONvGRJoAa9s/912dWG7psFSSOgWz5sats7cZf5dudJWKBIgYyqVa/7x5zfw40H2/q/79w82
Qxi/TrAWDzUFgEGZQpe2UMCofv3dO2MltaC3smOgO/gx8OhAIJyiN2VzbMQTq3mkUqVRiPU0m2Aj
RgLzbG5cepYCxVA0WRu9/9E4aEH9U/fSsbRlLYukoU08eL7NygqL/LQIhgqsoRBGnevvh6wmjxA3
mO1szz4kpgdl/xc91KUKj8uJ0SuJQECX8jqaZWxJif8pXtt7OczapbWcZUljM4LVpsvCmOM5FQzm
sD2RMj2WJpJmxuDHW9CVT1YC9pUsHyk1O0CKDiR7vB3Sqj0xgSaweby+R5ow07eOnUFlhluZsp7Z
hKpcRaYysPr0X/UBHYhxKB4rXfarJna+AoE0xed0tIOrEeM3Kxg0IOOTdwggnaxTwI+7okiuG9Hd
IAsZb5Oxz9HFZHeAXcUmZHGQtECRMekSxDuivTD8EDk/hIORST83jbNTMySAPM6nopLnEbvNnelK
Hf7YdOn4SXjWZHs7JDXSk421NoG0TCg59o9x0BFjQ2+i7Qf04PpiZ6Tms7CThxo9+K2NGglJFciq
2YCgY5rejjWc29oB6WdqhYXzzb3r690OSihaA7r7CagIkg+I21keKdkRhcQRwgzhWFc7iDGPtgQ6
yKFA898R0gDuXeJr0OyjXEyPWnDXN9HnBOBvFk5k1VFxL2EgbWIJVFXBBtxAGVij9gmj1UUuo3V6
2ALWfero5oFdEZmD8Dr2SDY4ECpQNAEArSf1xnCJGQOWvzTrYjiYpv5dyzTMkUNDnUqcJGRclbdG
fLK6ipk4gSEA4Qv1SIesRUogyh8NE9i2DrZYw/RrTpMHGERro6thDqjOPikoWIkhOlLIUOCmiRQU
4bwd+1BkqDz7Sz9fxQYHEw2fMq/EhTZEG1O600voGeFOxz94+aEgH5/kKdnq4UZkBQxIyzcRjOlR
dwzMr36DTFGH6foGB6ti7UXFMQszg9QSQP/Ww73BsE+6CVMyTdRaE/2dEgDpB3aDiJ66KOX64zat
5W4IoAzYsRsf/A5Gd2NXJ9GFpB4xIbf7dVHZw0WouenGu1VGfLRc8s9u16EwZd1jtfklgeixgQV6
2zSgoPRpQATZ4Pejix0g5pFE6rTRY7HVPZQ6pGagCBbWd1nVo4mJiH8+YCagWQgeazU/xOaQ2UiT
RC3BSxgF6xg4/1nz44cKzdYtwv1nMR1K0/wWGi1siDjFKSsX8JxA2dbmbDkYAnlzZf6FuwMx6rYP
sWS15Yqlf7DJypE8MnsficMAdzEUo+pTZ7XkohLEcvD10EkXeASF2bjN1Pex3+lNq+OtPYCCn1oI
kqBDDDcmmogp8kTsXhIrQgNwb4tE7biBbgmbQHEfPxHYTleVKY3tOL+xMkO3oZXoDkyBXx/nQLVu
v5BMKHY6fgxi05fpi11DjsuAV6yUhyKS3KGDKZ231nKag+3CNCoqD8EPwwQ+ENfPCbfZwZHkN0Fy
MUMRQNUyAQE26LczurtQlzpSq5sxXZGUZuuEehcx0WIfKGyFNWOI9gqAETwH/Vs5kqWsPsV+a2Gg
LqMDEwhqO/w0iBSDccmu7flFcogI6Pto+wBz2g1pSKGTU5dka29aYX5LLOZUv0VOcLgZurC5ImqK
3RlG0sda3XuD8p9IK+OWOIbDYdKzY8U9JtrR3k0JZLvAQF4CpZwRKCSCWtixWbOUW9+Jr5hOkGBH
xNXX1lUInX4W0vSqbO2mSYcM693oe9reCJg5O2GvCwsYaIMbaF1wNwZyZPYIocXYT3ImYA2hhuSD
7ye4oWYGtlwJaALIelpGqA7cEZYFfYlsN2i70UsI6JW9B6hl1YG2gSA7wtfu3TdzYHrp7DE5jNBD
1sWxHbsYVk12LDyeVG6VfrLM71o6iyZr4AZJIB69HCGgvPjukjQ8xV530CokVv0+eRhSSIKDVkGA
iLtkg0OMfWMRpY8yLKBjzTtOqPyI9luBx/fBm+TTLAq7GWIdV0qUDGG3KGPLXQ3Mh2mqMEnSJmgn
OXeRG4DsRtXZ1fV63ZP04BZGsCDDemqFykF3MUVfpgLlmVhCMfaidYpaTteVL7KKoBXqLTbcrRzX
IsZzQEXZl0H1rwNg4BSpGMLt12lXtKD/1Qmf4vos1bVwdDDdaLvDcPU+V7noj24A9aEP9KOXBnvL
MmbgfgYgWE5YqiWjtwfZe+ghwq4VHuY3JAxhH1vmyhOgA1InB5MxQskNmuqkEE7X+UnKwfbAzke3
I7oAa+J0aQd9jTUIpDokr3s4PoMakDO3SvSiyLRJzG64hbHAQ7oog5CB7FnwUKY8iyYCJnsEiOs1
yhvhto+/Wz4L87SHZzTWI7K1ojWOKLOaxUF142XRFkw047i3kQ5EWcBaw9XYJKYzr1+y75kiSqms
qtpiVeBuMh4qfj1eI/32UIHv3sV2NF500NhYNpQot0rzztcRp9EmZMeD6cw8fRXahb+zZPlUqQKl
U2Ej0ITCFnoEWg2VJKqCNYBTyFqAKmZFp3Bvm/adplkHZZEwznJjBikhTTl6G9tPz1A1r5zMwqwn
/CRclIJgKg/7Kg5OivXMexGzkABe7G4d4w6GAsyDuNxYQc/yoQMHVAZIaEfwLAAo4jo9KXHK5wJA
3kvKIx3qKdiqFtkwnDGszQQtIygK7rxAvXRBmqJXlx8gOUtyIWJgroM1swpTYCcd+Blk2T8DsY/A
WaoN+RW8HFATMba+CwQqjNpTa7L6QjFSsspk1y3iqNuNdbT2I9s/zraJJWG5ycmx5FHfvBGle0v3
sNUF5ArxmGwm64lDr2lfmPPrndLKa79BFdUvmfptzZRrALUB4glketDvHVdV6eYzz5vblEiOEY77
yKpvszDeeKmWHBt4XlY3rTH9Jl3a46NUzYr3RtbhaVRDAFHYIPSxgRdd2rHBRWOQIIVkVR1LhJct
f4PmgeQhgfa7CDz/mPGagInFKYWBC2OQX97etgiu4aUMwEVHtpulrciyB0liioB5CJid7L0jjQ6E
R3Ty7QAa3hBcDzLvMQkxqjXimZgyRolxyMti3QROeSLTVu5wErvL6mY6yvB+DJ58oFsbAZOHcDRv
B5OVeYYNjo5KgUsgwQqfZ9gEgxefospYZ7ZhnGDPh+tU01kTKmyUtKZ4iBSIbuR2TXvXDtrlpGLr
mM5y916O0s28dveLIECkNUVmO9LfSktrwIzYwRHziHXplLOJse6tEk/Bcwu7ciPC2oFl2ZKbD4lv
BRJHgtR7MWvvMZpYLNdm6oNTfhLSvUsbifVsIJ6kYdc7SPZdYCDZPwvEtGObkrs3m0Okt9upa4Jd
U9mfXL+GWZ85aPEpyApV4k+nHDzg1nHTlzRE+WVKMuQ4sJRAEl1rUm4pP3spu/s0ct/6kPkiwL42
i3TAykaC7KN8HCCtxmX8EJZY6nSF7E5tjegcKh+vKoTIMlmBd1Iu/3k0GstN2Beszfk56X7yNKkW
DwrfXBNH+cQ6MNgpIwJgYoc7ouG7xOjeutjTtph8eMhIr0cRANdPznqby1MhHgqCl0e/kePJnDcR
Zq4hgw2tFCfHCmoYyjRchgS/gjzEbWSBgtpmKFCDxyycTTbEt1pplXsCVVvLFeVBW8xJkhyl466D
WpjV4zFVd9VoO6diLnr/a+K443HypnSH+uiTlOj1rMSkq30Q+4dQkznBtABn39Iir4nDg9kHcuck
BYbePSbrKZONY26axkQ0vRDTqkqRWvaH7LFkst3ZcGyLsTuHYXkPaDjZ5+iHnDUX34UJ3OnYonyX
aKgjNK+sHp6wgQY7gaSXpYjltJFJbn8n+mA8GTYoDHzKyk0bWOYJQaR9WCbDobbaYZstgJI0QT8r
zp2jkz+HGmTOhLn8/Udt9umtURrZWg3o4kTzXWhUKLXYZh7vhwSPGg8lvp3TvThRye1epJhBCg1O
RptcJEPD1GFrimkFHTg/Hfh1g7zCkoavyIPPuVJjCJ1a+Zu0TcM9Oyts6PvwNN6gTd2u+4bLOdJ/
yEff3jVRE5zhvdpHUjYs+TAg8Owo3anAefIhUK8DhN0QW+cmsRCZzaboVGYQGkNeuy3MFSnj6Oh7
7JnzWj2VYH1wYJD1+20+Iju0YuKJt8r+7ITGSxCjSdCNxUVEUsTGx2crq+mcoAlv9RaSEMWEFss0
WadKsKR2LISGi/6ijJPuGJgvaaZIFgNn3ZTu97RtgTzOhRAo4a88S9726cQ9Ou9dTR+/3qVIivap
y+thZhT/aCrR1kHfoyu2S+HZDvisxG8vhDCWRfp2kvotD9L6pJd+c5Jxq2+1pny15KRWKgztNcHe
jhvTajZpVnan0DbbUzIFwBdjOz8gO762ybbugqQcwCaV3a55DpmM8LoT5imEg/F+FPc26O+S2Zrn
ENAlq662fgYDLoNfw5ok0DaN37eHujS3TV+xrTRLUkh+sBd26Rym0t44pVKnbu77KJa2JIKi6WsD
IjjzkDJPvRNOYXcZaoW7YczjkwxvDTMdeUVv/DqnUddj61qnKMcgFwlgdVVqvr8PbMGTGXtNSDIG
qu1V05xMkuX4duSfej1ueDZAg+xzmAl6KN6KA4Cez0VLrADgPApACTnfneO6t2zFyhMhqOK98Oan
pB6w2o1me6OlEFE3HTKYwLK2U6YN1GIGx5tOS6FNt6XU7OPyWPtoNhqW6PyGxtQSJzEXU1s8ZA3G
O6R7QRyE5hy09eFaG/15cripIlgR24mp+OCnaPJMcX/O7C7Nd5juZNtiQNR5tJOdyrqjT+rYMxQY
4kHwdMEuQAYpFlpzkWrii2jze6txIGop/bHEyokHJ2nOSq1w9QjPOfl2MFFNsa9q4zSwKN3XUbJ3
tHK6DLjz1qbuZxsZ6+aFiBz0aqOnGNbu5yG7Q6o9axvEQTMchjDdCV/NDqBhnVj12Zu82wB/zvui
YGlAKrAICn7qmWfdeArQdBok35pK23uqc09hgR5daU75xh6iEQ5TnK8bVhEPbSDPlgOlPTbZGAxG
7p8r42US6dGNVfs5Q9B8hTBTXkTyuS4iKPxgkVeDDPNzjFdhi1Hquo9qGOTYjBxheLw1bfIQiFQd
rFaMu0E6+wCyJjqn+XA3hSFw7+zVS1P9a1bmJ4ICzySx5F2V2HgoAeXeGL4RnHqybWyehqsiLL8J
hTUXnBj8NBrTIVYYdec+V0erMZzLToB4Uuk4rFAkVBdh8UXvE4j710OSmnfsQLBPwld4V4VqYwbM
iPk4Id1ksPP1CzTZJlA0W99nPTFiSbNDla2FxDOQgcuwhvKqCs3MwbvwzejO6l9HDD1eZuB7I1DW
iwb5YCv71X1OfF3BWSr8DRBkHUqytkoRTjvChmPjHOCT0CRTvZs0Ze2dsVYXQR4jMFI30ElTsG8+
1pldAEaysPQNYB3kBOT3Ksimo21F/X5iOcIGxNW2Se095NPIKhZxNjghJim2uh63srG7TeD2aMqG
9bWV1c9BjgRToM9uYLM5WKt8Z0PUknXg/BDWWFGexhCXWF/UO0+2+tpTeBmpefqPO3uaFXqbXa5F
D0sTa6HxBFpPtcS1KNDU7UihynKVGJPYtHOUtpvjt81caLm7UbXFj0/VaPVBycl1bsBEF/kuMv3H
eJ60Ybv3B18GiN2SAlJzMRoV8rF+/95kLEHXwrAfoRD6O4MsyWkpxHzkYqSQI1UIOJsnThnc1GE+
Hpd+yZP+hFBbijl0wFohFUOBOHPN4tqeMGZOZuulpTAGtIY9bl8hunrV2kGVgtZtx9Oy6PFggbwf
kXlLdkhtPi07nZxtjQNScz8MenYYuFFsXf8GtC3YF4AZ0s5WB82e9XZ8IN95R8BQEVaB1E64Zcyi
Q+Hzz+uGxGaVq9oDH4+gCA5GYkQx2wuYP7SbQY9xlvMafTMRL1iZA0kskjTn0XRhpuDdmXkTfk89
SOP8LvCjU4Atzomrt6vIix9QHYjYvBA9Do0UVLunx3gQwZGFwrLqSlOnsG58Ayxb59lQ5Mfeu+Ru
LTaoujBF5sYGqEUcbit3Cq7dZlv0WbfPZXn23QTpOoLqhI96sJvzVOPftNKZBdTjbQvs5f+xdx5L
biNRFv0idCDhsaU3RbK8zAZRKkkAEt6br5+TkKarR9MTE7OfDQIgWSw6IDPfu/fctDKgUUn3MQnl
T4paCTK6UzKOuzLSa3BRcbSeyv4lkRnJ3RVhXMBzVrQ1NLrRUb0CJYMCesoNotbEtKvlSxqbP7op
z1kckb9EEOMb6/hbF477xE+o9DRBu6tJUDEoLnJ57FHaMES7zQiCek9RwzyQ7SbR9km4hXaABaUb
B8LBaBGa3pRvypgPGw9JhtYFfjCm2W5n4n8fyGYnR2HTze63PPGPrY9StALlD5MdBsn8yR7ck0y2
lTEmt4rwQ96AgP/dRBWs+E1JkRcuDDQRO3H4605dw+b53E0i2bsdSbcCABSTV7mVMdXrBnBgWpnl
nZFklDZJh7oVk9hkBvpo3YvvTD4cR1hcyh1j2NHOWGEcqy4OtVLcID9GnZouJs67kX7A2qyzr7T4
7YOREaqgp+kG1dRVNNp5Mj1zVbXaE4X+J4KO6b+U4nPfUPZV09h8eNNZXa+koTeP2UxPn1nRY1Py
tpsKcIPVZhScmQ7GafjEQkCaF2Ci6DPi6KmZAelYASMe2iiyCbNnxwgvLnPivmmjC1xU1PWTVRG6
ChkRrrHlGO8uGkCAEa9o9B34/e4LrZ9X22rENupwS7ptehlcSiG+E5AX4ZU0cr2AxgKqPFvSmYwC
l8BcYRygolxSyWiWawmIAn3n1eMnwH3uURPTswfaQDiTvym5ZjGq4T3uwZ1N3XBIzBGQvCfKXSei
daSBN09t59EwaAjEvQ8qLRyIr4baQCmuaXTaJoieT1kDgS0jSZUI8o6kQJhsxFzrdE30APTz5Fhk
P2sVhQBiSjQ76YGjtWsrpNWT+aa/Mcwfmt9+N2FaGTmslVArUibGX8LoPurC4DiBeaNqCESN6QFQ
8YECFrhMDDWE7zTDHRxSlSAzbEEOEk5ezxUfFlbjNjh5Wv3Vrq2f43tOl5Bsz/yiTbp9l4XRp1y+
s1IFqWC3ybZN+HUjq4RpzZKtvJ9iE3yVT9XK0nZwMtG7WvxA3PmpwsfAesmEEW3l5y7+qlCAu3HA
pzY7n6UYBsoD5q5toF7JhACGLnVOJawuvSymXT9QErAiBAehDsM/oMyCKNuzAbjUxudCyn4jibmw
WuNbbMJfIw0U9PcMmBCa91p00DVB6J7rrkbhPIJISqgm5pN4nimH1xAMILkQNWI9ByqJLAB/nRXJ
M/gkciHkjCq8Z/KTAdMANhtxocjfsP6tesQBVKTqeW3SOYGN9uhSGBmY9TStOexwohSrmAHLoj0U
l2TJF/3Gc7VHXQ/ap8gyPhWT/yXHU07VLfL3LZd00g+vRhD/DCX5CNOAfsYrIcx7UtIzIuE6i5hB
yZD8Q+zOPWc/cw/i6U9NSk9hayTasSOGHkg8KebkPcZrrQAzNSC4WjGwIXKOtW+N1uztINiUghQ8
GZfl1h0FZChAoSu33zP/eOdkx2yr8zXmoNxRq7K4hmnlGjczO/eCM62SLxXrM2hpZQGgiGZFE4pX
N23jPWvm4+yVd2FuH4lwVAW8pNhYRX2X+HO7H9Idc5pbg/Wd/BhnrZsRBLP6MrO644NInqoSBF89
H+is8frd4cuACHoVRH6HtTO9RM+g47kanh2b0PYchfnK9XkKNInVBQjhigCrr3qSMFmJ2080Eex1
ZRo3SXHwKAvtXNnAxK25h4wPywRL8G2MQC8ywOPIywp3N29LOy5WpQX6nbO+riNAtm5OVgFqVq2q
Cjx7/nsbFHwyc+lcQjkfe3VCNdSIAo0kGR8qIemwu84mHCRhnGgcSr054+XKNkKgYiNr0KlrWAPp
7tZDTj/k+JNZlvMrxPWZul+pbr7jg6x3VlyuxuHoCl9/jgEOCj2FuqImiaH5Hk/tOZkKHc0mMRRj
dnR0ekS+G2697+5e5BlWv9x1V5pUJaOeGjtBtxGsidSQb3TYgMC3JFtRvQdnB4oWJaKzst3kkeg0
oiNGGnY5p/SmndHpp2UOjjxPuo3TjM+WW5yyrCaelqRtEiboQEaljqcAwzf0fC6qREPugCzHrbee
6RudwtrdpS5eX2tSUbMqamvMDsx+P1epzU/TQIRf9QLNu7XDyfZmvUs7Na9G2QMrrkEwQxA42hVI
hMF1CCRyELHkRDrbIyjbzmtAhFNPqnQXldrYn9uQ7sLINWMveiqv0dwBnfa/FZSo3JlWsBxqqj3e
lV6usxOqdFj0yNYBkPeEbgZqjvuxgepVnyT2xD9v+3iINguo9yzHiFPIG3SoKs8zx42Y0jBlNyb/
hRKJHSNeHoJyPWUIzFeMbL9TP//x+DowFDQtfSmXP18e84/dX0+nnhPhnMPklNMDWkZ+8szuJmYx
08VT/1Btlr/9OPz1Ikz14I+7fz31x/Gy9+tGYOD6luQfLtWBHNbLHy7hvgiRKGdiNGPupZ5NOJEg
wEjvVlmI/2s2470b6oRuhu07RbHp0LUlDLLCKw45s+ttKZ13Z0oOff8prjBqZYTJRSBQCcuuT2mV
f1l01VHKZTpy3TvPwISlGaTVsFii7TL4zIb+3AVN1pwqjwVO23VflzBj5k88evnyPlJ6UR3A819u
jZZc2mW30V15yshtCHrrWGTnP+9fns/NqVj/yvpN1X9bHrRs/pEM/OtG8BqryCmYOTMGfzzu42X9
eq6P4397zL/dZhFKeiS7vlIFdFtFtg6UGleuBUh9OYzU77T5+95lb7ltuXc5XDbLE3wc/tvf/ttT
ZV1BPpHJd1Gr5giNNupKFOpD3i0/cHX8rzeaZc2a4+P+Qv1R/PFHy/Fyt1Ox+um8I+b04VR3/KTp
V7OLq3f6vbvctWzseEOJTDt+/Pkf/2I5NPHU/9Lg/r8K7X9RoRmWreTIf8uV/5sK7YbQv8j/KUH7
/Se/JWhCOH9ZDjVukqVgyptK2flbgobx/y/bsW3H1YXj/NKZ/ZagWc5fhsN9vmkaKGxNn9fwW4Jm
ib9837dcRGuO5Vqoxv4vEjThO0pa+qGutmnmmrwE27DhvtFcMPT/KkHDmE9ND3fYfR58pffQnPJq
bk5OOo/rZpgOUxrugqJ7jcwqOM2+x7S8Tl68Mf6OkZD+RGxRnP87QXrZW1KlER+p6EVB9qZ5/3FR
rk0yBBGx7aVrK9GZKjOMbQnDi74VhWWDegObQjUG5kwam7aot35fIwsQAkNbhJ5Lpg5o43H2uP5G
7q5J+mFbkrt46Mz+HJiMpQQG3VfIF3et6b/mHr0xSG8Edrv3DpA69PH3S3584mXHoLWuYsSQbzTZ
xe7whACj+RY70akMZu0cWgMTQI3IQtislO5ZrWFKVxnsy94Sde0Y42s59CHsB+dm9nm5t1P7mvQ6
RIiIpMW+ab5TG3vXI9M5jak3bYsSPnwMw/hkeaNYDbCaoRF3u1wM9rlUG78fTcKx8S2FNW1piLU1
kKZ1yLvRkK8prZ75t4DvQ8on6C6NSZvwlVEmyqmPHFpCQvsqDM9wIpHBdAg+8p6qiOoKLu/BdxxH
ebDoinihotHx5nT+G+D3MkVx0cYgYzDcw+mRkZ6ep8lARVR4xsqoE/fk0dfZdLpxi9HcCs3aLU5m
AehxpYdGyiwpYrnf69SNEO03m0HJxkKGwbgF5ULk8z63c5QgODLLjd05BlNAt6Zsaxokf9JRz0IP
TVzo7ilniSOsu3989H98Ex/fToEUf6vV3U8TRrleTsGBsRRku0eRn4Ds7rRsxtGqt15h/9Bdcq1Z
KTeUlGQNPIninKNOhmXvY7PoKI0UyIU1EenDvz8tm+UN/XEYq25VPQck3hrCX0G0QkqUqML+r12g
P/cDkfQsBIwvlmpaL/rPZe/jcJGDzm5tHZDcrJdvegl4X/Y+NsuPYTmcp7HagMYGuKlOy+VkhJ4C
hzFSbezlxuXXMUj7s5kR64rp6fdnunx+y+bjNjNy9WMiTx9ToRQOE43VZSqkNss9KcyjjVcy514C
25cQ948k9+U8p7FLSlWTRDHz7og4dFV+rJfyo1hqlh/HKejbqX0gnxpQsKfS5yMqUTOrqLcw0bsT
nmdrQw2LanZCQ8T0xHyy1WY5XDaGLxsCM0oqzPYXKbKDEMCs+hzJHfM9WN5FsfINIihJyKYz49U1
u1U+5fscOCN8uU9eAVe2MPSNG1OW80zzefJot4Iu8JLV8qJoNSHOPOnqZFtuEOojXzbm33vLod+A
0/FrfY8amfqt+gMjaIx9JuMLAwSVwFwckzYszoSjFNSeNZiwUDt532x0TZtocg/xbrbGz3FGCyvW
ouhkzS98sgk2VSLNToHJpmfteJo44XdBZH8ugXOda9d69qSin6sPEtN7fooo9a7AkWWbUV3Qljv6
WGbVZ1cnBmYaKgc/3iCfp6mdOaNRQmDcbnxqosVglduub65Qq8AWaxb6Quo0en8Xh2R5qJFubRjB
d+Qf6XGuSoEchppRUD+lnh4fwqR71a0KpCSaSiP33wB8I1mhz+vvwAikpxgo2pDF6S6veEQVt9gH
i3nTDZIc0ym9lB7xa944fhmJcxZj8iW06HGY8OWB83nzaiyJdTPUT2EcbyYWVGoiOhYgEWwLAaRt
7LorLVm8odJLUI0QkRT3cbMPeXfYV0qSeyZ6LLiCbiQa36UlCZOcRPGdRXFiBs5ph9mlQyWpG+V8
jm0NMZgVH6eWEJxqfPIi1kODDaVYhy61wtiOFJFsH2F746Gy6arJoTuVHu26eoyas59MryMdjPUk
ERrTBPyemJa5ogD4rsHIPM2lcLemR+TN2DRAz/uHwNOireH3eMyqZF/K6aZJj/CfaeiBJkLwLREv
E4kU3UxTwqhr7OyYJ0h0qAOFdF7XeZY5qIOTfWOXkuqlRV+SWrZW+zhY6dGu7bGp0LNiXjYpGG/t
mC4jKaxFKI2tbaGrIy4ew0dMesU4y3VPu37TmWQypNITXMMLEzmLae7oWpNwmCU/JjHr4Oqn5y6d
bhRChudUSTRnE7Z0YYJHKVpzp08zvSUcjZSbu4Mh0WhWJU/K8vy+ncHW8MWPZyNPtOuIvXE28ShP
qXP1Ui3dACUECRhkL2NJiEriSgEV1PpaSMRcw4zx0qRCGTmAiaeUpKyW5CgC1taaVmvXzkl0THNe
s+4y6Jo9KJunQdbNzra6aYMkZE0iBWiA0i43GYUkRhG9+paiE0NHxuuKzS7dGRExXh5JeUCwo+5c
+ARnzPiTCjIxdD3+nuAkXw0ZKRGRq126nnrkVCHSZDynr8EJ1OfRlwZJ30ZnzU9vqxJHLcd7bKY+
xS5Hw987fWfhI+mRkqdFsnljzd9Fbt67WfCQl+4lSflMHb342vrNF49eCMpPnL3ZyYKMQaxkVZ8i
GV4HM/IORuoemFwiWkg4OyPQfys76O6aTNgvsxtou4nceoMcnaOTly8JyoXOhhVSj2SkWhqSO13u
DAkQE/wMYnIreqUL/k6pheFED8XG023tSl57h8qPTp6KWhTI/xH/AeaORqU+7TD3GCTk+JAART+8
h7mFJiAN5GFOyd9pj5EjPg2NbmxKzYKdyEDj+gaw75c2TufNqFk/k9q1H/L6uZ6iu9IHmOfCMzrW
iYMfwELpSRWSl0uRujFRDAd2ghQOvQca3HsjAf0Wivs4Drt1ow3VRZoRCG0ks5nzg0ijz3MZGmun
0u9MnQA0S+9RlZjlJo6sayeYW+JApAOSdTRjkJxcsmAgmwyhP7k/P8uCIaLudXCiqYMHUSC7MDER
zplRYep2v412cJOaX+1GvUJzMstt0VN7owVz13bjldwusrDz5MGgQFXrKYr/vn22kHs20Y3CY31W
+eq1SyopxJXxOCQ9JnPRAEVMYgDZHvkkXPqJSSbAHb8h7bp+hDWVzN2mvBEKTAirk5PVaE0C5nJK
vHCnXTzbfLPtr+YUB+c6gEFFJZ2hiLOeUC1SBpPkfnCZysBMQVvLzDtvvvXQ+3furL3NebMjzfNz
FMbMxGeSmNII0YLrf4o8luxd3LB+sCjFRqg0ulI/a2MC0gRP3DbRKjCofnvkg0jXmryVEOv9Uqvv
Zy8DoLqOXImr3QHiSCTaLtFiynwJyThDMU4bMw1RdABLNUxQ4gYj9nkS5FPEQXdlLEUh3N3XXkVt
PCAg3sgNPthpXg8O7VAQysXBjSXLHJ3Y9bHYBWpNH4EMYHGi5iPL8bIHUb36dTggfmwmjSmZWr4s
G+amtFr/PmRIJKm8yV9HCydLn+UShnxObs4g841U9aRlM6iK2B+HRTfax3A85QbzPerFAgrr9GSa
tU6CN46Eemjis9u53qasYtypaioBBjZllUQRsMHHuo9oHY8klZoFygINCtK2Sph5VaKsd10avS+y
o0W0s0jslo0cR2bAHtMgWo3BJlMVH9ey5cZoYoSnkdFyDQ3aU6o2EJ2SfRyRe6LqGvnUvyUgsLam
Add86Pv9cnON/DN0jf6QEbAOTIkwmxBcB2uMiQIheiDbpBm2dNk9z/g+0fjfekvNSSAqBdd7Wrrl
H5ulZW4gAVDLuoujlj/LplTyz4xM6TU+YpUTjq50EYG2lj1R0lPHfhpMuyRzb4uohggQyjfLrpnq
5elDbkNOanYKdpaa2Q9JG+vrRW/GtSvS1zoTw27Yk8w0X0nGOwexJZ5ss3gN0qQ/MIrQLB51UkL6
6jIDJ3q2woDqkXevZQU/7kJoN+nG39GSUB4cKHBPDQBcr0T6FbSSkHG1CaL2x5wiqYEgPJ20IcPF
UbM+mkG4DBvC+3ABBPrXOGf6JJx3ZPvl1ppQCWaxaxOdzk8kiklgnYbMuYl+OgQ584U8ct464Pm0
8oJTGsXhNfcpv/c0xlaJhqDKcQZUnbXxNrLkcoemeLxjaCifcJwhNq0/iVaGz44HUrktSW5mNU60
tp3bhPo4yckBvyGs/ueUBsWlFS0pm2kZbhO1XtRNw9paNkpc3xX1jYZdfRscZM2jXnT7Wtpnfnke
11UumU5M52eVFbOziR2UupYWjRfDn5Rz6oJV5MoX4R9At8l7S/wgryq5WtVRgudfDVHpbMxc0gJi
iF9Vs6OgIm6xa/wJR1kZT/RFooHOJjlHieg2TTGOD1ln6itjrC79kLH+5weDvg77UVkZsFzckRzI
OcMLk9XHsfY2QW7VV0SDzbUrRixjcc94PsbyAtTJQ/BY/4AYeg79kCzKdVvN7aVtzPkwThayC68g
ohMJotRYyWQNL902ifHwuQQTo3dymN+vy0afz1wVjhho9efJnUkwShEJOEXzvSKsbidpMB1ILt9p
PREnsM1jVFs9Z7mY7gff/ex6Fj3REYmmMgUNtv0g6fnsvGR8Q+f4Vcsn876dqv6aY2DK3Vy72LoZ
7OHDfY/RNe4LS0fiwxrrwdRp1k32uMmYteyZPlx7gWk6t3vmc/QdEBRtJ0x4CG6oN0JpEVzZvJLy
pQDyvg4dN75hJ72zp84CTKud9S6ZDtaYvbemicHWJxQlott3Nbw0XMP9GB/Q9+WHnkF6YMOqebpz
R+OkM6PY9rADAEQLcazTzxO6DnAhfK+pDRuY7jdQfgDCm6iRzablHdFGbFx+XCVNvsjzUc7zamJm
8DmXmX0zTya+ioB3SvTbNkHmYlB0OHSV/FQ4LGTnpL1zVsBzggcr1B8rqjQHnjbfVmFHMzZFn6LV
7h7vOJmS1bAlyyi5GXGzjcBA3Hmku2ynzDq5onlI9HG4q9E63y17LFGMNRFUsLGdOt8j6FSqNVmy
7gnX6TBhl8AxqEVhupnSx17KcCMCXZ57nxqQVshwzWAkcBf0O0tB+n1ZRSt0isMOvRp9i36rVz7J
H45/srLKeUqSLnoU4bj6VMG299vinUwWfZ+oNY4Wylvn38Z2UI6i/gWduf4I14rsYnlfFBGBMpl+
7Z2CxPvcA7BRfyN3qllbDkTh3Ndd+sPZfByaDHdX3zEnG0R6a9Iwu3lllFzT5tugK7cPAvFj1Lrh
MyFqBJBW3rGqeYpUFt8HcZf2HtpOeh/rrKZRnoZ1ccXasZc98MSortpz0bZv9JvNO6TFM/riGkq9
sPlWU1jk1DogIRXa9650p12HF2QNPuw1IaEMh6Z86lq/vorILo6dJUiN5xrbzM1jaFPX0EJ7uAqZ
sbyfEBQr/WRL61kvMqTcOgL2uYtm4qrEPZE84aUjMgiGNTAJU79SI/rSQK4/5d744Ho+3TwlBlIh
f11pRyu7JSVrsqhC1G6iwbgbgYC6/gsXmvQoJuPIEvgdunZ6wR0/blpyUncgDNw9vBSAw9ItvU0x
GCdDeXhSj7T0jPBUvll4QnnxObFY7NZ9e4kbQ9xI8xZ7mQBapGoMWRt/wE5zkmyDK63elAawqnno
HlU1dTyQ0ei+t86wh1O65ZxqDihukUgVsfoNF/sw/2YNus7p0B9w8InTKL4xxUD+kU/FQbfB5coo
x6nokaXTNdUuTwit0eJxj1bx4KfuD8m0/YWmMvRaVpGRpjkXYZ+iMoP2lE9vEjz+OgCcsXLQaq0t
cgcYVozgJblkvn2E1pNee9C7D0yv+/VQJ7hWB/KJNH1EUmX4P5tZhmQ1tS1TXdwQLjZwRCGBRz4K
E+xO5M8VEqFpnsgJjMDQ2KPh7eA3AVuM42bdkESMFoPZPMmv5akaakx/tXFdpmLIUuZVbkM96Irm
lQgjzHh1IU5AMl4qrtNW2+Uw4TqXUkM4oEcLkw1D2V0fxuGdPYznJJ4oxjBZb1vq1nbgIaiY7cts
kNNkBERbAYfZI1B/H0na3eDefnRbsBb0Ns+mZp192bWnKIU8ks0011E9HT1bBs+d3mEFGd6sYY7O
tMG4PhFszWUszm79XG5E6FsXFJ5M6hGy9BlhnbpI5pMLl1Mv6otorrBaXCa+ARnXXj89hYhOsR0N
B0pR1srw3X5bNBj2ojiNrqnN3Nu1wBr6LF+rWF/VAl1EV2Y/a12S3+xhR7Pr8jFOSvTHFRGAhPKS
zz4Gz/OETCwWyHITUqouvksT2/b1u07lPequFh1npj8oEn1WrcYTK6mf5EKPd26DXoEVo1IDGj/9
Fo05PZXjMBM9NJEeBGaX9DyvEOg4KXR0BhHTJbqLMzrJnY/fcWUKL3+pYcrdOjO4OdZbK2X3CY4d
IxuRwqvWa9498EpixVXyqrURlajcts84LHZwOfqHqgarrNm5xxXGCvZ2UpOLjoRpmBrxSHI908vM
vwv76NOU+swRK+LXlV4eXm9RnTM8p01vacjS01m/sDhiPASBsY0M8meLLtXuQltHkIqD+ZCJ4VAK
cuhz9YM1a2OTWHginHK8WH6jEW1YftYrD0zwIKOzy6sfNbdYd05mbHrKZod0Dt6ysCxfJk7EuPe4
yKK9ftQqlLClFj7JAN8VDjyU9/Q/MP6wAG28Ym97qLVgZpIkNVi451j64PEkBY2BZhsFNQm3Dcl9
ydCbB0CR/TmqkZgwzGuboDWNS6z+S0PldpWLmYG0YDLvYfZMMmSDi7DXBHOBhBrBqEezhuVD1Z1i
+Vg4ub/N+af4WhrjEMXMUJOquHrhdSTkFNppTexUlWLywsMmIO9gq+cLcP3W3gwhLLe+8xkAWGKv
PXRk0F/Q7kIvuFCY2ONf0w59ZeCFJE99ZzVgERALS1pBLuwcp3g3bCZFAmjJPtDs4Or4lCTSSoQH
ZkU7cwj5ROYm3sazR+nY6MujXXis14oamkgx9xt30PDF5FqOcoiPQKDjJzhvumpVsHLAA5/dknkw
y7OekWjO450lK+/QOtkdJrT6QeiEy5bkbMUD1GTnq2b5SGW84lmHqXuwQ1M7ydBf9ZPRXtBif+nT
WXCVBb0djBYVxaybjR1zZQqkTfLZqsZ5b2ezeYdM3N9XU/atzRI8RWADMUvqKfXInM6Jmd/FDpOL
gPLqxhprecb2hAqErClACqZ1TNwSfJBO06mQN8bk8Oy1QXrBloFwICmuaLh3Ju9sTyIJC0M7fAyo
bV4wX3BV/kxU2HBHQnOJItes8KC3zil1fRZphfZoS+mel41X4zD0NdLiddPKbnZZJsC8My7nIVPI
KvPqfYx48WLETn7hbXtdrBEJ5Xyx7c4/BuqodeUXPLD1mUU96rKRa8FgOp8ykuev5B4XV/xBj0SP
1GcZt4SBs2YF9TxuS2MaHnO1GX0SW/PuEYQeNdFR1rfKei1dvztbdgEoAI/dnYaMcj1XBSHDqazO
cywAyfvJsMlTcW9EGrTNOeK3PkFOjcfZ3AtLkIDFF7eOmhIFZSc9wGzWDol6se3nOt7HHnNXn2sX
4ceBPCXZfBsbzl8M7t+svooPBl/qNQ+rNYLOmPhs0IIoAAXP2r0Po209SH6GPkPyUx+gtEj1q4bt
6cqa9zjrLos6gg6sfmZynh6twm5uvlBqrtLVV3nT3SgQVuchjCfq21aCNYlpo03hNp387uLVG1J5
GAxYmq5S+JcEWtXHMuMiTCRKe/FHVixUnO69lh+RCdSRaeYdzM/q4lI6BDRtbNLSfB5s41xi3dxr
MoyPCE+zlQGRS7luklsy9bfZDXtCmUkZSnx02n4RH7Msp04DO2CwCpJh6a+iY7ZWNDDxhHDxXI8Z
LZ7WIIpSFKjSVPg11w+f87p3fuLF/aFLuK5+7n2LJlxxTZ9dizYFTiGJoauCqtva9XytTRUu45vD
OqI4vQJ1ru2ncWz38MKBjbJs2g1KlNPlVbmLtXLvVa7YROgyXjO7BnzqmFAb6TfPk1sCexBEuKVD
dLbT9lH3INf2RctrHZmml173XAa+d0cB95mwiWmdBkjJ0N6TEt1hcdNwf5GJDeDOPLLm5sfRsXqb
7G6f2dR2xVyRvmsQ6t1W3kM7Up4a7ATysKZZpALbzHo6KkrEJ/0ww5F0hMpFJ2oXhxg3jglCatV0
zafcKb7A+iBncxreuo6ZrTeSraXeR+dV9t6c3U9DlKu01zA9DKJ7iby+20Z4Bmm73ebg1RmtcNdj
veESCHIg8uncujSeSEOxnsvkDOFg/GzZjDtDDb1TszvytVQvX1W0/uj7fdwWBoRSVTk0ZUcVeyGq
t6dSdWM7tG3wMypo1dZ69iCB0XzKN5rfpVwJpEpCSGgR53q2xveIBmE5lg2hhzLDE6bc0JM/UGQl
xnKDgZPpu2WNRGH66Ta2YhVDHz6EmDtIikVfu/TtW9XpZg5FknAd4cKNkSbo2Vtmeh1lWVLP6pus
kSqESoY1KDMqtAnUmdCx1o1D7CvBxtmmwjJAPGc7nJZNlMpr0CIN1SjVnJrJIgR85Med0cU6B0nN
Stk2HjhZ6lXvVK/2PBisWeKIxNWgLM4yFeGapn+2wc1DGcMRZXmeOEPcKJmOqYk7JESOtF70eYtS
z58ZeY3Zn9Eu+y9CanBTJDhM32T4WyR7cYSzlSUI6a3qnSybRWy1yLo+btNMQ+6QWL780YcOTGZJ
CasRewyG0/LOl72izMd/HC53uOWETtmkk8TykFkw/M7Tsuf9vbccRuoDKwzjeW6ra1Qp22Y5IvoP
+3Q7KafusNh1c2BAqanZm37xoKuNrUy7c13QDqLdOXvK+++oXWJ+aKypzXI4G0xGpSz8FUBqsGfJ
dG7CWWcewIehXtusaprU85UMI1lECglXZ6rqNI3pVjDhlWbNug+3CvkTn5Fsa9tIOR01nQ0uDeql
zEEQxrn2a+dL4NN0lk+ZMbanZS9Re1Ge2rumJapY3UkjcTziF8V126FoxFy/bNqyj+BtoAD80DCG
jnfKCnKoM630V7NTfes9imbEkPQEP0wIZf7e9GZx1xmixhqVoBqxe+LBloowzUHEf6ZMDlrvUEak
qBmP1j2cJfELFfj/ArH/RSAmoCOimPqfBWJnaGfdezL9UyL2+48+KGXwxIRh+yxTHQPo2W+BmOf/
ZbuGixEGhZZFMfAfjDL/L2EZvoCIifbXEKjA/lMgBr7M8j1cETYTj1+ysv8Do8w0/qs8DEIZ6jTD
U1I03xHGn/Iw08FLQ18jPA3IiPOUMkFCT3/TOWSNFGVwISLwZCMyZs4HXKcEwTiTOHfQx4dYS09S
G8YjuViIUWoZ7HSXczL10VWMLRcsZ6ijlWVm2NBLJd8evU2UyKdEa+3tMGbKawE/KtBxMvlxcByq
4Udt7GLRzW//+Er+BTFqWPp/f5+A3jBm6IZjQH0z/iCxjY092YnhOcegRoLJimY3KtffL82zcgLG
yhPYKnfgcu38ddlU3kG3ajYEzaWHXOiveWAiT9JLqO7K26N8rRKDa4TRlfY6Ax3WV6fFAws64CnH
FGtFuGOXTaocs47yzgbEH1rU50YIDrGWoSSH4tQqv23mKOstRsHhTCAiNV58uVQTKgqxeHV15dr1
lX93xMibmJju62Tyt2iCnxENiBOiAOoYjHsk4KwhR+mnZdNQADxNyoE/aw8fN/suiqk5C/OtRDBD
QtB8MGMDtY3aRHHLkkL45i9J06Jr6hUqwgyCB6YtYhdgPsDT7mRyVwTml+JQEsTcK+/zZIWY4JU7
Opyqz4Ue+1upLsZRx2eWK/90qJzULGHDfY65mn4lNutROa5NtFjr0E7nd2Hhx26Lh5TS62keKL/H
WfroAM04lcrATeZLCQ+FPk+uDucWUM7HZrlNA77QWBMxsRnYpdhs7kf1qIafX6O85IZylYNthV6j
iFOJMSGjFzwYgA2NYrrPalFl4fTscamrvWmeGfQ/0dDExy4YrB0bx12YA+1LK+yMM7b3aYgYGH1q
RA2nA3o4/PGeErdbyjMfYJ43lIteV376ZbyZsNgDpRbbGdN9hj6SBAB8+Iay5S+b0lEufeXj76lE
nClbjbsEM/9y07IJldO/V55/qlgP84IBSJW5dNmU3k+hWAGpogaE1tdSUQSK4Y4mDY5RXSG7ZkgD
gLBZQCr6QAKGANvKOTb9bttX5rnG8ZIy9Vs7oAs854uuSAajYhosI+QyYpbKf1qY2muhIR8rB0ce
W7AI2QJIoBdlK2JCjWVZERRCxVIoek+sbWAJRMpnu0BZbhtEWq1iMDSKxkCqpbOj1feMR8pcp4rZ
MN53zM9PNSiHVDEdKqzM0cgq3PBt/DKAH1xFgNBSBYPQfdgMsQMhIlGsCI18i1TRIzqAhmutnqA1
BV87CzgI2abYO1Tb80PqR6sPILaiUxRkjiLvw+rp00qLFMPCKf6DvTPpjVzJrvB/8dpskMEhyIU3
STIHSanUXCptCEklcZ6HIPnr/VFto7ttw4bhrR9QwsOrJ6WSSUbcuPec7/zi+wly2eSsK25yPB24
+5KNfTHgHhw2Gka2cTHKiW6Uvs1HRbun2LX2FhANvKbXtEbSQDTDSwdmA+KRdjWPR3Sv0JwAcVQb
kWPc2BwJkI54o3XYZtAwtN4zfX5uN55Hs5E9+o3x4UgrsIB+2Bv9wwEDYm48EIFcTbYQQqKNFZJs
1JCYS8Rd7B3ED1KEHsJLRQdjP+cF3p/4s974I+32pfAeWDiWE7m/jQ+kHefutlCyYbZHC5RJtDFN
cOrc94yrg3LjnVgb+aSsyJPt211PIrU//NBRNk4KZjXml8ak7U0gKtrmKUZkap68+DlpUMPOeXXt
DPm390NgqciQgMiSg2bJQLSoFYiCC7Sl3+gtJFa8JtLyIQYaeyYQLyjq61MC8gXpYhu4GwXmp8p0
NzKMABHDmA6WZQM1Jtn4MRkgGQVQxgUsUwGYWTfQ4DC2xGS3nIvd6GuRjxZIGuD/bYid/ec2X4DW
FBu9xgFjU208m3Yj29CXhXGz0W5kvHFvAOBozspvKSa6/NbA/TCiz/jh5WzkHBRGQkDSiXvxgmSh
O7JOPEjzpTe6OJgKkH1ejbuAG+JhylE8oCC/XsXS+vwyDGr0JBzEBqXTq5PXjccsyfXAi3QZrO1o
MwnRfas0GNbRFWbGFMx8OJwx7WPatCsJ8xilNdMBVsOgqlvEsZUdCYFA1q4r86GYrZkoPP1cJuZv
6+BhR9z3afPlLMmtBREyiPvMCbq5PXlGRRyBvZl/gAYCnG+C3J0wffEdJmFNZK0xlzZTciqjnBRs
0dH7q/UeFQH2UnfGyhUxdDzQzvqYM0K2tmHcGkOE1mM9Cjx7ujQyvjb1/NQi5tlnDsqi7QiKTKM6
9kSjYHZUQ7McsxL+mOFFl4I5fVCn7S9hJAS8ezSxNyZhl1K+JFP3IbsEbVvMeUqbtSYstWwI02Ja
T7nmHLO4OaI+X0IXcxNOnZH+TbSe5055PjLlLrBJBzaJ8TEbYkEhGLAeMU+NBvx1sdekPu1iuAEb
u24t+TUW7VnixEckpmn3DnIfUkqd27pk4EPggIumTXM+I0LgAlYWm5GFFdD+WNBJozuTU7ocZYsQ
M4fVCf+v9yUkZVQhha9wFKU6lRn9Lh7mnYMZ3U/c6E45on10muJsSUDkBYa3zkX/DIKW425c7s2h
vszCKZ8rFFEi/wUHd4O0KBr7woa916HHYeYawENJ1onWUh6f1yYL0ASBJ5zHe13vIDqOHGPH6c0e
7JcUzhwbCiHjdsptCRlTC/SB2L3GWw913O36dCSZZODj36jmIZJwIh7RJVm6R5Nj6fObloqNnEJy
Rx84VquLit3feM66oF/LMVww4NXM9Bl8F15DX6DSuhDuk3UQaHXR7cnXTAAgj0ZYaknpGHeoCcVd
maiDVUevSUrubtOop1bhOsU1+l1seB7m+zc5CsHMoyKjptnk7hjFC8Negl5WzilroF/131o+WNeg
PeiPRYfBtY1TPJphVZXtbk2t+r3ucZ6rYUIT7WQQyWujx+AetQdg5DnnOkrgMUICHcfDDQQCtpAn
S5Ti6DTljYEmwRVcmDRrPX/tT64yjgbtT59puHpb9LOl3OXFrSGQAEQMh1ELOqfnPrXXYHIaSS8a
sqZX/OmZyZOuUtGumXZRQycfehLhO4aF/RuI6oow4crNzSUk58Z5l/DXmp1c42MtLFRIPfNLtFYb
xuqmkahGKf/mHQMVlLB80dCWnTGpt8P4Sr7Kh+vBPUSqHmQ9cWz6Y21O97kNfAzT/x1yDlyoZbXv
Rab7k2eVfmM8Q/WkzouzI1H32MyrgUdh+VinFb9dnmAPMPdtG/nkb97LVVzWSmK/q9AuklWMS3P2
LjGDjnoFVz6iBigiNyLFFtMrevcv9P6QiZz7FedkMFbirIHcd528A4rRuZDZPFIjxzdsGdRS+esm
HdFk9u4MzC4SyzxNGi4SfuUAPl0CQ6q/M+oIlKOK7aBwR4TPjT4yTjhVY9Tu6hTUqtahcJcF4Vei
q38Ny5+looUVVw65qB6H9ErQ6xzbZ4FvZJ6JCW+iRyhmYucN08fgaBI9XdkdPVwllTzI2XKPJqTG
lOkb1ApIeTV3dgclgSd4s4DvhFEiDJz7nZkThatoy+0o9OnODwOuVAHZzyBZjDbc7dTEx5hPeV+h
YdjjCAni1qPzhhbEhpUDFfKlbZtbaVphFAv0aka8htaP+DlO/JksVjp/yDg996se31UvntlvDqZX
OkxSx+9GTKd2nblfU2wz/bp20Aq1bzkWimjzirnMpvhyvDMxhddafr9SZj/0lGPE+2004PXBEOlD
1pWMU3SgrYn9uVa/m3Eg1TOiDJqEw32omKE1DzhrqOL05zJCvYsN4aQLwpz1JvvVwpGonUntnNhd
T1U25bsFK24ykN456qsg02e3JDGfrYHWxsyb+yi/NexTG+fZjdOYH6CaHjrH1A9lQdQmDulztLjL
HjbFnRgsFSrVsg7jtGZJwSuzwhQATDVnAE5WMpj2CiLFDnH2fEDAPMOqqknaMLLMl+h8hyQ9ibyl
wc3kyY9cs4XhadRBGk8hCWLtTsQZl1qnkIyJWWrJvTdtpU6dcady6vGO92x3TG6tSt56HUZ3p7av
tUb8WZFuR/F2qrKn8Wpu6l3kpMlB9nTj0MbOM1Bgc8Ut3yT9q6zjy4yGN0Ln25YUMV3Cm2amstdh
DASDvqIoLLw3y2zEuY/9lUYlo1kPIW9xqeb2RZTISydbm/0uxnfP+aZgx/wateNiejhBq8g7jDCW
qwZ4j6fDAqo87QHpWgd0ZGFM4HXlfmW67Xed9ZS32yVlLURT4PcRlE8P0oSsem+HvX30tcq51Bo9
eoapW/u2u3XHguiAzSwtUvEeVxNZ3Ia4VFgOdvS3rlvNfi4c86x37mcUq3uZEYmLrc0MrUIUYZ5/
ZoaksZjav21L485JQNZ59eKDO8DMTL2rdxib1+o4kvIWo9QCk4d123LqPWeznQab5pbFcY2pHGPD
DVzAu0VlUgouja/N3+OS/lZpDu9DGC8MpydSFK7GBM3HwEgfmzDpB+nBwyuA0zz2wyFL6RCrrSgx
LIYgqvgc++TGK73POiIEe+SIWBcArmpCC5Qi8lZrafOy/AkDmf+YnYz6WxX98qRp1By6IDa5P8E+
puIunQ7Sa/1pR7YKkUffaY5u0gEgoh5Ewi6Bd7o31h9XnU0g+rxb4G4GOOCITB9Ta9dFbhKkWXoy
CRkFkjARFeMZOQpAc/ZprU6+LBH5mjYgnHzND8OQDIdpnhF4eKR8OPFzZaaunyG26vP8oamaL9MZ
vwRnEavsRKjvLbm8IVEG2oU2Za3UWzG6j2mHolLLbwXEHG58WMRm7SEDIeqbCh6bK1vYLGHXRtpr
QcRYb3FwKGSFR7F95AdTNpGdFfZu/qpD/2jy3vMxVM0AUynyBjC0+2GYHfRFv9NCVcTwLFfGouFM
cMhHtDZ1anzj5KRDwH2Tm2zkduQs52eqGZnw14iZV3b/zIEIiXq8bgeo7KzuGmpCDlkb9zpWwHio
sG2vmdDuuFlQz2O6I838SY+rbM8wn65yZvtjMlIDRuvt9qc8FV7q7cYZ/kNSMSod7N90ELldoXcP
C5GZMJhg0K0n4mpea61gf9Xq68IF7EpCXtFguevnOqdi4HGgLBh3YJDRfpeSx3+7kHkjfm1TqpWL
QQAdNgNO4OhA0JMQjmX3CJJoPcLtFm9oQJgk5ACZga3iR9dbfoT3XST5Y5OCKiq+NHoB7QzYgAks
0fWWfWfrXo3PcHB3DjHsO1HqJ2r7l6yWB9eOnj3TWcg9dZ8qikjf7LapZh1BwWQjA3bq2xyLfJ7w
S7u6f8h9I/6Aoa3njxlgwKWm3FAVOI0Mu3mV99EOsPTqW4WFIP+oC3CqKPpRL0KNMNIoqIUpd5gg
Rs7/grM8+0Q8z7DWHK5bpBA85rXrR30U+QpFPH23lhN5MxM00Dr2fh3NbZJvIp2xk/gQ9V7YmKUO
Zqf58LA6kRmfEv7MExlPfRl6TXYNOdU8LFFC+0SwIWUvkKxeGAgxiQM71CjtU6mePXZ4S9GXpY08
1sN07mzLz5cza8g0Ah0Cg7HT0/JpiS/NplwqSV2OJo//DcXOGN12M3RqTe0j+LRveU79ul/zRX1T
WiRay+x9jNE4z6tPCpbpR7O+awGNkV3NINS77tS6B3CEX98rnuFzXWEnId2bjZJdD+aaw2fXxWRo
DSyia8RKh7Qb6hLhLu4GW1LRN3UVOlJveWiHKD4WeZRflZ7HOBmMWtcfe6++IbKX25Gpx9Ez1mcT
g1TUp5fBtfQgcZKvBmwR0tYcza79YBftC5T9eybPpj2+1LZ16ZGOjyCWZmoKCc3CkvnjYPK0TFT9
SSkeyi7II8DhVRl5QRTLa2/m1LoSl5CxMRTR74jTDdnDtKrma7vS/BR5tdEpTi16xUpbnsZ6BHo1
XPTtWTPrr7arftWSs8Q6c+KaQDrUOFYzA3Yip/K7YewbPCvDU1eJ58h41ByUMgBfv/thObuxC7Vc
A6XD3TMH5DSy83bzJyG+8FJl7MOT2TGGeZ81fdhJwjF5MswPCjaf7FTCC/r4tXUwk42p5BANwnCY
CBGFQpI532LKbyXpbLvGiN8T07sDsB2kdXNhlvqtaeVjvb1nTQ3PDkjoklA2F8PdzpDIE3o+KV9m
zFwxr14RNoWomiw35NCTNfyBlHUquIq3jX6e41ScTAhXhCthFevcaN9VZEVIfSZTQXP2RYMqZ+5o
nNHf5wRSzGgdF8QxPTrkAAfYerVQSbZAK2xjCQVSDLr6gwYe0ntMOSuYrc4unb1okbEeC0qOHSke
HDoi4g3KZURnzaS96bcowVy/xBXjdVk6uwj8vj1ECH/SxZ9F7MuCktnNkeDNZcffj0O/RzDzu150
snWbvD3kTYWTvEyOqQC2NuvAIB3i0CmxaWGu6rMcnBVFUb5ZgCs6kpzNHYQotAgyqledM92tstqX
fG80RFsYgyH2emq9EIVsQJiBdz83JF/lXoUFcv0omlkLF26jXTpV1s7gKLF3p4bZf2uRnZH/6jMU
5Fr/0JIAGzhwJx9n/YqFyIFWiBZn6z4RdF2/1UP57HV1vU+W+o9Fretr94WTnI0m40pXXYrIdJpv
3KT7MyTITixsCIca5OKuNXN5jijyqbXW97n05lOUFdYtedaUqO5yV67Weu0ppL+lyM5ocHZDx6xZ
LOwhrKDl4F6SJOeIQRzOTpq6PNSNk4aFGSs/Wo3l2B2Lch5u0xW9z2qYu2SUTuAO+lFX1lkgdzsY
xbeZEKHhDZWFwoRG5UBpyfs2adoOJJU2c0Y9TbvZWy30UPWT0ElOId9+Q9NAACqn7G7RYIlF8fyk
EknDwUhhzJlrGDH/CFnjXIy6fF+jVACRtULKiW9uzlDRlq796IkyuU63tJYs2+QFyzVVMssXOvRD
L7uPtJz/NLRlrmRlX8mmuCsqA1fdOjV7wq0BT6LLQOMiPzoyWXvpRpjuzVsZjx8zvZ/rFq6kz1ys
B+kFmL/HmxGJaWS5RxDndn12bqmRgAKwCtb9e5YvRFaJGf8R/aKb3i1xl9lFGJl0pYTLicCKXBuy
XHHfa4Z1xkZC+ZLm+zwzigNvBXtg0TwoSOE4ds0TdG51q2vJC76O9MptZiSObYvCnHgRFzEgEi8b
PN8Q7UwN+lGiFqK8tmalNfoYVMxB9KGOW3FXdFRxZobjcVlMYiux1ZIoChrakPNxlO3m+vFCS5Er
k2XW8rDUFzwHSA/0ZrxPKz3UO3Fim4BUr5+SyrJPVffdxZq64cP7o9qsIVRmZZjhaczstBtJwsm1
dF9NZiJogCjxf9CuY28/K2HWF6+5rfD8WxycAZUedPwFfhnnU6hqRk34apureSI3qLy0bjFcRTgF
KTidG1qz/R7NBlwrvf0jx+UhXrKHZknOA7g1nd0DuNlrrs02phs+UckZ1BtQ/zjpVzuU1n0j0L9Q
J1xFLjJUBpRzZu1siKoUwC0uFSQMMZDhcEnLlRDs8cGq4ztaRwqKpdrZIGoeK0IF9vbqPkVehSi+
rtV9r9KvNK+I58Yi7C1s8SqvX1RKSkjNI2l4/XuVm+5hmxZCI5/tMNW919Spn4yhGi7R3IC4Hdj+
zCV+jSNOHHpu3a/EazJkSSaGYALKXZr+apgS7OPlV7yiX4lpoq6N/D0a5kOfJQh3gEWaBD2EarTh
D8J2dKkN40ouPgm+9xmwGM5AxJZgwT8K11pOk7qRA31MTDaa37iw9JIIL1ieJ1gyQMJJIzmTunq0
7dgN3YbM47ReSUySkRtgzznWub1vhhbEa6FulVh5Jttb+wqxYwpxE3kTfUa8pZCOmnPOWOKhtyTW
IFrgznaaTPI5WLFh+64N3apM+i9L4/dMsmZfT1kUOLp17mCrBCTMfZZ9vctHNzmaEVoor3211EaA
jeivlA5U1txmTeyTozU6dwSI1AyXSBkQRgZqHgeTn+VU5QkCLdeEcIvmT5IjU+rRd1QbZSiZ2Rmj
tdCvy28hrX9yuEoOWUpYieO9z40wmc7UglbiGCB6y06y+yrUlAVaCoVPF/gwEHTLWzu660oTbHFb
PeSgPhEPmjye2XRxvfEtnrFQ94vuL6Rwt+X0XicqucmZdgeYO2zuphz5pbyZyrbzlwqPozboE/3y
+pJzbA7JViRc19EDEybXZA7LqbFhG0wT1Z+y5idpv5FtcZuWKI0Zv4249ywkfSTq5FW7lyTH+6Zu
O/CdGUubfb/X5ljBOG8qdH3146ilLw3oR89CmUdjsQgmyOSoroYgG7e+/Ypvq+gTwB8R43pnrvLg
d02r+lcyWXx3P4adTjJ6StDebak36hrmfJB11bhLlMNOr9owyusb1NA9CNctcaRtjUCk6kHlsXPK
n4YiJ0gMm4ujQPJF3CT7QcdNbRuaICAXYd3iPeeF1R/nFBF1q8Pq05b6IITO5EZPPykbNhNHWvtC
mpiMoh7hG2741KACQRPPEU6SJqkpinsbSa5ax46xPkEYQOL+AHEkMmPQHgbMGVwXGd/JvFChO4HU
LDKyb4v7tbScy5o2RDSs8sEu2Q28dMWbxjY6O6M/AfTBhi0+ycTFLTBjCYiEiH/lwwVGSURtfr+K
yrvttTX8sVmuiB5wYQHIEyO3230t50dzWtrjENGWA5bYX0bd+CgJSA/TXLv04zRi/htvNLLPbqdi
SM5tkx+dtgp0S7UvHewRkg7EQVXGpSpIqBIS401Ce9v7ypN3JfNTqfM0NVZrhjEkNFlbBORQA46G
sg6LwJfHSkvxn8Fgxk4TJhYhQQMUhcCy+uLa1Y39+Ctbm++qGymRUdEWnfnbs+vqj+mUV3YZjktX
n+HlgUA3x4NcjfYAP2KXNF1xvZZG0Ghzsl9tyaEoovTegrch8/AARDtYCtRcK4jZqUac3aXarlDq
oY5YfgbotTHMAkgB6CRSM/6QS4aBfDKwjmfrOdf6zRTo5XuMGTe2Eyf7bC5v0EWOO5eDA+ONuQsW
vO4Q8KdrPBOHcbQJmZ5fu6rvTwQ3V/6gpeHsJPoN3MTYL0v6ek09xkGD4PlaTVrCkXRLMVq0N1rG
1hWA/XtH5UswqfWDagOXePdejE7mD2qbClXOVaynGBaKSgVitg44Jdj8FqO8N7f6xhnQc/Rdihcu
k7cO7fJoYcPLJrO4zBEcCm0aDrDuRe4cma19Zh12PNkZmZ9FGi0xjh9GtMa+54or2VsnZTEJ5uUx
LVbFQ9qvd+uUT5dRo0lhST7OrF0/GFeepV1kXyveKM54bGZAh1EeBhQ4/QOp0jd60weNbcuPrEcE
MLo5HMY6vgWVwN6Hup4joxECKN1j+0zP7Bo7Zm3DBbMbH5/BI5235y7lNQVrRa8T0jMN+ImwbSOu
pnUiia4IcYilR6TOR6buDI0FXe1qjkr6PARoGdVv0pAudl3WQY+MMhsyoh6M/FGCs0/n4ubni6Zl
5Y0t0WbSNSbLgnuh3xgAq9EzlcyLwPLoEFSbBA/uuQ6NSaRMjvBogj/wwSNMe9k4b2Aomd0mq3nn
6UAUMuaKqAaYRPStfj3M9ms8VNdeAeQhS+JLZWflL1TTu25g+E58yLSLBxsdyTbpNJhXCawuz9Bm
zOXSMSIkj4SCa/HcnJW5n/nJNcBYDBNe2j6Z4yLDvvG0gE5dOXpXWk/Ty7XFobUd01eIjv1UaT7q
EyiZCN3vcgGedR4WHyTAxQE/jbtH22/CZyixy4ki7muuVuaW9DHVCM8dmBLdoSYGXOCQWt8Y2HOS
hQKlo0NkGeoaXcqKvBq7kpiy21hzH3K9pGu9ThplMslX+mDR/HIG1D3zpPbpNjms010Pmj2E5XTy
+qi9/fkCcjBMUzucbDM9WY210PRPdDwFLLP05Cx0YVn3K6GicpYJZlNEF6dNzN1YudHtqPfm3VyM
4iaBR52bW7DLlHA+jQaFEHQ9rbbp3RBz4oPN7+4wYG/F8lXtUDvN6MfDJT66Fdx6Az3BEq/XQ1a8
xK1t3wi80LBfBAxdvXh3wZuE5aaCL9x4CaLFE4FQmEIZbC4FgXrtJG5Qfu7mumlP2kuGTB+baDnt
6TurY9qzuQuTtL9mnQhyM2Ymb010F89U3rGaXMbQ0/pgFnBCcc7cxGMuHzGhfLo7bxRYEUzKWsDQ
RA8qDCJjeZMN7tXo8PmYuXfAxgHMI5V3MJCASrkt2s4S00BbaEd7br7NPP0jW93dt7rTh43sLNgt
i6SDYvEIrETQkcRON8z+KEoPoU0JA71CfqZr8qbvkKJUsTy5ufO7SlO6S4N3Ju4EGxGDx6wqfcpi
VsbiGfG5ukX8JbI6BBFyYRLCia5yT5z92WVY+BnDht0awytrtmYhVONaCnhyJUh3wYfec1rYFRMD
tbTjW8aN8DWTsLLCR2dARvtuwf/Ut8gDK6Ds7GK3nXIWTpv9dYwHhpAEuNYERgcdhoxdM2AIpd1d
EPR60BYJjWWc+U0tum/lcmIMyLCa8kBjsrvv6ocYzsSecBLrqGO9CrSl+u24T6bBaEif8hvs5cxr
Krob9NW97GSbFalEheC0TQ/IG5YHjvzRCSMpTQEPgQMMU78hAuFBujpnpf5EtwXbbqa4ZsK+IoOB
VjzjCM7II/WtvlzWpPDg2N3XfcVJaU5AgvG0epZJhxsXA1NQDr0Oej/sD6uD27rI9CWAOvLbyQHG
IPgPfiwxAIUIuNpcTcDy6N26TggbMnmaHCV9t1nvrRk/k2lGqDA3vv5o95Ruq3ddjinoblrec5Ph
QRisP97C2b7w8F8rUFX43NFWk1aWVcZLvlH9OcDDoNq+/PybtdH/h58ggFWH7TZv6QAGMQF/I3/9
qDGQJhAnUGzJAmWCxgjXGHEDP+gvThwMfFLSCBo43ps6rNpyCuhGMxfir37+/udLv+UaDJr7zK/+
7/my3lzR+jT6ux+sGYkNiMZoR7dbWkK2SdtSKBhJAQDA2liGHWsGjficpBmF6bX2AMgkW/gOX9AU
bmgc4sQI+uTEt2U2/E1N/lJsmQ7upj6rtOxJduQ9ZD/JD9t/8rY0iB816v9rqf8nLTV5yv+tlvr8
nlb/EPds/PU7/k1I7Th/YW5AzLOJHMU1be9vrE1p/AVpL9nqBonPQEDMv0mpLfkX+qtSuNJD9WsK
nWz2f2dtmn/RyY8GpazTa0dvLf9XrE1yo/+etGm5uLuJY9SRZ29aamcjcX6+P6Rkxv/LPxn/jH1N
14ZZW48jkAkyemkq76iC9HEnPo2r7m18okkabMSHk4r/CnAlEfy/zpo2eIP/4cVdA9ioaxBeDWvU
+A8vXlcY3ICJIuGdqTNSfx2uOZ4jJnaGA83Bmb6q82Wo/+vLom7/+/c8EnEwdSkv272iAktKCs5D
OBLuKHZRf20TNFb+Dy+5CbX/jmfKVf7HN7p9Cn93lcmPYFg58YqD6Y/rvSF3YBmgkS8kk2Yv/71u
3JLmf3o51zDwmEgOk9Iy6Dv848v1hdZklBvdMR5UdJU4CDYsE6SCx8S2cmE7wTsMze3M4ngcmRcz
zzBpK8Z6ErFzLXJcdBXHW8zre+5cIOQLZhgFUh3aRWkHBqDrndnrI2ui/gtcv7GrM2J+Fyw+aEX/
TCgJZj549g1ZHYkZMrHflAPmYa4wR90wydQl0loRlJk6Ww6dznTtM7w8Paz/1t1P/BP0dPAG2OpW
LR4QuOLB2viA8xKzjWM64fyGqSlNrqK6C9gafuWozHcY/p9Nt5l8ttzHWRbR43nctEGiSY9KrejY
pR4HMcdrA4zR0ene+4Xx5Wq+Jwsy3rpanm2a6IroJmZ3NlYiuk4YbM6S7G2GnVeI7E5KDJ8MfUkK
QA7kVeYXh+tz2pCSKqZntTRB3/dnzVbEI7HlyYEri8SBWS0hpZBI/VFxwnR6hherPYWF8wGIipCb
xWTLnMCGIOF5JsORkL2me9Nj4DdIMDkXQEBbONQByWeGjX0uMOtjm38alfiip4PD0OSTALYVOIIf
JWKM3q5b+ka13tdGfWhUsYQdTBIIkclRa5fXSruCkF2GA13JAM+gURZwHFKyFZqa8AGrfpMxfZU0
D2lhfuXr/JwQwmfHjDG7+Xmhcch0uEE95KAokeuXaZbPcfOnKvv3sW+hhbi4umFeYtGHmUdkTChV
8xYRAKFJZy8q19qbzvRsN+WXrupNG1QE288pzflZX+zLUt85rVcGeU/mDaRBGExoGsiqdZ0EWAbL
VcPgHLUi/0tdh5boOWjRe5dloYJRa8AVOMw+CtOcYL5y1dxGBMrRv8FTzLsTLQ9QrrX1pUmKNGNI
EaEyp8m1O0wLxk5m6Xef8w7KHipLog03uWnofmnSjxVF95qZCEgyIDhejYReSyDzjDnjxo3hoq3m
l14wOSgIZ4/E6sCBwklpEBTSuvwixGKSvFGReaBPcZjBMzvj4zu2Tpv7ScvvLPvq3jO6B2vlNikM
46bOPGZ1Gt5BU8dAUAAsGAo9rIQBrr/l/mlzzh0JEh2GTUiTmFImedtxy/ANU8tIkw/aI3tlaaN3
FHF3/CzyhwfW+IiLoUR3gGmn8+pDQO70OW5oZEk4FtvtW219w6itP+lSUgm6xT39bOYTcU/atMUJ
rCNoHBkM+eOa0ZCTkyP8sldgDU5+2u4bJHRPeakIureZrRfDm9E6MRNx6A51Q/a89NC/ezQ6JwFt
cZZwgOzxq9DoyC2JfpxGGKdqvcaaBPUPddOuAdcz5d1dWuGyx18KCnF41qrOps3K5fu580ihCFh3
AUnFzZsQvI8ibctDlm0Jb1Ec2tsTV0s6WoB8WwI2geNRafHMtpbIjpMNIk40YR7HuCGGraDdTAad
pn+VxvDIGeyW0b2/WjypxvbFhB7m9/AlR6vr9p6jnifJNe7t7k2mVQcyYLzfQJ6gFpaDi7caJ0IC
b/ElmtCbjLaC5DmURMm0s+Wzfm7dsZWiujxtt5Nba8TSINDj/J4GeN+fC/OlawXqKJehmV069xBn
0BzzQCY0mZd6eRkaDm2RziefcLxYK5b8n8+TsxrsCFwv5QBAhlwfEGxEB0S8KdReOoMiUk6sr6Fn
oZoWPhHy0WqCc0GQRg/U8Pw1H6q1ii8a6qzFnndcTechIWfZ4RcDHrlJq+p7bK733aQOWLOfNYHA
sUuXlE7CluHHTbGiBSRg0xPquZ2W584r6aVEF06KDWlRM/yUbH6mR7uPZfo4rm3IosrNqKwvUfN7
jmpbY4hK6lL7ua3CKW7o2nfmV50tz8LmbmQtO+kz0ZIW6Aa9vC+99ttbQVmSTh6L7TlmlrlbZy5X
r2H+n1DF6S5GJLvd6ARyOVga7LW1P486l6Kc+XRGBP0JlxUnlIQwwxpE0gaXFZ+znWc4XRXSlZT9
B6X6fO4KjV3TQ1csOvGVSqYJaJaeiD1hPAeM64UQhnli/dQ83hrqOo4t2kJGeve2XZKlZYsRFnJd
orChHZI+nE/rzxs0tIJJwphAiuOGt5vhrSX3F6tSc/DQF/GaPiyWiXE848N+gFbJo1cKJiYZH7hH
6y7U+/JeWv2Zrf0tMeNXEqCNHfkfB0eu+Q3K0N0o+9DA6Hbw5gTZhTDDsSs+VsNpsPuyqtk/TjgD
lpDRrfhiV1qEKflDSE/8Wqn83lXdcqwbXNFDQ564kv19tlSTX3ukLbmds7VtbzrEV2RJdgsW6/K+
q3goxKzuMODfjlF/bitb2ylmmsW28yVESpkZIGatxkpfk1vlTNd8hFGQTfVVlzOGd9VzM8tyb9mE
ReVZTat09r6HuDqUHTtAQss/wLhNiA9vAfFjjaqzCbV1m3nyxMIeprXgDMsz6mM/c1I9ZJXVUGVD
OXGxLgfpEu1RFHTqaY1L6DH5ZRAYIQqnXYFAuK9dS1tsFIgcE1xJLRCb0sD6LJcOqRTxQaFu86PY
VP/0Nnk39DsyMlXZAOebnD/1AOpxiQY6E5PAFU8Qjl0eiomyJsrGa5UN4zWQAe5Sez9VpbhZNafY
WSPnUDoIDAvs347kVm5rxUvN4k3hDO9raFlJA8emW8cTRu+wVrF3Wbv5PlkTKCWj9T5HTMNzAqf8
SfWRXxR43FCDkkZUuVzOAs8Nuc5P01qjCSWPz8+L4kOrt6a1gzlKTnFNQ0TTWbS3qYeFbKtGbzKv
UINpwo27SQ2nrIUT6GlbeKq8H53ow6KN5SPHeNMGQa2jLVyNZTr+K0/n1SSp0W3RX0QE3rwCBZSv
6mr/QrSZxnvPr78LfRH3QROjkdQqk2SePGfvtRPDqSKsLXMxmTYb35MwmvvW6sHgMG8wu1pDLD57
RkoBx1sBhNvSnheH1QwEtT3Ja3NVJr08dmv2GglsPuMM/Qm16Y5J3qyNYgAgq/Cws6MMTaBFIS6g
LCNhrpG24eOq0fA1p5/VQLOB79o2R02iV2g6Sz8+m/2gIksUXE4HAjlj0aRbZx4WhTO9VSeCmbtf
djtyktBF4I+Xdv2MA8achucUoyUyzvCrajiA/vciEoJ1xkUL1OUqC+vJmpNPqbASJkcTPD4YfTwf
2BTjCkuTklik5TDySwXxTYhCeq59HejKLAYrQk6UrQAXZ0ROctq3fsUl1M5i9XlRkiclNrZB/Bgd
WmRQbttLcIssAjWlivKnHpXWZ75xUbfgl0Q5tJy9aRNW+ySNcS4a+7kyvkNTRWeOWgNDqSut8+9o
8FCFsVSfkzTH34PBou/xGJqQyO2YflvQy9UTEx6qpKb76Xg0d1X9mxQsiHiMf1Smfsh1jIX2k4jO
n8mYRcXrpksf7mY8Otr8S0NHIgEqHym0KvZtprvJtuU2AiPcXOHF/7ei2CgSAwIEgj7QZ3rqWgDM
jHZ0EnaPaDlJU43ybyCN0FSx4/BJKNtNAiMG2hiH+LnkNBPUkGu/Uc6XTXBUutPK8qxhpt2pAyut
A5Q4V1pC8GHY4BVKvrMeQMBcJNxAsOqrli7sQJkQvIpQz8HXHtK468lla/TWw23FSS91iivI4kvC
IHyIZAbV3L6wqzWwrybtq0CIQrFFilc73gpcNbWsFY4GwDHkCPfSjuarMvV/qJIo3Obsm1sR+Wcy
+Vh1o1ILF60vKIPF/SHiRAcsyzJGP60wPmWg7JWi/KrJwCSxvZhkT5gJOpCLwcwOuCv4LlqRI5G0
aGLFvmS8Ez5n1RD7loRasR0oW+RuS+FK2Y962bHijF0RhYxbacpJTbLvuJxKzrb9YMgFaVry6Myq
ekES/jtwYWWKmVt+q0HCMblutarxS2bRX4mk80DGVM7dA1lJI/O96mpn+bNO0IaGOaUTkauL2fCW
6+DJauJ2JZRUHEExaBc01zl0hXsbM94yYO0y0oNIM/xpSBJ3Wt1xsV3SF0XMN5Mb2nVq1ItW0pbN
SdDESA1+SB6bY0dp0cOpE5ueyyaQN2pKhFw1BHX4LVw2GNjE+kCGhLjlAWyQdiP0lHYenbwz3/sM
cnyrCg/0k09EZ+ncJorOx3Ok29ssTgWqMUZ4bpq2o4hdamyOKWQk9PyKFj7Ccw7566nLKpyPYUao
HEmtqeqo8KycEJzZSNoZdw5E4tral3v+7ttY+5iQC92brFHdRRbil3hJ2W1GX1HfAPr1X3NuPXQM
bnsqqwotiU4QWhjrboqv2WHFnSiEC7TRPNdEO10346Kd0DKIhwkoc0fIB6oQkwm3/IzC40rGwbfa
5ouLjI/vN7qAq8GW2lJt5/rkQ834NjXNYlPkOZM6sdpNYcnd3exil0+X5d4zz0Gi7BpqZO17kEs2
rq8OFdzMLa7rTzPYz52atlOgD7q7Fkwp5GXFvhZytU+sjADKqMXToAn+OG0rLUe8KWnYPhp5x//b
m2JujC2CFi7FCd4P7hgiU7zDMI/oU6n1Y6RnHl9VjHidDkRQmqLm6Aa9h45+Q5ntiGtjr0lxg5bi
GjAOA1FVY1HKsQHoi49JgbkgQ5lYxYEMVBtxJfzMUvkoJeI8pDE7jEX+DVfuc0p3WfLTiutBpaqx
a635qlD3s5NIh0xSD40Ygsoodqs5+8LYbB7D4i6uzb9sWfYqR7BjtczEYtrt7P+sX/qFALJLcDoY
YCpCGpaqvleJ8FWjl7Cpszv0Ig3HCW7TUeJMo8yxOx1rbDx27lViBMWKbX/FCeNVWef0Ckpy2oyE
Jne2adsGpK1V9TRo3GTDHlAReo/vVGEmR2zchFceNyD/m0ep0jnMVni+JNGapurqgyKdQsM8tlhw
Ru1VmFFwrboW0xUvgKrSAktw68VhjzGjZPJGwGYFgc9T6+EfY6knEIEPo0TdBs0PZwSuGOIHdDIC
2FQNAWclwqUiVtt9olVvdU9CdA5YyAOGLtOPshFToTo3MqfNzPVYIzHOI14Bn+5pbpV7l6hnRW9z
p8VQ4qfkQAy5Mu9VlVeT62agaurJWjX0QlF6xhGeoAlhRI1B4waZjFcZLRCGUYe2i6D6QP5Iuc9A
+ubNC1Ob2plj1NBzCg68G1Uyqoub3qnszHSTdkvN9a4fS8sdKOzRjbAJhrWw05vx1itzS3eITXwQ
9VdsQr0noQsuCMx0DHRCR8UU98lNEM0xWOKehJF0+NNjvXEB2ZcVDbqaj0vuImokYzDdfEVDreSp
z+UIGmMjwVcOZ+CRIfpf9F96BemQ7vNLvSSWt93vMq1pdwsuVDoYjo7ZBwGSp6ep6YeYXSF/8Q4w
YQ0Gj2O85PEJDBikWlU4VKL8lE+Yd0rAWioEMmcslktmtBYbyoCOJ9H9xchWD3O5O0hS6UxdtwAI
ZguLATtmTMFcJYaznM3jecZxza0tbmyIlF2wFMvkLVI1B4LSOpbC31WAvd6AhZ6GZpq8VQBYqxKO
fqygqumkTNqKWAv7UUufjEgo9kwW70qjKMeSImgLS07IfDyIYYWkKO145lIqVkbyjPfo/CpRVDgN
BNYA0nDnLqvyHXft89TVV9mIDVcJW8uxluWYS1NLqrWh8jhbZ4QVLf6XfD/K8pUwOPDRK8KJCOhh
XXC6Fiip2jGm4dQc2XC42G9ntT5YOGO5pqUxtybL4sDWuphSNzRwGBki+J21easAcxZE6fIgsLPj
tOfYayGQ4tugkjPCm6VUbjF10IpEHqRazk9tTidzXpfrPE1vIYJHW5cJmc+XGBgAcpnKgH0L2Xnb
F9MXEAwtzmg6xTpTvq6tIn8Kx94Z5SLftSqt1kZ7CzcrozyHTqu3v3UhfORI3Nwum1EzZZwKuWbt
pu0DlAG1SR1lhVSZXk2sc5QtqgsrxfJLI22dkb1XikP4Q6WFarkTbE3lM8Ux0e00NAeb1jmd1UO+
tEddK+7k+Ra7zuLEnGZCPEm8Tem08cnAstcNHp8MeuJCokrFHBCPrkAqaLp4kNo6EmtZXz1OCV9U
zcWWiC/doVw55QLqzKX70UOVdp0mv0K3Oyd5CWEjid2sjbgafeithKnP5cY9+3PbEkkogSaZaD4i
FOdZQVNc6ijYszgdPE3bSAND3+86iTXP4p6PdHx/taGhKZjzyhAVnaFGXccUueg8n8pyC7Cf5eym
1sI3+rQkInpAFusvEnlG1FRtHnAUSYfoUxf+5LW2fCNnA466pceXQl6tloJ6UEaGCobNFUj2c7Qw
Z6ktgqpjzfFWqLKG6Y4d8ySoXCCsVSJxzMp+y826sFhN6pcv1TrvCqOGP66RjNwYoNWbmYotA1w7
D9oMTBKPS2cgXLFi2nMa688U9ItmNCQFy6XwvNla3USZYHWKMRkoiOKRLAIkaXU6QVa1bUDRRJeW
0ff2k8XefO7Mpd8xQHUzOcN2MruZtRT3ZPlaOyv16aKcdQELZixZ7Cb5dyJYCG1KvE/dKoGcBLMs
G1sTEEOjXU3NdZJRGnPZ651iql6mXiWetWUcEEqcEhLQPot4U6+V9Osk0IDuRbxMKHnH4ln4JYv3
uK49pOd8NSA0aveGkXxfK/jMiA7TxpjMl3oPz/ur0fZLizkobriSd1r4rYcJ6QzmheLKs/CtrxZj
egOwnh3p5psyK0c9JxrXIEam7KWToNPGbjqvQPyFyc6yzar9ytrNe4sJ36Y3ih0Ipcv4SwoUuaVS
ftFRvmtZROGekplQPc36SdEXgRY/yv5eKygRSa2z+zb0ar07RXUIvnKQnoWamACzA86wXTJiKAii
Ft8hWu81wMF0BlBNi5nyFmbonprmy5ShDsyDcKdC/arlFLfd8pZG5ok5wR3KgydPwqFOAJutcvs1
Z0sNNrQK9IS31s7VF43Bt2RWnldBfZ6I30j6CVuzwkam4NiP6rR2WfFfnb4+VKH8UFv+IBNa0ECD
6C6aQK1l1TtdqJ9y3FvE/BnYITTMCzOp24v03jfohOvEOmFRp5RXqh+k5BLvm/2sVfhleQUg8YmL
k49FlXdMNbklZioNz4qdHNGI0zDIJ9bNcP47d9qEO3COpJj7lRiSyKY2cNrNApdcNMfnLThc4lqL
vBYFf45PRlNhxarWA0AgcelcAgV2lzJsRFKQTMSLBMH34DV9PW11Z+zxKrb7hUcShVg4Ih1vEQGb
heHUaTrdq7EJDGP+JFIIj7Fy7egv7VIVdFOtI5qyUuRTGpnoePoTWT9nHQD2pTPeVg35uD6CYCko
nQhOnsiIvsT9NHJGA/IbU27uYjRQdG44joxjJtZxev93yctxTJCIQElHUk4sJN9ttgAeJ5cNKQjq
4CIiy55oZmdd4Ef1hlHjqKwe0qiYdy2jo7egC0ZCttR7Wa4bD7SydZ+QxRf/ptH6xpFwE2Qec/Sq
H/PIbtETxjyaz0KLqzdOITdhomeUDI+DPou60pnON5cRq15JF3rK28W2VwItJBtG4rHKFewcRnFH
W89XmLJBzvHGBSB1xRooSwzJeB6l6KltkD5icIzdhXSUrWBpGlpEEvi6oybcOyCqrtAYN+zQ1Wli
4nDXxf2oiK/FJCVe14r6QZuTt3RoQMFLeQdxUPGESoyPFbM6W2z1F62Z1CBXb7QFEr8N9fBYULsQ
NYJzu5aDtsieRmNsLro57MF9tv6K7spXAaCbq3DOKuU5XubfTmiYDdH0P1LstbBxYly5heWWSGTR
AcIwmFdOE2IgcG/zRcihzk7FZ2YalUUDkFgh7aUQkmivqFoUCG8NIlFSCoEPmoewpn/VbHXqf2dh
JPADUvkJBQCnwaxfIo0j2xyyC4JrvmyaqlA6zo1i4hbc4NKgp55J5kTJSjoDX6LlJRjjOKQYI4p8
ef9t9CgWSHSZwnu/BXUR9fD939IVUocrvphrop01WwUa0/abhD+IDhRC6ODEwryJUtm7RTZi1YlI
YOtA4U7hgNhv/FRn42KOSMj/e865r/wpLd+7nH63iURfuan/hijeQXCF4tjFKErrSkELF/v/rQYS
wZ+t7TVWW7nVZJu0mtYFLgQqIvqITVpVblVWzMQWGqG95eg1416EG+izK35kzWmGnL9zCdb1BsnU
nQQm5kFOrS8Qngh3QhWDqQm4JaMCSDFwwSHAHlApIEFDlX4HkK/7oD4UGosHo4JTU2Ho5i4LrWWA
59NyVRPNnbVyKq8d4WU0K7myC38pmmIMvhhhy3J1dQNJIrl4+CDxBesy9w15nYjjIqzJarg+cfei
chSFnTmLf4lUw1KMLeMwGgep13/XLrYOSheJNqoAsNBGP1/++93Qka/JQpUY6M+JZ4VJ7g5mWQG4
A9ggckT00TgFqqLK9kR17NQKeF9c4y9an2V7KQuM+S4LPLNpX5Bng/MF+etSHRaT3TqS3mTymZhX
5gdpRP2GNYL3bInStRaVCG7XiOoXhhpZX9x6OB+DVphvmkn8emQVmC/F/F+ucsrMejvQUjBdPZTz
9yZV/Fa0fCVXPzBGz/dVW7hKJreYzowXrelvKRqMSWHLI7RRXHUIP7WRPBiZl+/UxecCP5tWNoid
FDh07K7rYAF76NOLZYmkD60joSDAd8qMTDmTy5RwEJOuc3E/v2Ofjngmh/SoIR536shyoe+ROWVW
p0qjsyA3CmFipLj4RqX/4MqzNTnnma0R9Wtm5JVTmn8YVXODh+V0q3ZV6lbkwCMmIMZosWMMBosu
Wf6GfjymPVFc6CJuI/cI0DTdB5xRn9b/b1gnZ6EvNymhSOsthutewL0j03LldhiFb1EvCJ+bNlhB
vpyuz1UzDvZsdP8s5vKY3Gh10u+te/hsDOgrWyXEwlsYrboqqQZejxlD3vB5IhAPXhTXfYSjVynB
FIzWmhnh2O0R7oN2bmTsWKRWaVmHOJgBlhSOX4C9CHjF10tpmfv0tV7Kpa72UyIjWY5o3yuA90WL
+WeiiAfE8Zhg6/FiEOAWEDaz+FQ3Wxd8Hk9IcOMd9J2yVsMXmesZ5DDNFsL4WVLbEPQiABWrXNR9
yF9VW2IinA8hWA56a6l1iPCQEuvXH+tC+sr7gQ4e+BYfUj2mCBYvrmSc96inW78QNuRfmZ2UbPkD
Gze4w7isB5nekq9m5XuJpte15JnmEFN+L549MoWmo9xY+y4ialXXeqojWfbnVGDxrSsaRuK3mdhi
cUmFQURtguOujjbthERCoUGjdCmnRw0DGS4JRyiFDbQjZn1ohZsnQ93FQ6P7Q2XdJlLsiBXDd1Sa
elAKCl57jDmZOkkHoh8J88vkXbmGNFO4DyEZNj0pNzb0lMS1w0I9+N8vcJG6gyKVMeyAcv3/38oi
C0zq1F6kP6zqsI26y//+U+aH/KP//t2mb1fl/b+fkIjPaQhNHLECNwuCOnsVmGvL90g/nh+bFn3i
KWn4IkZEZK3l+blMzPaaTwp60zJSfG42hROOsoUCZbXuFk8AQCoJwXJcW4FkeZkAa2JOo6sV40N+
0tcKdkdnhZfFYLGU8nfZG/+yO24IaZ/0eeGRnXutu+mYxdZ64z0kB/x/rGttZ5jJYNfiaF2JwoQA
Z+IViOTkXhJMucuHOEMA80/T2McKUYU+htkKOETVPiQO9NUUHuEEsSa3TsKk7gncqLy0rj8yzMJ0
EqaPFKF5MYfjWdTj0Z9MtUAdkOAmt5Rz1Ko9JHy+QyVZX2asux5zfXy4G8S5KGbfwgbiFvUWTFNo
47mpyGFO6jmoUXIHMiVTkZZeYilHYuKwySTZE5Cw1gN3/zLLCDO2GLCNLczeDJYY6f4bpjVQEPVj
wU6yww1+09ustyd9QnPStUd6Uph11nGErAUNUpBBHcVSpu4VdH+OJs7bDQtbFlyDzKj+aC1SpGv5
m4VVluQuDwwIOWRkS0cDnVJIQlJ6FIvtSVeR51nKnDyVSnUZYeTbMZ3DnRR11oEp/r4RN3efXHl9
C1CqxNwL8IyRu6gj6Vs4hS2kYFMymaTPKARXrVRQESwgRZTBdq1Wu7XRLL9jrEb3QRteUOmQ7LAu
XpzI9Z4GYHKNRSuYcqfnRnqohOXfQhzQG4IK/DPSYYwj5MUd2o8kZtpMhu7sLBq9PKwdMG0sefCy
ksWOWstu8qI5gjVh9FVn0U4PddkeBJ7/rK5/11gxvDo2n+qa0Jq0ZorbLIymiTfFzxZr6RFvq5fj
9j4scMrAm0x/cjqBBEJSjKvZMdbqL1W0V6x+P0MMxMFIVEwgBEv0EkErIs1IaePthO0bsrx4Fw3l
M4tYu+C7IXiizdugj1f1od9wOg33YWNAy0TrFSJWL0VcS0LDQlBHEmDHstAZYBfFLme6dWjRo/Ko
jNivLXXyNSOnacaFPGj7wjymtIv2cYfhYxxDa99gSQRwzdtg+Rf7yNKVYyVWHXcQSz7pA3FbcyYr
ZyJQTS9TRu1ShUzYSVLpGjW8oIeSsWKm4s2QwnJXNkoZrEx7ULhgMO+rLnqS6EO6mqSNT3RgSbUQ
NOFJmUx3FCjnzaiYH73KaL0V+uS5UQUVZlUjPg8WiaSRahQvSHZapzEqCuBYZ8jJoHwvhVyoVJ4w
Ry/DFicrF8EizdqNbcMKJ3z6NQqpTWdxKF/7hiFSPev5q2SSHFVMzIVF8sSJuOrS1277odBU41d6
oYjmpCx6BbBSOD1F6stcIiLIU8t8YWOiIU+qwgvyqsqRoIDfwgwv4VLJdLiRR5mQR1EI8LdpvMo4
LStxNyfvw5Y6Uk/M1kNLYLTYCDf03do+0bEuhBu5B0Q77tSyVk5DzBxz+/O+mfpdbWHmwP6jnTuJ
GOjUwAGqm699Zr70E7rIEqP/PIEgyrbxgiBlaPSjj3TtNSePSZRVo85w9VmV+JTS2aumpN11A0Q4
c+SLEGDAuWjdfphXLl7SthptatgeTcVstBWl5SxTl9AYyZRd1hdfwrKeRFGqbqmebqEul2lSKh8I
h3FbecVCqp8Apx3wieZPBTm92wQYv3NosZ+NJbooXj/QeeOYTXLIQcREUK1RSqglVAFEjr1TxQRx
kSfbJrGOLsAYCcEbmZ5MoXlAtKO4uPme+ig99m21+k03Ma3RslubJMHQTulh3jRf4comP47Mk2cl
P4WVOTmkcocNsT809qnsKKc4BHqgmNUaMGTrdsXS/pphSsMNvM+2a0cYX2y9GFoobQX3I+A9Sbjd
a5mSOBNyUDZ3NpFy7E5Ny9Ggxw1TP93Htit4CMFwv8tALcxYgSacZFvkZEfBno8iq8pcT4qm65gP
0b8C3/JMZRmOkoq5uaQFfDWq9MTk69iRAr758SuvNuFgsCHMActP44Vhfp8bRKyrN40JzXNjgbIA
TRD33EqVlsdaMOg6d/oZy+VCHQIjkZtDymBRTV+A4ze3aJllW6Epxra9+sqGfOUqJEfJ6wrt7imi
jXAyGrQtJZGz5w4bsKO0GDAtoMRI4pyyUlRm/zlbSdTCaGgMd5npCfAm130e9+sNT6VMp+5skvx0
6UzdW4BanPJkpM4zDPOgjnpiD0lMqqq4+GMEdkLX5CtTQYSqivImpPW/JW9fYoTMrKzlqtcMy2dN
Us7Cyo4bdxC9QKblQR5BmZsrerVDm57EsKMpkOI1glB4RWgxG2zHlojvk7M/3C06CdfiMr5VM/OR
RbRwnw84StVZnY5qyNVDNq69OuDoixnYDLVcHIQYxuQYDyc8NNXeXAC6pWbVnKjMLtFKhtXAemO0
TgaPGOOaXxIyOwr92M7WfOhnFXNOO3Z+rQ47xrFQ2dBEHDQDQOS0oMSrog+yR5G90zL2l6G5LXPB
0dBKasAZ+i7LXINixdyaP0FrtBdLFgAzdHlKMLmJgzMj7MaCWVL1enQYTCyExOze8RgazkhBAIAF
tINQxoq7zjOz2FAkUBNvHo/YyTB6byLx6Dh3+vW/iyOfpN0WOtmezRoYeRHRLkBBMGqANaEXCnor
Ex4DNmLg/Xi5bJw1AzluXsL1z0Tu0Y0oowwXostayPWpI66I/Pil2BW6SlsntOgSIsZzCJ+jR5qm
sKHD/JCtJfZNWT9aen9aUq0P1DS9aRWxZGUe6Y7SqMPeSCA+cWXNpWNUDdJxHZkP1tvh/9+f/fcL
aQPSMSSEgntZu9CsLjrNLXRDCVq9CyKi9o7I2EzB0dvUU8Om2CvzIh6T7R/89zuZ/Ee3xCxMR5wE
D5NYGk+9j72vyRjzXZQK+iGB2crw+j6+T8jdnyO32SeudCvfzc/xxzptgaTxmwTuh8bvjrJKfeW6
oJLoZUvqbrqbyzn8AtHRw2YgMwYtoQCMlgqDIG0vBofzEY0ezIpADHK/3Ok//MG1euj8p8jogZZK
lV28ynfCP9ePzcOcOYjstFsJQZb29YtxSjySG0VPCF6JpwBSRVWyXgtAbc+MCMVvY88ppTjKI/vW
DdIb3bW2RX92GzJ3futnwEpWczbqK7Y2/R69qkXQEfpQn9kQQAIrnCOMMgEwdjuSJyBlYAwnQnM4
o4wuIFqVNOxcy/STmhsDQaGnMPeRwshPzXcl2kNQ5GfTgA33w1tHnOcpGFEdpD30mKbfZo+wBHpZ
/AVEYL6oyLRapz7UPiDk4kHVrZYYgncickX2jjsekmFfvgLx+URKQCsJ28Ou8gdtp7yq37l8lEUb
Mtwa/+vPyot1SFmqwVCgPQ4ihon2eGxO6NtI6kk/x69itJV77Jo33tziqD+zP73V82F8j5+HV8kD
7Y3U9gxTsSYh/sGphoTI58Yp7ZCLjBfwEUAEc1QYdvkC0xg1ifCcCjbM7XnEiE5o2WW9dpObnizo
3KQJ4EiAf6I5ILuwgD2mAPsLWH3+u3THdOtoxEA07OVQnopX6ao9l5Oj6vdBxjFnh2f1gFt0hLDI
HOIh3o1nGX80C0fYi6zrxn0fDngDVnrDqSOciqN5pnHMRfI53efztgIibhxLEL1twDCv/Neemw/h
Ph9yFPp+sQe4eXxBOLmLzzicm7ctr5D0NUf66Sh5v1qX3t9F+p1p99sawfdudm054z6xQ7yxARfK
voJ5mhCH5qPE6DlUL9Y+RnwNI3i/AD1X9ukLRsWBm+x8MGgy86i6wzMxjhfu4WgJCMATD/Frvumq
Xb4RIIwRwN2TbKeH6DG/CH560fxkb7y05U1L9kQVhJH7Jt3lW7inNiUUtXwjPzH71x4Lh22wo1lC
b9WLcPmiBP3o3Oq9PYa0Ad8GT3WFJ8ggcJl66G1k1aImiS/zV35oz8at9r/m2OlOil/vUOUC73bn
t+wTQ8jDuKNxqd5Vu6IXHe1U/P3RLobp+pf+kUOBeALIOCLEi6jc+kA60vSZPtnKlG/mfJugHgW4
T/c7R5Z3IdxBRKkZlA/rm/T55rN6ERxGJrWvPvdHk5xHYoK+u08x2zFoJVPh3OxFuJSoex0QiO/N
3nxIsTP9EL7ptv5wLR6bowcp7mqLQfbIp0B4pleU9nyltIPEZ9WTf7r39CtkTLUzfO2+gt59g69h
Prgnrn+gwvo8KE7iQ7lb9zjFS22H+5UG8oVPiMs6SWKm3X0TDNX7lBvljjGRfogP1VV/nzzjMzy1
R8C6Qf1HMnvopN/NNmmyreJoMD3hhwN7wEVLZmbAnO44GE/5PafXRe6Tnb/Qt3+HEZldUzBoFE04
bQLCJREjI62b/iLxrKLXHTgSbeMXHeeyYIC5TEhrsKuzAz3jWWg4a1g0MnIwmxAbpI8atWdhh8qe
T96uX+MvwcBr5HQ/3FjnXb+AwrQZxuLG3nWBdItRHxNr6urH4ZQA5npnMUHj2I6mTftgm9f6Dklt
w2lwZCVHYfIJwUYAjbxO33WH8AWyrbo4YvuEIHJeb8JDZu74lL6g5xZoBdt54QPik85LgPFODZiZ
9g677k90Mc+wrUdX3PUn4THfrNN6FRiiUjGcCYDUzuG/CaLlCbgRHWAmos+ciBK127v2bNyMj+jB
kfBh7JVf4dQFPH8pl3oaBuDOOicO2lciU2Y7QSnqiFdrh5nBiT/0v+iITDxi+GrLH8AcVHzgLFVm
pIF0Ib2KQIPItQ5dhE7BQQAsKq5l7cxHW7jtHzHJJAh+inylT9JeujbDV3oq3khio2tH5gLe+t7h
1oZMBt7sxMu5gkJFAxE07Ifi5Kv7rnGjfbF46Z/Vv8LGJ/Rp4shUz0BqGPSSlAD3mCcLkpzpDh/F
vqsDRkpoKkhSI0/3zAgWlfXiKohlGIAE6z3GzC/b5S5ye5DKQHVs464stuz1r9ZZggBwxASpGXbj
zyfdt3hMpKvwnu36gNJdviX/onNaueavOO519tQbocBoFwbXKHx0whRB6g+UpSMzzoK32LwQNL5M
DqkM8xGZb7yrLgAj3qnRpVMj2IYBIMMVvujzI8cNf7VLNtnyLdsYpyt6Frv/tkR0egiMz23ItuBC
Z39E412fD+sxdzu/w9XuNH5zBn/7Xb7Jz8s7HnXzm9ZPfDCP5YXcxO4jfq2XXffDIydFNsGu38IT
n64HvjJ2+cCM6coHsYIrgUXznMWBZd3TyR6kvcwYjeAqgW+JZ9pW3sTkoJu7eQ+RBBpqIPkrIo33
PuhR7oLPAYvzG8Jpn93O0cmkJ3HvPP5BZAvpfcn0gvzytUMw6IwvwsfKJw1Qi8vY1QSJyLxpVy5P
+TEvj2Fgcfe3m1McqN+qdR+uCBOreXEWr/sJ94rgWIk3PKUa6eNe9wIxF/8imbxIVAs+vCMGxQXa
H+PnYLpqw0mPfdwY8sn4q1jbia0BVzozk9fuA8e98FioNxJHe23vEzL57xLN5U7A6XETvAhJDcpa
A2UyaMUdD2bpE8oXFH3QrldWWHcr6r1UurHoMLBC/jAciREwsSKVB/mJf98QCMqCALNbnubxaGTe
pq0EV4tnEsxU7CmlR5gMd/ZEv1MppNWLrp773u3AAAAAHyA52vW/9qm3Hn0ahJShn2mxl+5sUMif
5OSFpmD51F2Ta4mn8gDCKHoMbxtykMGLxh6FcciFpUDhUv+IhhNz6L9q11nBpwI8aocyAOBSBTwQ
wjokaBsVUnKJvsxP+cwmkf9L7+MnOc5xAKTjszo1+/gwHPsP9akGRMFEGE3pg1RDG+oZHqh4DeLC
rXcNwZ+ffeGTkDcWx0oBF3UtDRcLYOyY4TVaH9Vv/VnHODegN9qJSWn+L9J22D3KP7xdhfoPb9ny
jncRG1auE8KIdh4Lo0PN2HvGtYWQcKBN+lySW3jsHkw7wzdBsNfz+led9Ef1TvhlGJjPEeXXoXzF
g+ooPZxEOz/XmlvzZWEd0UEpY0e1DRbbHQh2iwLFyV+o4/ryK4rtitYoiDFneON1Yg7FPMDxBfYD
U5htPjFxC+s3bbwLt+KBU2ZWbcpxptcpUtFvxJ7rPw62BmPEMaKUgGl6FN/QrTygIc8HQcG/Y4cX
M+gQTNNXXB3trp3R0aeviwdkRv1m4QuHMT9Qt2L4gYrhlJ/Q4Np/w6lzJR4ZjidUdQjyX4H/C4cw
oG5xi3t2VIiB8KpD7pn75GyeCEamHllhpp3jK5VD9Mkzkx9HgmKwwKh+L9r14/9IO7PdxrF0S79K
Ie9ZhzO5G6fqQiMl2QrLlscbwmE7OM8zn74/Oqv7RMiC1UADVYHMjAhLJDf38P9rfcsct3m4mvy2
hHjay1IcXawxjDZja+wt2Kc76urUKXTHxcGXryLeCHgTd7R/vReFCWtiJi8wlqS7yF7HD65CWO37
s/SS9y9ydmjjBVi0mnjsjbtiBxWskSggpGZ71pfHXi/W9i28JtdjW1+ntN3m3DnxzsNgVY3YxnOg
2agz6To59vfgTdsXAZt0C7uDKvv7YMyMI4YWupOKvhhvSlp+q+JRdniM7q2LpKhjvdv5bPxUqBxE
tDj+PS9ohnJ8pW+Tg7dGZGszf27jTXyVvbb2zNvFR28PvhxIQ/HYINj5oBBwq/+kP8NBlA2rvcQm
I65QLJNSjFh8G9ykt3xt5UZ+kQ/akWIGH4s7ijPCM16fFkUycvZdtuDhSrv4hdodB4X4o3J3CEim
LvvRg59OJsMWRVW9tx8x7P4Mf5UOVA17ky/1N/fKxqzpcuZjjzzLrsUtXkbqevlVt02qubGolv57
EtLD4jzk1DNUMk/lNlyyRjFemidKBazXzROlj7ogeWPOoWHh/dBvpedkJb/JwwpsZ8WrehMxHyL8
5JbXryQs6G/lL1atrljU4zyrFt0G2pC2dN/cXfXolbsQMe+G3NqFtYU7VviLAsimvZFXxbMwmYl4
Q7nZv5DQS8ZMbPGBwI5XFm6/MtbiUB7qe8ScjzbEEfyPCD95V1GEroYr/5VddfiL2U+JF2awiH8O
FPi82UcLy4NVQV+iz2aVrx+bg69dxe/GE6PzNnh114kj3AVpwWJHzgv+wnd6CxMyfHzwKWAuLQ0p
/Ex/ka5kB66bthSEKy2Y/c0drZOFf82w6qtluKm2Phb4G+VummwmkRhnOGuj3OTTIdamw7Cmnuft
h3vl6alQaMsvKPvQtMVzzsJYvMRo2ef9St8zcHhI/kHd+R/YX+3bmOCnX+GxfWMRkO6UVfqcHocE
jOrcPLjrfmPdMUfxUljvdN2utCtIKBiFnyPQDcQD3/HD+ufaW0Dg1qHNEicEFn3Djtj9QDnOcR3t
bfgBGjhhZ6SjnJwBZAPQcsss78167BbXIR6YY7bPXpGji6upvinR9Vm6t96dz/s0cx/jD8Zw+8QW
miikYi4fgh9MRypTDpYzEoXm1WP1aDxXj0yP/q28w0hwU6y6R86u+nV6BbR3t4kOoNyeSt42IjTK
DKjuNFkaz+yt79uXzqEb85jfT8mvCwAz2bZlK70anjiwu2CcSPxYqOTarGRafjT7HsSW0fSzPBQS
ZZl5hCgsXXRH+2nod2LR7t23rn+EMSYla0NeZzpnyxmqfsfaR5T+eW1w+HCI62ZYvuXn6QXq90W3
y39Bz1SdUV/B5uwb+PqOt+YPElW+G/b5D2ZBNIdiO/BlAdnfGtt+zR2Qr7RlRUPwHo+xP4uoB6UP
PdkP1IVYKGlu7aftM17CnynbMn/ZL+X3wgaKtWQCf5SYyCfhwgw283X+Wj1hp1A5eCoH6T6YQuYA
F9Pd19cWIuhOxO5WojWz/fynqDdbHKg5NO1RDhdWySuNeB9D04sXASinr9mNFBrAj+/wyvpytAs+
/3uECCuJ6oKhIqJdpbT2MixZx/E8uQD2MUyRwfEkxdBlrdrgus1KUreykfKPnh0BtaF2VoS4SwL2
XqiUUYh2zU0kh8U6Tvk+ft5idR54GbrplxDZzbyhs4HHe9SQwVVXutKzXeqz//zS2+V1o+fmOjL9
eNuToavXU9h4XBLHKz7ER1aJ9kpIjd3Af88owqJPWCa5xEnl8xdzvI8tyVvTXKCIicA4X9Yl5LPY
tx8RWZaOn7MxR/eIBZHCs473FCUHJdphfJeN8ChFNx4Viy6HAuVGCtbnEuyy+q5GcjVLQw5zpn1w
ud5tAGMeLVOzyArOXK7E+Vvg7i684UOboihhI7KF9RrMY0+hqVa8KqReYaCcNbrqoFdOwGOPLI/9
wapIRR6xWlCZoXHm5g969TjoqFenfw7svkAtUr1LYXgUcX5X9tVtLY3ENo06aW/xa2fmlFCHxyGX
tHWtyw6V9ZUyWDcRpLFcUvcaB0/Rurepot9ZLocjSyVR3Bw4sZSaA5n84NLcWXa1/ZA3o7GKPNRA
bj/ed0Tc8DjYwGS6S50of7fB7pL41CxKuX+zVUPaCtfH0ec7rlZeVWlfbRpcVswzcbwpLbauAHw7
mUSuUsJ0ghljWBOFvW5lL5gH+tTFrKxrOxb9rk3ZZIqWYiAJ7LSBRiK9hPo2UDRe2qoFGhFxxsJT
XPyjj2Nj/NI7hI+Sy1sXNfHKiNkuNHJDbL2+Dwuf0zCsqr/+Jy715m9yyz/SJrnJgrSeQDgggP4E
utiIlyzDFDruTD70BOhi9rEKXtcunU6HD5EJMAUt64XqBpsqqWdkl6xLPdzmmspiXA7333/8V77L
9OlC0WQQeKapn/BdrN7oayOzSgcM8C8XJLxceZQOQqoY0iRQckuTapeMV/r7z1XADn25bEXVLAHR
D5HEaSCpXJl5r/YKUC4PRGWJU6w014HV3QwmXvhRRk2flNfY8K5NgZ6TdjIn20zbwDXcXvgq0zX+
gdThCSiqpWq6LgTf6OQJKJEhD8hDS8eVwSKEhQQWQvrwMxtV5A//h5fTn5yAMAzfnu5Ze2+QODAX
7IRbb7gwHKwz30VV0KJqtm6o4vS7GIGrqFIW0CsvUgxVIQv8hBWIh/zVx4vmSrZ+4Ulo5wagisXD
wmIim7p5Eg0b0bEb85wcPjOl3Gd1yb2lGegk2Wk1Y414k9tvKfVLnrsAY9J1hRO16NnaIwfAZRJv
tb9R1SFIYA4wkcpeXzf4S260wnaL46osH2w0IPmAMrVOeLx5Qwu8gBzBgQhx2DKw68P3D/XcM1U1
zcIia0/Uq5NxPXhg4uTIqxw7YSE0wcPMzKK78PJ8DtLTkaOpvDuGDH/LslSe5m8wph6n81ALtXTa
0jjCpjm0ibXrLIrfNW9MTgnW6tLDmBPR5An+obOJUTKu8X/02Nfjg+kzouIqv+muXN2+4tmvc1v/
EPXELMlf4qK8HgcAGrlZrOXKvZEb/xcpZOXq+5ulfqFn8QZoqmmopK4rQtGnIfLbdQhD7xVP1TgO
CLamnpVBKwDb39BqGRKe6VgGiZNY2qaH9iRPZWV7lZYgJieosR9BGDH7D0+oH3ZU3lcTc0HzoBWM
nXfjJnZ54R05O3doOo27iTmmmp+//9vX1SphZlbA12VkzRsFqg2Gq/k4YaeUpL2PaKlPnv6X3tiF
GrVLDwEcNZlZbMv1pe9y7u3RmLhlHUU9wtCTIeAhLFEkMK5OZNA9sQpgshNtZPCpCRXkO3oG7xOQ
dMAxtDE6P3n//tmdfX1Jw1Z1Gc6byUA8eXb4Tf4egz2CokWpqBSZ2wCR6HBP2urE64QcP715+LIi
gCDTw2nVu9CmrjThZHpsctjY+w+yk3jSiP3ndah81FZEwdW7zuMcdk/MKVvU2PuHY+u7P+FE7LBR
UjAN2+1EWaonDNX3F3Z2YdSEbVqsxqpuf5mX0KAygGTyQbOdQTzfzNRwBaJaWxEVA+odLTE5rhsS
SVHkZo/ff/q5dZERNhHPZIB72smaoPeu3ugJa8IwcXokShMdBjde2nCteNZ9aKQUSLr6wjWfm7V0
GWKSDt8Hkt0JTi7qm7Qd4q50xp5nieDmxbSzl++v7NJnnFxZYNQqPlEGLCK/65HgLN1OLky+Z8ck
L4PC42NUWl/GpAhhtag1L0WhrLSOFgCZ3jPRM8DgZR/6T0yQHiyNornGL3PA1EQzHv1wTEKxW+yC
sr1uZfyhNtjTbojpUllUDPzBfwlyUJkVCuBWYyTDdyY9l7V5mIBRnnWbB+7PCThmu6g0vr9xyvQq
/znba7Js2JrN3COQ7J+sKbqRN5oELMjxEKfPapbxmR4nSxURFNRRXjOriu9xd9NyAHfjSQVdk5yt
b07Y1vdfRZz7JpYt2KwaqmKdTjqFacn2kGuFU6S/JI9mu69Sv7bIbdHN4dCXtbvTAFb42u77z/26
O0E1aSOss0yiie3PO/TbxCs8pR7LiNiAcfQXlso7WXGz51ne4kdj0i3dS/uhacSf3HOujywEjPOG
pp/ujkUFoXkYbNxhug0/AmU2W9mnvAwfvr+ys5+jq7LCA2Y216cr/+3KiCTFXFZamWNTuxldOLvk
3gaFe2GvaX/d9mqK9dvnnGy2JC02SXnhc0BS1JIgKQBn27IiiaxHFqBkOn3F2zjINlkV9szb+bNO
7kIRHrl8ag1t064kMWmutGSpocdSgEyvQnZCs9FP+MbpYPN7kA86FGyFDuCm8agZEbmN/T6X0zX8
UGnZGzKKXug+DXGmhCd7d16CD0x1OeaH2sYoKm81tqss8ZOrTqdDp7RWNocLjgA+q5d+Nr7hM5c2
HQdKPJMd8kh6+Xnz1k4JMlbkkxlV4BcDKAJ6f8HxlFab19fo1exnxUIpAfYxx9zU1QuCqxlpR3yM
W9vzn7vElBGuQtcxev3g5f4vqOE2KVh0sC3DpoY5KtaqNIwneaWG4w2H5mLtUmHNBA3w1sRuE5KZ
OrN7/4FY96MX/Ph+pChnFiY2lJbBZCCjDDNOd0txPEqQxZuM5GWAAKrf3bVxetA69c4uxU+qEe1M
HqIDdp5HkYQ3lfB1IE0dVv+rLDC2Q6rfYV5/MpRiqfj5/SjFL4qpQQ3WahLkCTEYB5/CTmEuAtl7
KFsz5eG6zRxT4rp35feywl9tRQdsbXSpdP8ha2mdSgBBNfGT2IA7oxb7sW7uiIWaVa270kMiQKRE
7MvCX+rYCGudvxDGATj1ZuF3eDnDQ6LqV3hJDmrd3mGZ88r3cEg3mqa8D55CAqy1hwcDl7xUX5tU
Wec9rceA2+4S3qgHAaHHybIoR8QVeBbm0/dU9S5aVFZz55vK++ffa82rKqsOqG8XVQuhQkXOV8di
22uuY9AWbEr5tQpbx+2Z0xT9SVPTDT4LUsfT69FXbzwy07wINoRf3ktjdo3bBeaO79/7XfRc+vl4
VRNprLoeaRZpda031rswzCmzvXzMsCPeRK3Au5XeYI3LbjmDMqZcDFcXRsiZhUIV0FIpPhmoMq2T
ycRNoJaq5YA6GgwZOdCQpCGXzk1BHTIpjVWQiPcAATuSjBI5i8xjj6qeJqirdc6F7zIt5ycTqKZa
OrgJActDnB5RqLK0bZcnmQMOBHn6NiI9czKqJUsbvVxjKu0W4b1MQFP32lv1m5LJd8DSDQyhtr7M
2pxuoi15m67uLyxiytdTh8YJTTZNVbGhYp7O7aU3kCvRmKSPYhmg3pXbSGVpvCAu93ZuXz67yQid
0FJjIuLhbPlSt2ka2b2wqE1w5NNbBN+W9cy2Df5/elash8ju3KEBL2vfQwRI1vj/Emn5yQ3B1DHr
w37YpTHiRC3blBNNo5485zqpL2UQhzgazTcj2cXYCSjL9zfw/sbrzJWmvER8Pno0VwXKWbesF6Mp
3WhtzLUEtQpxDraWno0rtzFJeaNifuHhfz2caJyPNJAMBrUNVT05G1RRnccRnioIrc2+VgWt9/IV
BtWsjcsjGZPHuBmQ/mgjsJjs9fsP/7qD1qfVVLFAQlvCME72mVGb426CrE7qEu0m/EpQ34cj1bpV
YBZXnZrcjhLioe8/9MyYYtcO7tqy2BhpsnlyxXmVZY3XNjExTUg+0RISivo6mg3Qj/CHQUCZluKR
61+T0Dqgon7//uM/t4B/vm26rHHZqqIrpmmcbsy8IM5TnahgZzRqnd5iy+gwVaR38pzS6o8wNg8t
5gDa28RCpBJoi47qREH8ay/bj2WjHZvpt+0g+jFUePnz3qZikr0Ow63WXIPx24YZFn2rvPS0vk4T
fHEOHWzaDYOvP01pv+1/CoO6tdkkfHFM976GG3i030NM+CAoL5wOzg0MjaKfyW1iJ2ScfJSPVNi1
axE5UQTXwMLh4VnrxGiuLXTeWMY4Udbi8fsH83XDzOVBTNeAnE+Tzem2S88Ba0p2hBKIHy/yVyI+
jyAZFnKu3H/e8shNlrpqXRiPX7eVusyRXJOnzToffPISGBVFjNq1Ikdqmu0Qt46uRz8CU776/vKU
c/fUkCl3aTZkQfW0jMu2qw8CfrbjpcbBbDnDZ7xoFNxYKrPnQtKuIl1dhbKxsmEL6BWzbKnhtGoG
AvecFEiVAQdutB4l99LIOrNd4h4oMvt3W5VNToR/Dq1eUvs0DLH9lviAxsC/04yeOcC9qoN617TP
iktYlxnCiFIuDTVjWmlP38dp6rMMIGGsNCefzQJSCyhHkSMM4BI6Rj8qILAWZCtjXs/IAYPpNsOg
Ca4BEklKDDZXgKo48X74mOBnXeuOc+CD15/AW1vBCGjzUmsK3uM+iSDWsBJ4wYzXnoKZopYLnHGI
QvImXblVehvrmMj7iSDzCR2rcx0DPW4SfGLx5Gg7frIMpMJeGh3wos8/DhBPwE4C+oSJnFIrOLiu
e6krY1u2IBnGjFih2PdWvq0Vc9jHIDmCn9T1UL6RjTiXstYBxCXmqlK8Anhe5dMx4MKAm17SLzfW
FlNpRrGFfjrgxhCGq68z0Q2d9OKG6OXIWDKHbVKiRisAorhGs81SSCSYpt5x5yy1vLr5/kucfbmI
HKB9IVSw+CcTSaIXbB68LHbwdCKp4rLlSDnaVn3h0Ham3sgIFibnXiZ14khORhFuNy3NizR2Oo2m
E9pEuwHZwTxdFS3xNcoR5gF6cJ5NrRkHnxif0m2vOqJiv7/gs6ubycbSVm2Kn9z9P1+lMZSxEYNm
dZQK7kXDL4u+XFfea5QMT2SV842q+GdZGPvJCJ/YP7///HM3nLugs6DrtiyfVuR4Dcw28pnNhsh9
n+53ib4sKd0Lk7X69ZBMEYyZkT4D5Xv19K3tqyhVxowZw4xoMQg4/zMiv1FnWYdoUKA8MGeFWu0E
rSlmXc0oB0g+a9GYqCUU8QjDAycHZxRseaf2XaCLxwRmjuoSNtAjD6wUBE6Xp+Fzsw3pDDonfHGm
LGObpQ3Cr41QdjZbkoq3Up6/civnqapeDfLFWf/sfVI1WHdgL+wvnZuYm2SZVL+cof8hKQ1I5Ch/
bSibgoS0UdbEwc8m/qkDfukkcFUdO1Kz2AYpApjvB4Y1vQGn0wEPiiavrmiEk5ysc6Q7AXjyisjB
ZIxLB9C/DfgBAmUBtTJA+4VJKqsJs2E3wZbgIOxqLdvPlq0fE7Q12UfvYV0Jktap2C6FLJCgpolP
GvmlFQrK9t64NoR7PdTq0e4pZuQMBlnLX/U6ehBafZfk2avo5SuCkXF8o5zUy+fSNpaFJ6GuZb9E
qZoSpDiOSnGrQWvKCSGbqeZHkNFs9+1EW2aqeYXH+LbVQMDkVrnzGw28hbyiw79wLQvgqfmYBhxz
GfYyitOe/Nkps4vhMIuMANbOy+c/W2ay/LzLeUFFxc9+hvKlVVU/++wtKqzMf3j7Trf2pVtNJYWE
la0otymwJTtqtx1NzsX0QpRdhz7IJ8VUaUoOMD9N7nQolCPBlK+hV741frUZZf0oBewy644JuyiL
O1gcN6NedmxLxTwq/bfwpyJAjjQ+ogRzuMHh5WSwyKKJM2XFJspoyXxvGVx2TvRSq6F7nOZizeK3
ZAj44KVy3DotToLMu60r+lmWdGEZOLfBUGSdYyQGbzEd4/6cFWOr6cMAgIgj1cpM6dNbr3e3crhU
vOI+K4dXOUer48YHkQ0XzjjqmRlRYTKcNs00a7XT/b6q8FaTkJg5o6u8g2t7Avb/QILsshDpXZi/
NIrmaM7wYU7GMgPhjv8kZ9ZV5mqvdlvfpYQtT0ES6zyfKlXrqkdAobrpinoPlipR3/llvPn+XT03
u1LTUkz2++zHvhy7W2irfellmdOFKNqsdFM01HeS7q6M0s2YR1u5s1aaj0MLleaQ8uXQkcw6ubmL
a9QRlo91xv8RW+Nb2OtPiS2/j7DgQvteSYbXqJIvnKnOPl5FoS1JL4Yz3enqq0siDEq7yhzsdPvC
7EpEQw9ene9kOTh4bLbSuF8OobcebONirtCZjTWfPVWeVcUQzNV/ji2mvK6u9IKxRXjKXGU0K71+
xVuzJqPMkMI7nPVbf5Tf81h+p069gti2Tjt3b6jNHdb8WVTbyJiBT2tyev39kzy3HeDLcZzR2INx
cjuZdRO31AHO8yTHOnsCN7YaRuMpNJguPd+acT69klNqS55h7E1PbPXee7jwDc6cq3gystBskwOW
fboNzC09qJOU6lIxtHfT8+lM4XgVEPP6SRftnSxHD1liXvWRvQ/wk6HzyELtKazG99ryDlKqP6VA
9iUd16ylXHg7zyzHioaqRmg6a9KX7nwL3zIdqUOjhG44V2cfhlEc44oBFHjFwW7SS83gc4NFI2ZL
NRQVScnpRMTIcDO1GlOH6sCKpNB5Cc9kBnl1kZv+XegP/Mf+wus8PeOTlZd+vWxoGh1oXRXTDPXb
wT0fu76UXYpXOJYfR3SMPd5wq772svRS4ds697R//6yT8SakMAp1fSqUCfhYVeBiMFUgdXHCUYLX
os8AsNnIGnVt7cvFfswzCxOOvbMHwUtrLrCsHyeib6JbK49+XpkPpM/qj4DqEzr5pJOAW4rHda40
ARgeeVNJ+RFLrA9CX6sp1kKR2Fm7vCmPn+RjJJoJ7UfYfPmHnirOoLEvNFqwK+G4qXxlU6TWkmDA
H0Pw7qnWUlQpSjpra+PBpuSi9plTZ8NaLsQuL9u9SIC+SMO6HKu91BXHCIBPI2E1xQAat9dJO2y0
Bpda0fwKw/rYVnxLL933KQSTxB3vjJhOiSqINMowac8DC4RN3I+z/Ke98SOOZ5lOym/iyk9E2TxH
lemUIMukQRvmgLRFv2hlQnI0iDSrAj/aJ+FScCkrHZUkbjx9a6IJskKvWCU9Smk5ec2RZlFZrMjB
qnejN8SwUFPWEbMgySdjBIIXWOsayY+28IItbzBOUFot69DrEG7WHWw6QFHdEBIQ0US3TcImURM6
YJBYjvkRE3UfWSKsBGPv95a/hiyEZJwK9owQhie3QGcdCm2dEgtkS/kBjB4eHUb9aKcHUOcLLWc/
Zsn9pkpZCg2ocRF+4ZbsIBF9COxBVlAdbdfeGXb50QbZwSvTg1TVaClcNE86lvbsrbKVRzXGt5iS
MR/2G1iGM8sEd0vj4NECjuTmmLyBFAvf8Q1+VuRey4RaNYADNN9Y1dJmGhK9WRzEYO1sc8BEypec
5gEg6Wv0rWstgnvo+ldd0Dxlltcv0mZYfz9dnn1/FMtSmBw0ZCsnB1azqIp6IO3TUSt3UZrMyH53
M+QkXqAS0gdz2YxixyVemAfPbVKof3B6RUyBVunkYw1/gKHiDbjIaP8ostinUUI9P70wE51djgx2
mHQ4KTkDvvlzKtIRBwGvJ2KTMGqn6UgwJ2mkTXDrUk3JkNMB3fQPolSvA2JxCuXyTuHcjM+iapnc
Y6qwpwdHkSdFkncGHQU8HHGB4rRB/95J5hX/eY9QgEOfPXO98ZbJf+kHKF5BIl7JJYBkm+JjQyBP
XZckDROpZZs7N1HpYBnAkl2CaDrImbNESXkFK9fx4vQ98+rbxve2cMV3YmiBKZA21RolDoWUar5H
UIiHgTjpmsWQmUetAQMXMV02w9QjjKW5WkIr9YfJ6SQPr1o6OulI4I5vzRVh7RNfRsj/rlbETI8t
BnxyvWaWFtwW+aG0MzTsOqYBuR5fp6eZQQbD/9VHCzs0HzhKRYkJtGEAnxUeSM7eQe5lJ/LiSh3C
halj5zNvaHD0FooXUKhpw2ubTSpZBeShBlShqsSqF2pI2GtfgnFUQAjHbrAm8oMUAgTqdZx/YKQC
TCrD5u5bsPwIIzpPJ9Kg1o953xWrAc2/ldceeAeBQ1uBQ0Hv0WrNbSVjooxLb9b0eGzb8GGMcugb
ySQSx/MZuHzAhBX8/h08t16aGkd0gd6NoTq9o7+tl4FcGUkatSn0Q3pM6n1ixruhk9eRQlzN/9dH
nR7R2hzecAby0fEtSIopfOGUGjuYxHlXSxcu6+wu2eRchS4FORrHuT+vSy7UPCv0kuuKnMonTc9L
l36fraZ9e6gMz4pHvBhOdnDDFy7z3K6HKg0lKbZanMNOtshmiawgjZleetq+ENCTBMtLXe8tX+yU
nOfLv39/Y89/okElfwo2/VJtAE6NugWOoVOGJQaw8ghV5lVxh8csLj9q1hCoTsvvP/Jz6jjdZ036
WGqdqJWtU/HPWOVQ/UlQcMI+9uc6IYctGkfMloKgUbmcjbV5V8FmIguui+9s+1hEUBzLgT1C2U2t
vgyPeX2QWKgqzK74TJOaHemUPz4gbTCkDOoEySNWYuwiRG8UulxMcePGzC1zPpbj2nPzem7ZvG8d
rjSyBqht71o4ugvelV0QwJeieVvNFfeujDHG1TDhEqE5WaLe96K4SaV0mLlUYhE0L/yaeHFB2vBC
JT+B2iw549HkPi8qoEkIAAkJy+acPtM5HP/n0IY6YQDH+/6unh21jFmNVhCtaTSof47ajlhlCfJe
4nRF/hEPDwLaSOSOG/B1e1Vf1s0ixO84XipknhtA8IAoZFLQ1b+cDKpWGvxcNRMHQvVHOPL4xFi9
DnH9mkwajL7MD3B/jt9f7LnVn84Tind5+uVzd/3bzCOLMkKQDPkwYgnJwNXMBTqtaekvM2Mb2sqP
OCuO0/7k+889N+P99rmn5+dw1OM2M+QEY3O/tmPGWGhX+05VHsus3X//WULhgZ2+JpRAEYlxLGVW
OCmV151NoAehTI6Whrd933aLANm6RzVWLeOaGJf8l0GYG92ncT3IPl52G2YGdUOFB+26lTUzKkfz
3uMM+pFp9j9CTzvAquwTF8CpFiPyk5R3Asj3bqUDy3ON5xCN5FJVkeX1xO5VMAb9EHCOMd7XDUiT
MbpjboTdC3lq5acb9rTYonGbVLi1SW57/DSXmHYoE/uE7U7soww3UiFx3lDAX884eVEwztjrS+mR
mI0KSwh1Z1dZe61Bxl1dkaZHMCRSqmVqdM/tqHeEwHHsUWpjjdxr75oeJOcO+CWZJizBNYyJaO6p
MIQjrT/osb+d9s1FqT3a7Ij7irFBpMLS8/tH3RuJwaqPYdbsiXvIl1Yk7frIWHbgZwPJ/yWN5bA0
/HpLxmy9N0qftCjMryT0Xlhizr00YgqgpvHA23oq6ozjvEJ3mVNXzzldZdpjC46ilvVHIzd2NHwf
ayLKLsz06rnBK9Bk4IawaBWfjifOlx65hUwQZmztVYD3yG5ddaFU8wISbjClQylTC64KhGO6IZGG
ibvvgzB0vDC5KxvamrlK2zchtUMNf6Vu/oTennCrdpzQEtEOFi+8hAagOtisZdxiAVYMaBDfvxdn
nAI6Hgt0HirTDbXKk/fCk4YYTWUM88hNVuincLjLVLz7UtnrCVdF/lY+CzD1SQP89UjyCdsTAmH2
kFEh9zAiSqJetw2zcJ3ekaqHfgur05rUApy48NuJ9IgfWm3lmhrw+BziZS0RQBHLUzS0TO5r0PrO
9xf1WV86ednZ7RvKtJmyKf9MI+a3GU2Yg53UqhY7vRouC4rqoNTsY50RZVGq/UoRbr7IEtDhiaoc
ffgKnOFT7L0e2SB1Gq2DiGMA1Erbty/MQ+eEGIi2aR1NuwTrS2HW640xd1sm29z2r5ogfpXi4uBn
GKMNHSNyTcZJCce7Mvoj8Mcffl9fG7S+Zq3LybOurIdulfjpRx3xoKDUI3NLPgbSCqyOH9Gk9o7Q
GtQ+uvTrwj2Vz8ygaCOQCiBwo7Fz2tWUQ9czKRsl6LNLgpQi/H7NwLThyluSn9GIcHf7MQs2nb8V
HeiBLIzGayHDbuj8d3ko1B800OhuxxCDNHfK52wKVG/K8OqNvC5D/JN8yHTZpfUP6KhwT0hWFDk1
jtTkbTGCVlqEcFXJ7eRlG6COG3Zwy2QFoDLNLCeOhE7abspZyta2mUpCjuZTF546X3BT/C0ANSB9
MQWKtp24pu4HPsXbx6rQfLSGQlrKRY7yVNJubSN4TJEhzbRGV2Zdzl7JluyrSLxZHVOwGTbvniEv
XIPdTNo6CNkWhfkCsfTDc71t78F+8kJj4WnZYVpPWuueGMyXaVNYx9pjVZZHpWneVXp99M0f20BV
6P7zgzW5Pvrs+buu3Yi8pkHu76DWtwsv6H5du7K2F6wGnh5Ga6qFWNLLgsgUYR2IQ+b4CBGQKbaF
+ZXXzhhP3NFBfkmz4e3CWDg3FBCkaTKiFQ61p121gWZCXNVa4vRhFoOF1GbgfW8Tr+rXnOe4P4E4
tLpEiOc0f+GziRLlgrLkzKYFg6CNztyYVvTTAi9x10WRTBs0kfH4ujh/MC0Qw60ouDfISR0xFMsR
H+ksgLV86S0+M/tTKqGnQxmXHeJp9T2lx950SZA6UUOIZJ6Gjp7BMLMA3S+0AntVhhnpyjbuDN6B
VeL6wEMrx80zcp/92l6rabh3m0LdaMMUAdgKIITkcsnGpm169xpa5oLApGNgExzK3mLNroY9YVn+
vYr911v/v7yP7ObvKbH693/z729ZTvCq59cn//rvY5bwv/+e/s7//TN//o1/X5PcllXZr/rbP7X+
yPavyUd1+of++Ml8+n++3eK1fv3jX5Ypuprh0HyUw+1H1cT157fgOqY/+f/6m//4+PwpxyH/+Ndf
r+88AmjE2J7f6r/+81ub93/9hQB9Oof+1++f8J/fni7hX38Bd3vLUkDfZ/7Wx2tV/+svyTb/iX6S
ijqKMQYgIp6//tF9fP6WUP9pT3tNQfsbxT7+1b/+kWZl7f/rL936p4ztbzJkgSemL8jXqLLm87fU
f+q4PGWEv6jPJq/NX//n+/3xJP/nyf5h39X+2PBO3QUKTpPkSuPHIdOehvBva6CqyH7UGD71Hy8r
HctlMdHrW0NJS8coQOjZWesTDgncTxm1TerlcE7lYRkg41o3enepJfRnI/7vr4PkU2bhMLD0Klz3
718n4qbkas4Zkg2ZTYSJn+MOeGsHuIty+ipyNydPAFux1OY/SFqMLxzo/pwu/vPxOlVGrCnsB063
ayI0xwqtjr4jKfM5s1t6YD0ubww7O6Ig0CCYdbJo8/qqMtrgQnX1ZDvy+eEMFcYKYlPZoh3y57WX
AGW9JlL0HenwxmvmDtHaBNaZDA0xv2WgHqXQ24GIYX8/bpmy3s0EPXQWJruw0uu1VgX0yv43e2e2
3TaSdeknQi0MgSFuSXCmZo+6wbItOzBPgSGAp++Pquw/K52rK1f3dV+kUqItiyKBiDjn7L2/1Mbk
Ouv1n85Kf23C/vvJIQjneiOclvX8t+tk7go2CasXl5L01F2uu68+JJJ91yUODKcMeKvGNYG9/w+A
SgakeVRlXODVK8kkJ4GcYAkT7f/jfvvjev7P6/d9Cf3zDPf+vLgbWGPRY1Kw/d43Mk1Jl89k4pJO
iTgo+vmczVo7JqubTJVCfRR2fvDckkPBra7Rt/T3sqv8MzdidqDXlJM94OlpD2FxuSzLEAI8xawA
oTR/sJ2zlFMszNgT50Q/dqHFwqadOZc5MG/I+ImdhI/WaZKdCnHE6wPRMVPNazDIj1buEh9TtI/c
ZMWdJBDLpjEBbyffl8ptz6NkmVPJL12L/ilpLCJPdOSd0jz8agXuZ9ut5T/shr+1uG+vVoDTl+N7
5NBk/ptrPQc3B6Q0ERfGrvZeUYMCYCCWpeBl3GiaowDgu3ybNajyorr/0SQpwSb/j0+Ec7dPA5Mj
Iq/aX691ld/osws9TD8a5vNoE6ZpJ97zOhrG9cMLdruD3y6a8GFxGobqNESW+fDfL52/1oP/fi04
ogr/VpmBNP2tdwMnureCZhSXKaEKJYAirNetQVGKy/5RZEBV3Paflre/r7YBLRvXub0PjOV/78Kh
pxbh4JbiRu88GvomMEncl0ZFjxzQSVGV9nqp/PzeBUcM9Cu8s+l5953jfSKL/B9und9q03+/AHgr
HBT2gjfi9/IHi6EzrZZDuD1a86aYvasnB4InVtKYSvKTouWHH1pZXNWM9cpsnvBU1XeOaSif1zqL
vbR1sLCkpFwuvn+eo6XcyaB8RingnyAMwyDti+SEvORa9XohGYvF26HK4nYb/6nQ/vvKHdiCfcy+
LZ7Uqr/VcgmS8CQJCnHB79Vcaqqnh54R9sY3GCJMTvxzIkn8srS17fxSnErtj7tkCV69pu2e9bpy
frfnDUNEsufWEC/SDMS3adMJmqV3mXzXui+12iV2KmMo2aDux2LZWQv2xTJkLjIEt/ChVmcHwhb6
f1h+/zoY+vdbJRDJCXm7XP/Wu4DCEaDWbbluSOQ/Gquttri7yOnBxnXppi+jghb832+P90Ltrytr
wG6Ed9FBmwqs8rf7w7S38P6w84iBloZTu1oe26x/dFoGAdLv5V5WEfPU0osu7x8iF/fmW0Huwz9s
ys5f9x42eoFhFZks+gCey9/u1DYdGvC3rXUekoI8T8d+EaUsD2GAKSk1mTm4c24TCR8Fm0pZ3p2r
NTuhJsglcvV4kKWCTN+rl9oBd/PfXyX/txqH54Z8JbQ5KnJLC5Rsf13I2mIVOPwZkHRwGQOrhPzh
D/m2mEBDIVqhdBvzastzu7NDV18cWsJtlUQPt31FzaW7c7uQpLjJowwiPWMTmOzoT8qj+9BdisSX
h545+Kau/fBoZqhZnMqY+2q5My7fmC8+QoAluRhn9K+mK9UdtAHnPsqC7rgMkYwRdTzZiiRKFcld
jQgbEp3a6zwi2zolizS6nfsKJAqHqjD7rsdZxfGoAPiaEU+ZNzvHmuRRqNZ+nI8ZjJR/aO/yFt6u
pD+vNMZ6Qcgezo0r0XTdmh5/fQ3ryOSQhD1xVoocb+0HH+01Bd2WBdYeyQCB9cnMpg0dkamJ3qw8
920TBPmWExqRRUlfzKDB2Uc629SEcSC6tG/p/ZW3FKfcCjblsLhnMIz5nmPXayVIcc4L0k4xL23S
1njnJQ+8M5kRT6hrs0NZFNlGoEMnTRAeTOGG5zrS+WEO5vtO0eit1OTyZofkn8FB3vaSpPF1FTin
HXrvcGJqDOFCZu35/WvmkV6sZViDz2NGum1pd+8TkFXe2qYnqySadG695pKlENWjrJfn2RyTcV7u
6xlzVTlWF/cGy8D5PgAPDLmE5uIydORVrksEqUxmT8HgWYfOy2mq1p/LtoDtndbPTeQ/s64RRcSx
CB3j65KhNStT/ZK62LtJvnJ3srMMqMUgeSgo4jd2JR4H1lDwoEMTT92a7gK7nU+c/w9dnuprpdHI
tL4Kd4V3S5hbtLwOqqeRIzGSa981Z1GPybZb8YmFhph83Gg1KDaSADv3S2jfcnXVWBLjYL5pNuGX
snzN6/wLlMdydbKdMw5lHE6ZuWoxN9t1tj+TVKNOo+N/G4ex3LWazOLVIsercZKGZKuScPXQBtxW
Td553yAX2Ig2Eycfvt7oBXc3kupqmulS93pbDjJ8mdUqN02AUiUahoNcE5g1JE7kdTZfTU4ClG+n
5IUHP2sIGntQciCTQoDxHoqSvUCrHIfpoB6nySFffcyOXqnT16JeHvA5H6skm55vUlY9exzkh/EZ
IXhB4PsN3+3DhOnyEqZnk34QRRc+pQ65fpHi4EFk0GE2wXDKoq6MkeD+AgOpnq0p+ZXYTL5mv6iI
KwOXbYaBw6xfrne1+oRDvz83rDVAG9L7ISEH2l2j6Mt8m17m9V2Xz6haUkFcPHZWeLbhTGD+5MVq
WfoP4zTuZN8iFcL3EenlOapS1IGpubd8gpwrEkbX1m7hqdH8dGTRw0gA2hK192631ju7BBLOtebF
De3q2HJ4b1B7k6jn1uRdFiVNL0WC5fsV3tfkNVcJV6rkM6dLfkF+05eGREyp2IOlXJvHOWruWcnc
uE1XeUBYXRDTYy9niVUh1iRqc2t8TLyveT0/yyJzr+vMyeKWSHRoU5Ff5nq6s4i/mrule9GeOihw
KY9DMNAX1IShQq6KJcLpOqI3iHBrr63UAaIzNSecjxddhvNG5Hm6D9ZcPS159014Rh97LdujVuW3
BO8CC4a8n4ToHvkFCTDL+/DEbPKbkMlywfH2yxLTfKdGh/ZfA4DP5l0lfG3MPiifK6zOzhrc3SfB
rNPNuCpGrL7D1V+n9BkJHuFEEQdvEXr9gwaIDNujOpd27W2D7pecHXKcff1Nl0P3IMJpU43rd2XX
MzrqBXR0AYOmyPovGWjfsgs/66Z/zZwEOJKfPgQ3GBPtRxEvkSzuEjio8xx6Z1/zAw2TI+IvWQLX
jgYAGWL3o+hRmFm8W3Ylu4200UrUoZVfm8761FMOH/wZAkxf6i0LQfOj4kiBgwGopuO0j0Ck9GmK
imvVZAnwHIIW3bV+sU2a7APpnSZrfU39xdvlHdn4jhWWJ8yEcdJNrz3BomOlD7LWIeprsK3ELs9b
XtLgmkWI5XRyl0ujnzy5r5PI3QcDMm3h9zm3XaN3vcY1ZDV07muoBqg1PyBmJhWwrD72IjdEoRXJ
p06In8o2C2GVS0EZzTOZ6tF7Kts22lTBLD+Nsmju4dyWcY6/L65T29+wWdfHLMT02BPI7iTdZ8MJ
beMI1R/7cTTXasIYtXSkgevp4BlHPFhM9I2oIlRxoFi82l8+qKuxoddWwkY+ouz7rJHF64RKd2aW
uHcENXVl/JPWBHpNg/OIFp9vF+M10Tq6s9a7form/XtxBhuPMPth4CXrsZFvnChrDv1YE0vqrow3
rJcVtRvCGNGdJKvTUwFOq6kNyqaICMdifURny0tGktu+qkAi2bn+QHMsvKiK4WSHMYDUh+a5WgE+
5UM+74L5Nmx3DW1p4cDlyA2OIhYnby3YIVz9c10ALtezN53qm8PeohoiBK0b0TMeZmqGOE0FEGeY
5Vwk7pOyNNGePrWEdJOUW5cJYRgMkEbr8kNomfLq6esy9RaN3G6MN7pVy2VcW6rF1jzqiAg25iI3
RZB/bV3ro+wdAiNgAkFBUf7BjC1lfNGz5/eQ0ksAuswwo62xrOpscCg8uHMxQprXe7eb5ZdOL18m
knmOphLjwQXia3Ucs9Ui1m3iVMHOBuQX152dHEmGpDl2Ky4iMeu3JUcPPISZfQEhiX3H0DXqRP2r
0vSfI8v3rl0aPg1BR8S3dqwNWVlmX43RdZqG/olz+MqPkwp2DdPhtk8vJfJtIv765myBMAtNDXmH
+sVjaGqv3j5oUqKiay/VQJPs3ZwWwWleDNUlCEwhremQrY69N0ULXhdwnEtc0nXqc4ZsOez2YB6x
yqPG3OCpJBa1i/prF1kwgE17ySYXJNs6zWfWYbumJJbhElKP074OmiEuHRk89A3RkVOTM5YX6XBa
sM1e3Km8l2P/1rne8pqp2wHMPfTpYt0ZYmlFkY/3OiGyNnGghfWTJJzQo9GH4PZgag9gwEDLi74+
wpHZzfeDIS+nWFgW1VREx6SpzG6q4D1HGsMiKSRADLwq2Vdelt8tJQ2HTddZ5GbffiK5h+OhDRCC
Fv7XksSva54QIU8nj0BkN/evgKDQv1a9exVkwSH8ItVt8U8pxMkdxvbizrCDH7wAzIbpIxs7CAwb
ulEkKsmf4RD9SptpPulIvE518Na2OeWusHd1AksC7fn3AsMmJQl48tmaHqdq8NGRG65/V+7bHm5M
0kMR86b7OhgpVMTw1bXkaTAXAijbQ+WgDfadV5wj3F1owm44wINjMvYOQad+JhFjqr6MMGGPU5Gx
TBOuq53g2VTG7JPID+KuTl+D4HJrhpnUS0G0moUq5RfISuZbbvU9CsfPvi5OZB3sg8zIuG0qxSHO
368QqTfoiV8Mt+xOh3W2ndtXHbXFoTIOIAHYMAokEPQQlex7UccohiBcps6d6PpkO+X6znIjc7Tr
fT06wz76MM3o+3vjfYr4/+Lwts3D8uoj+95nqTlFfkfUtc80UGHpt7FkjE5+HBfnh7+bnA5AjF2+
TMBs4zbKb7g0caz6T9YIYrUqJKpl/zYa9d+Q2xLAW8CdyZ0OZWRJdhhvRiPINWNc1JFi7tb40/37
ZSLWYu6GloNxQcxvqwHw5BZvCymJ89IQdqDqp8kGBhAu486BdJt4QOSjdlvYC/Io8rLTHrhpSmB6
Z5DtFuDgAEMDZcGqxuk3iBsNO6u0ccjOGZnCuRh2A5RavKm8FMPL2BIvhd5zOjHTz6C73oTW2iGn
WMzloxqmcj+t5ugEC+feqaX2IBU+hUC1Q71xXNyCTRZ9iTX5xa61Ui5nNSebtdUCdvgAKtAksZOB
kaPoa4Zs5iyLCCyXBHAH60NX3MNV/ToW9iuBORFybUM4/4iQ2q8frBBaCoro7SRZ0KnUYs6I0Z5g
ozGOmHqOXfaTivco6nTY9QKGyNSLT2wMj5xF39CZNaxJ7NwqJK85nOdYWOET+Mbs4N5sjr0P12bt
nsuaka4H53dXROmeE/rGDMWpapCWjYZVLrSJbe1+Lj4lBm7JA8vm5z6ZBemo6HS9imMlwhqCpd0X
O2W1qCrkJWvYXASsq23lFS9UFecVCSxqTowTPNEDQNaFdSw4SoIC41x79YZNS27KEXZFUrxFqf8T
3x57Bh62vV7yw2LCD1nSLSB0UjaCPNkhFvTiQKmr7Xjd3hsAK03R1BEmkzxVgIKzaIYJAAzYY72h
ppQ/JoulckKxu2Xso/ZoJILI+mFIy/Em/8WbMVfbUBYJcn3zyD25eCON8yokGq/LSDx290YWu8QJ
kEM2CHAg8HKtDTexz/jdqx/XEpYJU2ofQMNOWcF2XiGNF77XxNUE+qBpvpeIOQiGJlyycN+KadY7
2RDwV67lNrTI9Flqfb2pnefB+Tq5fr8NhvKqOAhuCxIA6lCCSfXbkJXWpJ/XAyHH91HiT9tkRtFe
Cv3kuvybVkLEN0/k5Cf8FtomBQi65sbinyOaqRBtf492lWo9fKqnVMeBR6K07cCAC776vWMjdGjM
w0KYDuN+HBE4w/MJ8SceQdoeMgNkkMMmnFS16x3KcdKNw52oxDmimmCp+J69Nga3gzCwitCTGkty
Uo5cdpfRkxt/S9wt53wfAJjdE54dgevLavUsAhyHbeGNG5Dq7k6r4Jr37K6V4x+KMvzsOf2WyKZJ
9c7RvfkZgulb738p3eGNZCuOJwOBNMPGNcsYKy0uIOcgdGa9d2hWB0rOuG5TG5YF4PmzmNNjWKlP
td3+chTL84geIp8l5bAPKCkq7xW7XOJW6baQwaM1LO3eK4vtSnv6GAb4R0jEfJ6zNi51PV1pgc4v
SqJYprZYd66kS+StXY8Com7YfQo8hXZ59AB6dltGytA3xSsdT5gRiUfevxuBJb+FjzgqCmlhGXs/
WrUVl0sCdqALYWOAsj6Ypvvp4+e6C4LmOrEMn52Mg3Ysw709gfxy7SbYRcLk9/w7+f37ZyUZCvep
qh69JV1Pfz6uBzFvrHVxWHWajIoKgYLjcl+8f/n+gaKkJRUdY/uu9eAlj4LUfaOBz01ll963nldA
WWgmaI0JgQi3x/r3x5YhfUtrcpgb/IIIBq2jsrV9DrtU3b9/8P/ns8BL7K1RuBeNij56c/BFlJhx
xsDQdMJyBaFLWVdmPnwZzt21aH0uIRCq0mFO0GXuriU65bXcNy2yGm0hlKqhOlImog+sQ1jduN6T
rVvZr1TFJg6ddd7Ltt4WAW+ho3ZZ1b7pOidIvciHrU6mp2g+ypr6J2zQwbRkVTbS4QyT2s5l0ezf
dhCe+ZWmWu9HHyESre273p/3KcLZuGR4yMJZiTgMrDff76+rSPWmUPTHfLaZwkdVDWV6LFP7IJp0
zz/7QFNGbbOVag5NQ7nZMKWF2ZVD7eyn5QP6l29LpoOY8uQXlGKQf4KkeLIZSDX3OP2DNqh8utRb
WqI00vuwP2mxps+RM12166WPgC0KJ0vvZlEfTEZH1NPBBIQjeZpRRLNzK461de5dLDX7NES0DVSH
arBZQYHQ9Iguph2RS+jO3qxj/aDXbL1vVdkc2KTMIfO4eZI8s5790TkKd3Zjimj3pG1yVMtqfVsg
srwwvbgL3SG9RlEHObIlMtgsiXzA8Fv7un+yi1Aee44Wm7VywhfHZzNJlDPFVlpUF8T3D9r32awV
xLC8WlDDFotkxR4MRCWAOEvLLZp26mxnTn4yYAatW+axHlac4AjbD707NY82rTIgnM02rKS+Jvm6
C935c5VCsGK84ZMaXr8EXffgZ3lxbcCs6C4M7mb8J/vI5SnXyo0O7JvzIUAYbetwlyaR8+SncLSi
bjcnmfo86eo+ap30O1CSAc85CpcsjNvO92LLhb3D3fK1scoS8iCO+9LADAiBix4b4kHDgeV9NvAS
+VUJfd/3hn1AjVn/UoLJcwWRpmnzowdx/yDKJjuuU9TSCmR3dX3zKqfw0+q6hgGQU1341dNDW7nT
zhh1bmbvzEG1OPQkAlChiOBi6nofUtwWQqq7eXl0Vy/kbpzVjpGk3MgW10GmgXswEYRW5/fLc8vx
flBjd2lU89ltKnubmdI/hqhLr1FXv8il2Eur6fZRwP4/QEq/NhX9E0wigAil+ty3yTcrcoE3NdHz
Mov+iuDio1P6zsUxxP0F9OggzFsfCWpvnh3PO1FuR0TbO6jHbsWn23TqNEyAIvJUPY4aMX1VkzBd
eKo7VPQP79Ck2XelyJ07bcOzYB4r91rbK1Sz24Pvf2eu/ekueqlXTm/Y5J5SYacv81zofcYMmIYV
RwBSdzmZ1NXwNEkx4AQje4mQ+6aLx0b4mLGNt6sCmF2yEvW0mYgyuALjpTtSq0MYfXBaiwi5nDbG
Cj+jQei16yh/jvMcfJCJJ48Ae5c4hA4Q0BaFTE/6Z+QyA+dZMtdyZ/vU5pTPJfn9qV+Et+v4OV2d
L7b5ks/JGHslzDThFVdtw1YJQxiOS2usraWgaXk1R08WLJs6dIc0ycu4G3m2LHJuFas84WQXZZi5
AzjUDcH5XsOmCn1F1HeM8wnaz/x6XwkZj/2DpCAjS2EpETgX6Q8vSB3UWxb0jyzYkoMkj9ENyCDc
MTiRPdhO43J+/8B99LyK/IewIlZS+AEsu7Ra1oge/TjTs3//rDG3Hn6buxqhESCQfFDNxaboj6UH
Q8+EwcK53OdVKSNamunazICIrC2nsfPq6OwCZJmhHHX/jNB1bKx4ikBqzfAmA0XkeDPVZO+09E8i
7xrU3Bs2S7OtLLOX2D0rLw03gwQToHuKEHcJXpY5+KEV0Lw8eF9fnQ8zdsbD5LRPcw/+ybBcE4dp
HrJc0ZPCjJWAVe69CYnfiOpJCdYv7c1U/2N+Tj3NGc8bYOGMP6tOwFER+mKtGDKCmyUkqPxTUdzY
4qr55fcotVn9j3ThSIIdxXIEYITGFwdH4M2HeuzLc9TKj+0aZk8ZNAL86z9H0QXnZuEZG+zlu2lg
daQkwy3WqzsngA7QVrLd5lbOKavOYbYSJnCkilVlSOI0Kycuu2Q549oUlFXlHY0mIKhDxeGQVsTG
LuQnb7Lcy1yC/evtWwcEnpgKdjKkuR+pQTEnk+CcaFDJsn+dqCVPOPAPs1OyRBFtyNAsweEmdqPB
LbZq0DtjWfF6I5pc5qJD1EIbbHGXM2XnhvjQ9dFzTrgPNOq89KAC8Yynhez4dex2FhYPwhg3/oDg
fcxtQRsEtlplMcfwW/JROZPYiwWeNlxpbFre18xx7YNV9neD6CuQo07M8DY5pKDDGCkAIsVBtnPN
D1pzFtUaLb2AYyj9xVBR70Rr92bTJKrKkBZud2v5mAovIEEtBXiU1Dyt6SKOa2E/OqqFDSRdzZgY
+3olyGp00yQeLVy7zTxuG7LYd7aT71q3V1Cr8mlDPEhMHEBzmYKR3+2WrhoSvlm3wc9OVOM+lMWT
R51N4ZNvS6v5HLAx7NVM1eNAwPKTr5W0513nSDDpFQrHqlhBvrAubdfWZDsTEqNHXc0/dqOwAK/x
W9SxRZLsnfa7phl+DOR8bFKZ0H99VoIc6cFN3vrA+ukrr9xNCckwHPxeM/Q8AA85XIuSUVoXUgdl
aXhGnSv2LBAfU6d6sd1I7VSQ3GJZ1zifonpveroEs0bXULDsH/qaOc1QoQu24RzV3qdEqa+y9+Zt
6y3E2AeRQkUMu7rB7LurqVaJLGBPTBimekk8WDgho9qUu5W6XWvPvQ+X/NOQekw8iv4578cfq0GT
LX/NGacFvAAbN5vbS1K3ISvFPsppimTjbrW/kFJPCz/rSAsqYOy10bInAijbWU0Qh6oqLhTwgZlh
K91aHEyk45lsxrzvUN03imN6tg1y+8BEmB2vNIiznOXq0KLYIyP76Ju6jGddfiJQtMXVUlAN+Rya
ZQurNKuCLi5I91st8brYE/JpEblnmCCwwWH8IXHF366B9C6JYLHwbpe39cvPFzvu+64kOkv4B5rT
tDycSycSSLkeyFG9dG9IxLg9Iv0GhdyNzYAAfcjTNnZHZ184t2wc6nEZcgBfJxoZdrTv5vWjVTVP
co0O0rKHI3Zq+9y1U7drxWIeJ1hKt4Mkza+e7SFjRkpXm0Gc6ZGAOfmLoYS/zE3soZ2LF47eZ0/m
nEkDWWxR1uQxyypcKVzmZz/ruYI6kNFqGD7mWeo/BOn0MBJJ+4TNmeC1ufiAxJ/BKrGvwXUuWRPI
+swPrsU8ebY5xFdimS4zZzs3VM1+rE4ILdur7g4Qsz/WUfQtIN37GC3hsSuG8KGF8SXp0+/XDNw2
NtrrXIGClI4uH7J1ulSjZ14qRoabsh4+rMpKALTV0VWQAbHjrp89mRzWUchDG3JQaititAoaoPTv
qY6q1uVa7HaNDhjnLzcGShdx/Y3OxzIhrVELeNZFe7YmoV78NfuJkp1WTrPW8IzNvT9G82Fxoafb
bfWjXidKjFzjabKib0i2XACSnv3JhfAORpagubrQxzbDElxEHQN381hz4MJQTOeF1KrmNuxIXPXq
meZzNffOhuGaOnIq/eE2/DYNgdDbqKoYGa2rPgw5cYrNMCAUD4DFKYJvICuZmBMgaVmttXemXZkW
2b6Woka5IOB5tHIraTVtk6yxGQUzJZr4QR98hb05HH+Izi4OQ+Lc+U0QXT2StwrUJKc+Igmv8aBe
pQ10e6ecd8T6UUdOdJ512hItm7bqSMa0vamLqNzWI2kEsx1pelbkzaCL+c48etgyHnyKWIsPXkSU
6hJ04NR0j/6wHvJNHiz3VWmRRZQRz9jTvcz8lgmXEU/KqQ4BKTX3FZBJOvGxn7G6jYLDz0IAb8xo
0d0p2Q0cep3DmMnnsfftc6JIiVYmCoiXTra6q+6wbBEdsxRntDpqN938AeTWMZZkHu6kcHulYtNN
0oVQnMz9iqkEMBXiiNI1LTqD4mSzct4SEZyYhm7hD+VpnbjaExwRpqcLyRmajmCsc5TpnZWeCZoq
2c6ZZ+amg6M6Av2zOYo0TG62NrrU3bQW9AvCaWGrCYjjrpWzd+1+3E4r8ii5Bu1FpvmlCIdTPfVf
+hAqC7GiUKhsmL1+kv9asgX+yOx9N35hH0eS6ES5UKF3CkytXmBKdeW1LwC4RQbXeJil6mRZhfWS
EONQ+HGfkchLO7p6wGrfb+ufoVVvlWnFtRkM0Gz8sZvaQv8Z+O6xbfY179KDVXNU9Xo2b9QzW5H2
pF6GhA1bM83WWe7wXGKt0SRiBTiwmvRGeNVESNvWgL7CQWvWUV7rIDl6TTSeciDHoUVZpFxG4hY6
pS29cQqEMM2IUKb4VKDn3L6QZwzv+SMiqg+4u0e8le59OQtrT2BdHedulxycztkFX1xTAUvkrHIV
zNctk3+lyo7YXaW9T3r/VxfVzi7H5Qsc61hllWICkt22DYwwLdwhNtD7qRwOgrL0wdcT81EHbHhP
dkkZKCS0Y3udgv5u6pJh7zXLRUxNed+tDvUnqeV0DizmhmjJ8QWbKQ4mMFyh0imbF0mdydR9DBdu
lcgCT22PLVTrmX65rS+rTt24QZcR+5O/3o+8cuhpsPyF/OhWT9iPZQTecFEM1bLxhC7mqNzh6MnO
pcK1nC0NiZ7RA7Vr3hfDJhRZxYWN7Oqmmt+kOROUpVfb3KkaspTC5XH2bQ6diY520dhdUS0MO9zI
j1ZQ651HFbZ13RZhQzjUW6lFdd+3znKYloC4Lzc08ZAPlKBelJyL6VO+DbTtPoR4N2KCwWG/GRQk
6URcwdh5e1fQdl8Mk5x2YmYSVdOzQir4Ukn3UvS8bp2TJ+fEltvWjDttTZ8zXr6trXyyVVboH0pe
ZiM/+itxZWN65FxI9mSW/+eH98emv/7B+2NWaXfsCNAiIruwdqJlGK2H5pzheDrnoZ/Ckb19+v7g
+4cujPKt1gEA177uDw0SzaTTsDDdvD9bqzOU7Bh8/eeDoWX35469CxDu7dP3v6kTrrN0YMhehSH1
98xqATKpX5je891VvV6Shm2ysBuew/tPTt+fzvunNqlLJ7wHbCB1e/7zA2SPkiT5/3kwXDiHZkH+
w8rT7tzx651X337uoefthd/4ZLDrw/uf/fkX7C4JKFvbaEsQRffvZ+uoVZeb9yf+/iG9/bLhOF2n
Lss51gfDuXINH24v+8ztX1bFcgzXpDkzVn3pCq/a+7evZIF2Lwhohd6+en9ojjyyJpR4EVVesYIq
aElF0ZwyOqwDTfgVbqW3ZMcpYcxKuPa3YPXf3r+9uL0zLenuB6f+oIG6ha7hcGxJJA/vOsX/b+H5
8N8tPNgCbgFy/2cLz+PPutYkF3+rs2//6eL54xv/cPGE4l/kwRBZykjrhsuSeDP+cPFE9r/8W7gb
f0xmDDpq1I3/28Xj/ouHAqJGXXTuOE0RLf/h4vHkv/DEuQHuTjIQOUz/37l44Df8pqGMQvTBGCFY
fUPn7/kZZeXptWrt5WjgIc75vO6SKn8Ry0KUbcoaG8g9A7KHurRX9uKAuARXMNRASalrGmeyC8vn
1oXCmkNrGCiM5DogD8iEoreEizw0pEQF5WSuTaifZqrKXWUNLT4109NnZUiK6oVwmj6hUq9G/vMU
pZdnns1MjId0PteJyqGWrvRfBGPToCxoZnrWvVvezN/3Xeknj0RN9lN26osGpQ7Ty3UmEYnNPdiJ
MmDrrAXqnlu4lCjG6IAb4zbjVZ+lV3KytPwRT0XJRHYO8suoOc6nz1mOtG2RE7U1YAZStL5igeB+
G256JfVr1sFBew75U0u3hVInrwIrPxA4AxyqLM8l1fQ2DGbUsVNpb7sA8qc2GTO6Ouk2KqvdbZnj
CUlGZ4lXxBecgDhThW7/nVv+F13ZLm4862NA4wFSuk3fYckkBWx0qqZUkOfj3oVJmWxADuVwUfVd
4d3NZkAeKNSpTiFheTW1dAICLB7RIoMwcxkd4ok9rS6Vdo8C7n5Jl4SZGPTgYLrLkBBcnOC7TnVx
9SZx51keaPf/xd6ZLDeOZNv2V94PIA19MyXAXn0XzQQWUkYAcPSOHl//liMyS1Vpdq3szu+ERlES
JZIA3M85a+/tFcibRTfsZcP0XhZTHupua0bjTP661Zl72yUD2VvYcS6YAQKm4BM96ra/AwTQjpbI
vtgmU490XnDYSESL3JuxXb2WU7h64EJrcx3ltJ6Cxj8h4s992uRsjT5io/5B+5h+9+reD4FX3mNQ
0vCmLl6k6ez/+44gp6LQzkWd3GM04p3Yz5l31JxYXNvfPKPs7+OkuZmboLlqY8mM3DMwNLSoZ6kQ
LdRFLzHb9V2H7h2uN7jiI0hxnctzoQZZ8RC/zsEEnl17HvVPWjLpt3aHqq/0HfYdEzaqaH/9BB17
7trjiSnhfBoKFMO+N1HWpn9iSMKeMm7gRCC6DI/FoNJ+YpHShfm8msBpfCtJrKfeP6ST5p3FOkaU
Y8NN1SXdjrqrOehuYdwoVxV8MzhO4oI3ztPgwV2b/vGYkDY6mwMOliNbgtH7jsNJftLnhnZx49IK
bzEhWnv96wxXHI4oILDLbqHK2z+nikASMZP3TjOboWP8vdSmm1KvntfUUF5O2a1NsbSb8Ker8hx6
ydT1yBitr4EsnonIVVGsyxoNnTzLGL9ZiVcCWcvubf0jW1GPj/NMB9p8RolfYtE+PQaaf9CNlgEZ
hWu3lBgqZTFe+9pPPwsqosundmc5yxkYlFIpf17ctN2XPe4ujQELxUBj7bw+TFd6f4j69B0Ddp/M
lhvkQBR20rDCquO6xSj6yj9rPfIuv2diwpI7M2jKICovTO+99epjDZZ4TxjZizRIW5U243jPEZEb
lP21z1/Z+d1MMUMuupRoNFZi4L8b8/hnPjEhW+ehjxaXnltGtTQ1fbvn+j0DHgqc/NdVYBBnqKxh
P8RMBlEJ1gc+0Yemak7hv+QjEC/7GVl2ntMaae13yy3Wi9Gmh2rGUW7y8H+OgQcP2K++VK7OztzL
nEOVkwGk24AYGA4NOR2frIUUHZjAhWsxHvTaQRGejHcN6hVYZC5Ghu0dpzU7dS3133LEWSGoXguz
C841CatNcM2H9pjKeafpXB+QDdC/MU/SXKMsZldS+u1Xx8cmfiqs9oimddfqFn5DDc4MePwchnFJ
sQcHQ3EMR56GOX8bszGmYaQ0CRUd67E7L/gRhnPvdG+rzYVu6l96x11CMZE0alA0hmuZXseWQY1r
lfeLaT96o4kJ38R0MqHdVYvltSksst/Bpp6+rkhHcMsZ1v3qn5exhxlVbWM9j7xZuUJYek42ycXC
yu8GXx3Hti70gsXduvQxO++kvs3dzI1656NVl+tgwBFjKfMoKL0PLXDUdD5mfwgNDW5BC5XcZKYG
FILudNHcOFo9508y8p7wYADUi0F+pEfggMuApq2z97UHCKGH/gVWJ6OAozcR6XSXIgiAqI9d/xyf
vEF/B+Js9z1cFfG8XdQ0ximpmfgxqjhjpU/euVi5wvSRlVi/Wrd6yx0uGIsMgBpkFrLfFgfDjyFp
HEDQNChu4zV/IpuMQ6E3mdFL69kys1vHjmkNtC1RIBXnMRuR40gcKrg/KFRniWgdloOzhDp2TIyp
etwdmMXWtYJr+7t+jB8Bsg52aTL6DziIiJRmovwNGxK5n7slxdGSAa3GcLjXJ/rvpgEd7TJtKfxn
vTb6sPTM9eD0GnMQHXUB6tkDZpQsxYU9hDE4FN5xWcV7nLj1kRzJOnTjBOO29VyZQGpp8zgX67kW
HHJLBf6fxtn3ETnXbaLpezHkvBRnqCCJMWBuZ/K0A+uuDMh+6XLS9Qzq6zXwFDCpulnT9AFmI0KJ
SF7EP5LFew2WwN9Z0A5EVs4XHbYtb5ePXKOB21uYEzPmoBtuR32Sf0yBdx7c0kULRjHmfzgp7Y9B
vnW+dpzy/sGwpy/JuC6k6Xb3CnaG46SDH1x7V9zH/IM9hFhoD7eabcsdTY7bNgG8zAoWWW+k1ORa
EA5wr6xty76P0Vqw2zgWTUxexdmRW77e5O78pXuncivJR9cI+L6Y0r9BYMV2xE4OgymSm7K37utx
fMsVapfN/m3Sc3D1lkVCT5ocxVzZyPXMM4bIeGt4+U5ydQu92jtmRvcaBDLeoYL5k7rCP8yadd9U
4+tKpvlOGDnQu9NH0+yZ16SH8k6g+uEcdm2Dhx2l+ypQITRF8VRl6WvVtn9qpGjnZUVDLnaPCYQn
c7AXO3AEo0fvGKMLd9NJkGjF0Qdte8A5vWFv1VjM/UqV2zO4sBsxoZu6X70mvj5ZJ1b2ZF9PRslk
mJupBwOixVHv87xnwZ2Q7wxxW5wh1ecL9j3/frM95ip10PYNDgDV7ccnXQykoxf/usEXoblInVNW
Sw6LKo+Fk1Mjb/Xo9jUnZwFlDTnX0r4ku1xe8AGhIddgHEhrkRFS81zmgx2OmdQU+dxfOuYrv2/w
Qv3r3vYNp5nozasXovUmnRqI4eoCY1VdUhGXlwWzw842uuP2uK++ud3bbraf6Ib2w1FTyM+Htnvb
c/x+zs+nM5qYVbJZ8uYs2vdVKZnq8TnJ9ODsemZ+BHGAvKkcC+vWzMaEhR/w1kU/Yhtx9hw7oJWk
/jd/rbj7+0+or+NBYIjHmhWiyq8uckzqiyy9mENM3d0e/Lz5x2PbM/7jsRhvKDBoGPn//P3PL/04
gy8Xa8d1iwt5mmp0SFTND9zdXpKcFkBDvPYabl/bnvNWNEuAsSWf6OfHKlRVXWxth+1jLmYpV3b7
/BDjk7cyL+J9tT2m068/dYyWP395u/ePJ5Q5SKVL204Rig1WiH/f6N5I80LdbI9l4CGR9BBFbf/C
9lT5doxtT/j7bhK7X8wcQmpe1uoyaG112e7lK5QVoHSpFpPhzxHXiUtQpEa0TghMhFt5CzHBTgmw
UJwToxPEKQqlF9s+toRRef7X/e29Fy5X89rpgUkrsk5obPOZNVgGX7Z7btbwbqibqb/Nm1I/m5t+
jREKr2i7m7Qub6OfHJ0Wmz3p9V+202i78TzBp9CoM6pivoqDH0WN0QROuAacOhbg0mXBNRlwnC+3
e7r60h5Fy5BV3Q1GkVOJAtMScn+ymvqbFvjDtc4YGjJoxweykw88jFdPQzvfuFSSS4kJK9zREM2X
dX6ieWkvMn/yM+foyPgrA5ri4mlYneI0YB7yvpUQ87GAkr1Mld28VLVFnil5sZWFWIARgTim9cJy
OVi4ORkdxZyboUogvj3cOBvboRuFZTDRc7T3T93qfpC5K07jAK6ZE9phIBW+OEK/a4cCVVGG1KeT
gTgbM7uIJNfOPi7LYed2+XUaaN0bI35qJmZEx9Zl4I4shYG45eaX2Ft2s5Ngc+HMaPJ18zrMI/hl
hdysKfooTWS3FwXDyjah2e9O1S/O8Bebhf4sA+oyTcvS06DjelwOwxIhu0ohHB/6jiZb7LrJedEW
+zbwY2wTA7lLkzG7My12hIbEUm9KEQbBg/YMxAWlJjrm6lJuF2R1zKG8YGmZ1N3PB//xM9t3oZe5
hv/r5xhCfZPMWhhXBrfb94rWpdG/3YUZGg71bD7ENUfaBmAgXGku25e/byhLwqDIWecHG10l5cwa
FmvrnsHW3GZWseRDgKkSZyAq1YdZBy3dnqj7F9Mhc7255HKdz+788Pm9GNY4GrV82m2PtarE1xfM
LdUvbkTI51N8fol+Fm3dwpC8yzA3YveaEiGUdHuwq+rSFCVz2+3u503hi+6IcvQsilaBswjl5u34
9wfOERJGVAlq/H7s8xvbve3Gldic7CTOK0cEPVwrOHe2myRffpid0LmQ/P0Q6LodGuzz0LHzfm3v
i2g8JOlYPjSZzmdou/ZNoRk+Rv98Utvn4BJuz95bfdhJiYwQ/xDummpdIpTsC+zTHEodrGa7WYba
uphpmoSjXH2wcA+ioOSlSScxL8RvmyfEVIyzuLawL6dHqu4xwfvr3udjqL39EEwvKKLajtG48DIq
tfwGytllJ3N5hXrLxD5eH+syy87a6gKHsImcltvfLeKRV7ndG8tyORbadEoss73YbrMcndE8Ubgy
BOHU2FHkZOTWqf9l3S6Itfrftn9GTghI6goP5e2vz+7iwHFad5bU6B4XWnf2Ec6KicYwltpNo5vH
WC2QppvJg+37j5Z61m5bH0We9Nft67kANQRyCsRezATrdaEDY+Il68IsSyJ0yH8CD1SX7Ub0gV2i
cmBFQCyLIjIRS30M9OIyqce2m67PxU56vN2GOti239u+MThCYXrb+iG220G14dOSY+vffko90edf
3P7W9uv/42N+l7KmfD7Ddm/7vc/HPr/8fJrPf+/zMdFyssYJPbPOE2/x5zNvP+yVE1uP3//75++k
hZ+eVsPcfz70+0c0Ewm06/QErjbWeFmXYYTySlzkNPm9WXC+AyBl+4GllxKf8xnX2vpC8yqtT5sq
e3uwXufXCc0c8bLCPRHVHm49eYDCLLKlZShdL4fMduRux8nnzez5dzLOzAPajwYC51FYjBN8BIKX
zGf5n1AeRGtVViizGBrterUONwgI/xKIb/+ELsfnyXSxm/AXItiwSdsU5R5gSOT7DShwaWQXXgJO
NT3CpDY7p7YUiCGnWJy3aUW2GA8GeuYsZMne9UbeX7bnYBVfMbImxBGjNTDGIkUG1pe/8J76Kzrp
/wYL/22wQMVJD/5/Hizc/Zz+3+Wn7H4u/zFW+P1rf48VrD+I28D9QPXuHeWB8K+xguf84TBmoEuj
LoPqG38PFYw/LBcTfp/jdXMGYxTx91DB/4MpBO4gfEe3DZxm/lfWYNjw/GOoEOiO7jlE71HMkxL0
T+tds5VVaQ30g7qZJUCp6VassFh0Z9RDEjVlp4zXK4kkCpe9F03SVdEytMpd2UdDHrcvSYDDfNLi
3NBDMlcdIGLGSbdDmNXtZr8LQlHUgpY6XQF/cL/b5Rxf40y/k/XsHIxltS6x4zIpRJ7WBm5zJHxl
KuU16Ahvr0u6DXU54Jbbj+XBHoIyskxCLNiHLc/tj9gQ7/jMi8fONnNSI727qlwnxVO/Qe/C1Wp4
bBQkTANuwSQWQtNU99Y+DkXz4Fd4gPtj8eI36+3ijN1RzoiZk4JWkK6/BQzD91sqBg3xXxmU5ZiE
QzskO7OZSWHU7Etvd+wbh7g7JnN5P2ZB/DJU9gfY0PfWCuhc6v740Io8atq+Rrgw+shkd7Rx8ouX
kz6umyRD3EpAudq0xK2QMGudjp8jYUKkxM11iTt9op3hHF6EShVvbRS4jsUYFqApCnCQPcpkel0G
iRxhOvoqKtqceObGLaYdkelVBGgBuVHrl1FLvibNWu7Yvr5AHJq71HupW7GwMchuSoS1TIB3GvQb
Gy/JHtP2wjYzmGnXa78XY8wW3et25I40+wpNqTDgDjXJ/j6FmR2DgId5EyM5kiCJ/ytSps78bmc4
y+lWFQ6LODF14k4LN9P1/RD6LJk11FbvzeXBa3jyIs6vGPd/6wF+jpYV1lNfP9V6xvuG8QMbbzov
Y8Iep9SXnat+Y3JR+4qYHoIvDLyRBY9t2SM0MR/6fjkhn7Z2MgAi6mYtC2GiolW+McPhQ0nPVOpj
ZEFzRHMAUzmsbxWY5s5ZCQwTHg2pxZPPPaONCXU7pYB742OlNE0A8/Zi0hF2iMGyjBEACIsSM5/3
2uxhYUr3HkrpFdDgCRDMPYB5W7ssvyDJJ3xspPOGUo23loMuM6wbakFKTyU1BpIfsC5LVxR2HGrS
Lo4cw/PBLGBv4h1RCv6lLwWRnmuLrekUijnw6dSU62Ft6abjKsX4MIvMuvMjb0CLNVka8TL512q9
r20E30ULp+L1xZ3lrDO+C8xRZjwu8qAV+LdlHPPj9O66X3E2Hp8H7YtjrEJ9qBA6g8aH6mpHIYV/
M/e8Sfmafh06oV2sCXMHuSTu2bZqsS/N+pgKs35rmT1BkLjoQcgZmGs+AvJFcI8y5DN0P2KPWAeo
YqpCyqp8JHqXAHJjPOIw+4jdBBsxE5R3tnFk8Mp+vS2K3N+lroISteYY06kJ2LwaWZ6ToAboFbQI
4hoOHsJyx3EOSXBfT7JsbjQatemY+mFhEX2zlDLb99R4TR2crLWIcAr/jhs2TXkuJBCDcNkrvTng
jjB5WEoC4xu/6p59fKA8Wru0CscC8fBSs7izvdW74adbx0GEcw0Hi6PsosyJUlRzyWGlb7rO0wuS
EhID53HcxRi0IBlDLTBDTtfGWB3pgjzOHo2AuSLajmCGd/yQ3bBcBCEe1Ed2Qt5PF9Ncc7ApZ6Kj
LAMneLa1GCKvyx0qiFk70AQaSVo82b8Sv84O8cTn7AcrAYwA7B54npMFxc3SA5g2XpoffG/EnUXx
7laz7lF2WlFR+2+aO3GI+sb6mGPEy9Qn1/NXdrZ+hFnQ2SpHkBwYm33l4chX//Tr6kSTyrmaOhLU
NHvXZmU4TunU5415dnEn35HR9i47bZ9NyWEaMyvSPQ3auzfG0Gk4gaSZ39d9S0YsfeNwnEviywb/
QDjjtQAg27vqhxBvlbxD5KesIIV4qATH3EGpiwNy5EzC3lO5d7vqu2mZXUi/mwHj0tqIecoX4rTW
w2QtN5D+kl3bXsO4IOi5xjEBBa0bbnMjuPNL+PSJ/Vdk103MNAhmvc4mUOi6U9re5KfQmhP1NxdV
MpvS8TZp2hEJkI6AyKj3nQperzTkFpObDQws7WM/2toel2QuW1pFGFyd3OW6hQCFYB/U2P6vzNPM
G7c2x+Naud86mi43La2KA8UmLskI1/ALJ/7HLjFwQOgKnM+ckTl7Gg5EtR9KavoHSlY150cBJ5vH
3LObe2/UspuqSI5pV1r6zuz6KFi9RwRu45mxFSqaBJ7TkPkjUgQPfT1t7lprjzY46iNU/x3JTu3V
8bL8UGX+n7SWL4lmqoDLdD62g/lrVdr6uORFVGaB70DWdrctBuxEDnNp6jk9KyQeHHCZtW9p/HT1
/E3HMOsAMK4Og1OZkjo+C0ZtY5WHtlq3BvjtQHR3QMA9AlN+jnH1PvEumoZzRFq7dwSU0H+e8bWK
03dW+zEU6unmckQs8GPUJTmr+Qo2iLhxt+ot6L+cDfrl2RPAQ35JhtthSeSRrRkvmLZ31wLqln05
hImuTeF2Mq4DWq6mNyM5xUzw0jlyaDw3ub2e7JE6R8xr6M7Gt8JMgqNbBHdejJNqIN/MTsOSI2DO
A+n2O2VL52k5iplFZvPdUOnryXDjDx9HtF21kL1sTXhbVBMe/UwAT0R8OUzJhH6yxuyp13xks8Mz
ONrRdgsz7KcMaXPg/FhN/4VlCL+SnnHb4k9ZNAzzjCqzwhEjH8cob1EutBXRHthQ/GJhJiRyuRPD
oh2kO9yVQjmsWMBjfW/ujFJ+s6yeA4OrbR7DNmNaT+krofoX472M8y9AiOYNE9ttKbNoPV1Muv9a
Q23iTEhrZ1ZzzygwdqJ8riw3vhgp7lsE/4D9EVvgZzi7iW9dprf7SszGoR/Sl8Du7sAo0sMUAB3Y
vLmYF2H7tDLyx73a/tJoCF0mrXZ2uH4559m/l2Art7XhHJbUvOiEhHRc5Nib4CDDhWGfBiaj4+Zs
mIzdpRali35lLczQ1yTejrlHfaMt0K7OMM2Kj7D2th9MZxZFZh11Vt/LjuEvtXbwtPj9h7/azy5G
7Q+GIw6yE/5TWT3X/YKzt5l1V+SO03VCBx0gyapZm0vWxqdqtSy0Dz06Q72wjkl/yHSA2zLzsofG
bgca3StX1CT0bUh9opymF+lbwU3eWn+KuFqf8/pmmTv9eZgvokvGl+1masTrMi/ibvK68cWeKzdk
wUU+DSq7d5GMHJI11o+NFHWYgd87Ls/U2w1pZfh/ObUNoYkXKNfAjDeirawzeS3Obql1Fm0nfmFJ
rO/smDjZZGSYnzpo4XV4mnNue4qPz8uwWnvvDO7t3PYA9ShDgr1RLdq+Gybjib0yU6LSedGdxXmJ
8/ygV0b3+PshcGAOcr3CgLXZOSnhS0hV2ZO1hDTXaaVj6QMJuqD02lvFYB6GtJ9fDY3T1yhicXBK
XgJubh/OkjI2QPnpmr3Gq/jo6ElH5mxWt2isGU1iBEJOHq0sZwdjsd7k3SVbQWFcNXGeGD0PiRNm
o8o60s++V6+oL1Z/hydK6j8ZqHZpoI2vRYF/V23JBTGXcZgZdC9efu8NUxxqq3ZpJmzpgZ6TE152
Cx4m/YtFazxou+4Nfz8vlPnZrQJc3wbkjevQxFFcZW8F+mOlW6UXh5gW6xlW6GmCbMpq44vK6LHT
qT0WZERH8VB/dXOsZTQsDCBRzVOPwcq6EJsEAiBAAWqS2AADZlatswEqgMp6BnfGordJT87gHkuX
d8hgu3CqpDncUXA8VsmAzB0uow1GaAQWOyKydiBA4140g3dIM98+YNWnpgneS4mg5DBl0mNOXbdH
p0wOMgtQYZvGe8GFAmcj8mzh0pDLAEsMnDe9oicSxVFUZGb6vCPQFYviLDJFXEjFXnBhbWmHwGPM
gBmLIjSEYjV0oA3xvVMEB3sRRIgczD5wh2O9uE7QXT1FffRqhzJqzQ0Q70ulyBAsyo5O6ryzOe/3
NuMIPurhkgfTOyED1iOXm6tsFVpmTrhrKfokUBwK1dRsuDr7HtM6ITdj/I2nR+Dlv8p06hiLcQq4
gC2MXo8moIvP3gRfEXLUE8v/6bicGzrVZNnN8DEt4g+AGa2cHmdF0Mwmpy5EDX5/y87+mjgwWknW
HUcE9eDtEn08NI5UXA7O289Oanz1Gz6RUrE7I8N/S9E88ZjcVuvMdnEsnmlI3mgy/u4rAigDBRoV
E9Qt/Z9QTbfr5GEngFYiHD3zq99SoOYNTNGq6KJOcUYZwNGiyKNRMUiMiNa9A5bkKj4pUKSSr5gl
PPKxAy58/cZkI8GrS+BIFOWEbAU3S7gnrEEKxUG17E1YBgEdJp+9bJL9apDGEC46HlvFUbUAVU36
p6f4ql6RVoViroSirzzFYRmKyIoVm1UqSiucAbZIi6W8VQwX/eES1Uf8miu+awT0mhXxlSn2SwKB
BYoGM1kkXkYAMQIRishXzFgMPDYpiiwAJ3MVVzYBmPmAZq4izmzFnuVAaDDIGsZbPVkK8GnQvh56
DJi1XtFrExgbGsyMA6X+wfbgI2fKujOoHwL35NH0BRsm3BckLsmzKWQLJ6PJJnm3yIcelsjglLe1
N0dRdZPi6+aWywU51qz4ZckyJ0nIwMNzL3KDi2RXmJGWdGRHNoimjbwc9i66jnDTaCOyvkUGn984
8t31hv5qp8Ot1foXMGa2Daab3lXmgLaFkJZzkHF9GFpgm2Ea5sizbAC0mC21jxKeIAyYw/7W1dpb
aChx5oiMOUKN21jzLAwLXPwXY8wMjAn9p9Zwjg7Bq2FbbcQG62clmvdVkY9cgLE04IzFSYJd2AQ6
Ew5iLHboAl+c9sPHfG0XI98/lW0bQUIzJCf28EwG25FpkTyOwwA4Qp26apxMq/7NrIzgMgcEkDmT
xVQvZSlHic7KTHzgtbK7hwQpWdjK4ludHZvFrUNN1vWBsDgTafdATqmte/W+kD6ztnTGQSjFHAHZ
6Q49Sr/ryWHCSoOpyrhvWnuB1LgWOZdydmGGTpsQZTc2U9g59NivUeAVXXBcgzRhn0KMTd0Zt3lb
GI933TIfKVzfWLl+jQsvIciDxxYibCf0YSc6Tu44GWhRTfSpZnwiuzqw9v0EPK/p9nMpY1rQNlvy
VceP0Jy/YM6gHwecBQyDDppUgXH6+tM2K40zMfseswEnFC04sh35MfY1EwaLhf1R1PF3Z0Ql4VcJ
YSEFxYTT+Vw1VvtjpA5nri/3ltt0oZ6+20Zp7HBo0tDqsEXzEZajj8gOMMDmntJvjxVUeRiHe8cb
nntZX91iFifipOpI2ISrYIvygMCRsx1gFWGReMs6apmBrQHgYR5fsKzMd7X3ffV0+S2/r2zdCeNa
phHx6/1h1T7SnrZUl3w3LJ4gYJ9/rEAQjQksJLDWB69CpzIy6F5HqlcYbIqDhFBZVP6UJbSz9hIE
oJod+0BFSXzcyqbJQuAxYe6Gqli8r4h3kHvTillqca3cPgjLAZiK/hpttCZ+WZzVDhnqfdmqONEi
AdOsu5jF7Egm7RAByRQ27/NWSviETiYFO8a0fe2lPh/wJwFBSGZitB8ngDzMCvFO6gqfax88SUcn
Hlq2giWt5dHuGWFJtjaNwFNtbeMr5ZlziHtOX1xLLdVD01eJ6z+tmpJZwKkmnxhf/XSCAJ3QkZfu
eAZlexfaSHmPLtKG8QwrE+GYX5694lkznK8S04IQOiEIq5Z5BE4CiQrwZYyLEY6eJKe1dJ/BULUo
n0Y0fUULtWa3L4vvJVcMix/ihYlekbY4DZBoGWXYaRcUTrdjvVQk+SUfUzGkl7grnu1hKa6mEHja
TTfDmJo3sgNj7Cm893RJ1l2FtxHumunyhD/blwG9LD3yBTPt5toBNF1rdwD0rNvpMBjDJY4b0LAS
WajdzM/Z6mOzpn10eBncEAG7k77h/DYg/r8Jxn+bYKBZwK36f55gkOdCVsGP/wg3gW5Qv/R3uAlZ
JAZZagaRag5pGRbu2H/JIgL9D7x6jAB+yMGxxHbRPvw9wfD/IO+dPBwcPl0myIwp/p5g2AY6C5RZ
JPVA02Ew6fyvJhjqj/y7s7TpW0ynbctzyd+hZP5nukk7a3PfFp1x1WKDq1dbA1cSAKEwkHoK3mfs
mS/6UKeRV/T6vuaCcC/bJb0Gq3G3fTUYNVVbETwuhbTJ5Sy/tvU6XbevnJm9ucZajHQ9+aDp/LMy
u8da0+wbLMjwZjYa8i+qOLuYE9nIS1pegQQdvFxqOumofHeLUxonq63aJ6IGv+ET5l6xk3rqOIPu
TVlZrzjDWGzc9Q7KyJ/P9VTCh9gPHRTmE9gMym5XiYqAbPDUG8r42ov55KRmd2+bvXvHFrk0k+TR
cIYRFTs6UOzxesrXKf3h9u2pnMfpYLFQRzQAK1ROAgMbvFT3GVjhuU9jdAlsEx5XRqFsFdyHMTa1
51I4PywceR9nBGm4w2v80+2HWyfTs1fa03EV9ByFGlu05vI90engBgMdDo9sc3rzLkNzc772Zqrt
CpRX6PX08Zlm1ilp/eDGH+aUKw8RzzHusGQ+MzQFd/TufBDhyIg7J7QNgX+PPd43thPKCn8Ho9fG
O6oHorCS6udiDN7NQAf92V+xBQG3OY4jviVdLvT72oyB8yQ7qGzMcyqNbrxxe/fZ1dP4aCLhChvX
qO6rGu7NK10a2cup7jL/ZurmS5VaTjg4o3+o+fE74VFsJPIhM39Vq0HzOhA25aZmdSGvDil74j5Q
sKDfdhIMnUgBKb3xiTLce3Km/rhQpd7ZbcJYwCpYc+BmHoMCrtcR4jbtte/FsmJX0zOlihefEX/7
lpC6eiW2QZmINU84tUwhAePEUGKMSawi/LQJzonlLu5uvgnPKUx6Z4tuPHTBjNXvKHx8ihjrL9b9
YDTTf7Pq/8+AC2XVz3nmq3hF5pNE+f7DDh/aaSrws5TkozB5QfHmRmU83lg9oLsxZDjhDOnZsbLn
nlDAc5V13+xYdFFqM+gxkjL+LyEGJmEW/7wEcN4zqrUdx/ZdLNzVjPPfAo60jNa1NtQJe/50Ohd5
SbvAabSwaKanIS/tsz7CcXUtO2w1gCwNXSP43blKTFvawJJfasH6hQ5gj4mQ/0BPeQ2zMk6+T/aE
hwvtSbucvnl8bjso7OQl+KDlsERY/S3XUXn/Gw7Arm3k7rESfrwXnUOE5qiFePruurpOb90Cj064
G1pe/GJCJztKFKKVmN10thoUwbbHYLB3hvUec4nbcSAWcFk8hORsjarm3igwUUrZI2Hm0RdMZpP5
ztbPvRWX79q4OpHOHv7oaumttFfxkmCitRipd/ViykJfZ2qW54Z1tg33NteM5BYL1zw0m7gIwV/7
21JWz+aifcfeb3nypbV3pP6WmwIxtdVdXFOzH1aJgUlsIDxADHBQ2QY9INCLHqZ1XoW2mHVq2ulp
bkxxSon2ZEeEh62dzmc8n8vTOP0qY6vHX354NaTLyQ2MF7YWA6UuSO+WCifYwcOVJEnEjStEsLfK
b9RK+KZhoIQ2LOijvjR+BH7XQfKs7jEfhi+eizRt6XMyAKaW1IWgOGtUtjtPxXmnfRppbM72y1pe
7Y4t9RaEIHNrfKw8ZLpmdeZfqk+km8u9ny97IbAOdSALb+Z1MPcxZqhgVvD4wmMHbYx/egFu9Zmo
NWJi19AwEtTdJdSmrnk3qSPwVCF5zve67prmmAyMTn6mbViGQy+/EcGBKYwSiBSJ6x4p49qo71ct
dEDUogYroVCoc0Q62om8X36duOgxzTBeWTDIZYaQIeQICAOxVXFBkxLgVewKJpv7vnNbeke2fTXX
5YXXdL968TN9rGAv7Gy8xS32DqjOj4phNu4KpNXhUCP1JQj41Kc9vdHAzg5mLLOjYb6N7eKEPWcH
SoPYO3iSjook8cKsg/5KwXKqVa/SifG1dyE8xcRIguBQ73cAC3Hy99IIsOr3X3/nsATM630r/uEE
S8akMgkl7hBHAw0uneZnTbnSF8h4b4l53A1lkD/h65q6RBNUQR0cg3lsosqSRjgM/njE4HpfN91L
1xvzk+8xFYQZw7hEW26XRKAAn6szPlvDbm6c582Yex0OW7JZZ5kfGkG7OCrxOvFreLFs7612cHjU
rOooNRuqVNR0XmXUGMwUu3Z+KGyaG0te3TUM56MYM0Zo1uyNeErmbG7D6ZCaeSTEMu+9FG1Nt/x/
ws5rN3KkS7evMph7AhEM2gHmJr2VUqacboiy9N7z6c+KbOCcbtV/ujCAoKrpv5TKJIMRe397rYHm
O5WTspP+ls4LIJ4hLvYWFYjZgyTSeUG6w++uy9YsClNjv4QNTLbawFtTZk/sSYDQSGERNYX2MCOj
p35ffgiH+ZtV9ZQPVXhLGp+Tgaa4x5DSpriI97WVvfkg6bnWWHnqpXmLBGBveJrm2rabj0Phf2h7
m4IgEQAYzAaUEf0+lI19Fgnd8JQWXpIt5p5KsNt/bkjv4vK5dcIgeSonlxM55A2Y0x5offIAjnno
RxFfyghYWcRo5n6srO+E96wH9T1fzJI9Q77p2fRbtvw1xjnXYhvQbwYA1sbAnEKsJJDDb5HTHGQB
MlUNJDR7QJ73NY5mCzeDhgi1rrpU09Cd5y4+3Cl2HEmJAI7NG6Lm5GAw96etPEQR3oCp1Ru4c3QQ
6sKjAmwSJGaQw59tdcR1YqxNaz7NjANuqzEJmdsrqC0/24Fydz2UPdJk9gPHVXd3vyM5z6wjTloP
MCZOVcuGqmnd5jA0qI6XsnoaICCH1tJcqpk6W93NzMBhR4VZ0/3MTSTWJHV30u2NQ2BWD0EjvZtP
C+xGIAwsQjgCLyVKsBpUf+EUWvPaqJzk6uRgESW3Ua5QOKXPzmycLe3KykK2sGUcHTu/YmhVe+xr
AzKqdPzXgNzEoahy8KGLe6nLTQ20cuOC4doUYWFegxniYbtEBtVkIzqnDKPm3iLORUqbeu7dXyP9
Bcb902VjecDNh0L9BHubHNLJq7eWnKy1A49hBy1n2bArCdZJYBcn5i8hKvfhj9RPiydcv7BzyvKL
CKzk1Kj+qXTTDinHIB+azDbPcc90sFF18sLp4ZhZ4O87ePuy7Tjhh121M0bnoSxokMYJXEfEq3l2
okCGGUNbnzrLogigkOXqWSjLUYx1LW54c0P/yugiG7LMaS+6Y0Q9ueNh9FgQ3tlErVYNiprbpAdu
tGhFS5HDMixl9TCKqL4iOYX6F47oR2iT1B034UBfbAuxcj7HXndxWNN23sDsi807thYAqndt0DHv
4EU8ICyajbVy+d0MbkbLqO0j5ItsbSSc+YtgonabjE9GGbt46/jTmGLpttwq3vOoKTYdj9iXzKRu
vyziUGv1YEG0cMhDyuVNkG7EwFouw+mYUGV/CikEUTjCbxh8yqteceyvcyDq4vHujFoS098utvc1
cyt4WjOzlM3MsWSAUUnXwvowN2/w7LttqRfYWC+1fZhUW2p1KMa5lY6ynz+rfIkuAGPBxtICGVsS
LWHSphun7nnEkxVbR9Fz13k/AdGU59Q05Gs7yFNPgeeSsaVl39L8kEm19jxXAnGVr7yc5FCk8c8p
FN1tcOyjYuADiqmT7xlv+NBW0tnHVoeldwq6/Vi3y2bQH3s8mvHDMk4f07GvNixFgsHKMLf9hw51
QjkjyVApaXlVHaKIMSeuVYsBn6cpih6GFuz/tMjvoZOdbRhGewX01+Am4ybc8ELR5eg3d06Q9rmF
8cyjy4IC+FA0AkDRMB8swBKbfGJSpYky92j7+Rc3q4kux9C0orp4JpTKE3CCN0dUjSHzClG2NmrF
ggEfCSDsgZaWvyILYoI0anamH6oPrYuYp8E+D0/4ljOsshrQ5e6isi7O9y+0in+UScJ/bkQcwJpw
PkcdVZ4BG2RPs2nmXyAVir2MKQiN/qceGfGbHCbNDyTFx9y1Y5eXvw6Q8HKWZ9o5cWyba7Qf1rGK
yYLVy9Jv8G1xhRUBTetGWdsgyqcDg7vw/j0zBGrRPWZNVOwqYn0bt8LcTAAuIZkCsmnJs59Y2SiJ
4T7mPwVp5YSRdWT+c1lNoJj9uK++3K/Ku19sGKNLKuxHmGTVDRRgTirLrnYMwH6LOCGhnmjKXdkI
hkp9dt6VBQ+5cutPJqe79RgnLVVWuzphvyByVjjWV14ZL6+rxk3Inn4DzT/fJ8Ns0k9g4nFR48nV
S3/ntQX17KqmZJ4e8RgR5OJSiqYx4LmFmaks1LKhGtftcfTqK50xdyP/BtOlxV2w6l2HFcw7ziKt
typla94OzjOQtGQLDOccgv2eepNSXRP/tOLyG0dc6zy1tXuQJucGwKI02Og5Tk3CTHs6OuAgVfo2
LgRLZoaPQ3gQPOS4lfl7Z990c7lxQA6sCoX8obZ7fxsiCR4GeRl68xsEbwbdLB/Gs2kywrYIpkRH
KnGxTyUfgPkG9AChOcHeyiaPQ+MXIESJ7WFbR95TYLkaPO/n+5Zs5MV+81jZHsZCPisKEcwOAKgL
ipApZe+YMa//0S7JjAUFHcqlcdXjNL2ZHVXkp7JzvMOMnWbPlMeD37DVAHskDaIVgP/rHZN05ppn
hTp9d+UkHrIhjDaWDwq9gBauzH45MrPAI8MJv9S517yknfnSefMe7A5E8nl0L4o3a8sB39wwLMk4
SFI0ZOwTuW8t6xefSgw2LpUbQPLRJmyO1iLHXdkTJTHbtjwy9vnUU7JmwI+mxdBpzKa+C3wHfZdk
AfDz+luQtupi97ChW8s9yzSZHzqwy4V3zUY4pKAK1UE0RnuRtnktezKKvLCvAWTOJxvE6b5fGFe+
w14Fe+5dWrO3Dq1bV9IQj9sm2tq1xqLmsfWRXe4L5VqadHS0ig648Ziihx4JB7aPs1RwmkE93wSF
HOnWBLtjykxRkRBgKSrO/9kVn1F1Hm38bbk/ne3asq8ytYkm6d1cYQbuOkrCaxa4YkdrOtnRKaED
wt59mwsV7+8yLzhC6zHxcJzqL0u8bSwrfcTpILZNYi7bvtNghFIcnIJDLSX4HymDRKdx4EdABmaM
KTKe72bCsYGW0OqyW1zpwtfiZ+wVKN74dI05UEDVLEHnNSQP14GX0rihsXqOpyQ+37+rZQ5WKs5O
PnVzwniVsYq8sr6wQ/M0xvwxplP1TH2yeLT7nBMaC8E6TIgGm/wdY+T9VwUl/sa9kjIcFDUb1XN4
rEydOjQrzAdjcAnMDmHIICf2oqhVzmz103Ph8bADA00/QSzBqUF1sh7NrtVU9uT74iRWRRg2f6YA
Kg9y7uWWwEFIInUdA+vfWUXwJei7/NJF+s4qHH9j9Yl36m2OEYNbT3T5TON1TItP7HT7fZwCfWP2
9IiiKV9nfhls6yqeH2W+MM+Ml3U9LHV+Tqk9gFRJnw3muokqpmotcImsCl+evcikN6mLXsYE5mtC
LNADStjHfYh0airsU0GFnkyTiF5ZpZcL2eEfl9GK3RdRu+5LVDcsCbJgtmqG9cy8313ZkiCNT+lO
quEsyoyTCgxEb2YI3pb1W7kw0hbbsP8rZwDDHefmrfeCl4ET+47Ae3LIInohM8FOuLLe8f5LJyrd
lSEiobkxrwrWw/V+rXRSHjkNP43shW9VhVjpXoSsTCc9M4ofbKzA/BE4uFrYJ2eHOhgel2A7o726
cfqiU0iUQybEdGJEpOyX3WRDMZBtcCuutGpINy6XhmrAtTGc58Bll1bb0F1LQ+xk7VuX+tp1P5kw
Ky/xyLKEsrajuGfy4G3yZN+w9WKmKXbPpQ0fd/aPve2H14HoHFXC9OKaCdkkD8a7ZvhvQq8z2cHz
K8l4mhiq5ZNqvfaVTPl0aKYUpGWzPDhuCwMDKuM1XxDmWWYdPxgt069ZocarEklFchSATLGMOdPx
QJaXIXgm7+5dUubODxkLOk9bMe2jRf4k7kBHZSRiFcUck7JBGvsAJkKR+Pk5mzqG/80Z2mbWwcbU
X6zS7PZMl74wKeWehxFg2pBP/eG+AfFgRtMUZdCtJRuqNC9nWSQAWTskSSgykr50W9mlKKJim2UZ
f1Z+8Ty5Nfo1Q2ka49eQ6Ae7B/p4Jk+oHYP7uOfIxFD0WFmDYhjbpvYjkokWPg6enaXsGtvDQ9+m
7Uc/qz80lbj2cvQ/FPmVVjZIIMxYD3khoTka8U5MhnvgkUEgf2YFrdPWuy2dpjAO3lPv+kTg3SW9
+JDXbS9W57qpHpvILs9T3X4muMP97Y9XJya+FEyw520dYrbL1yBPd/eDJK0vzo19/rnzKOiQB6BG
m5cHzwIaF6b8+q0e2WV48WvcLj/LyGvwonwyJtghjkMSSsX41US9Iym2rPKMVCCTRst+KdFyzPTP
DovmtCFp4EPGtjINxwqqzaU0hqeOoP2VAdXPUWyM7Dz9r7Y+4uUAK/VWeioGuqhMWjAottVTFwFP
+VMBn36kppBwVgcfSb0p4KLNQ4ckGeXsnlbNjoWm3WUs4yu20uHZim2I0LZJUsjDLeJViLLHzNj2
7JQ/EFYDE+BEK6dUAnFdhVmoKloqNKXY3j9/tm7w3ozFXztW9ckYumLvmQtHoWyAauE07JvVx5kk
5+OcZ9gdJB+Hi8Q0DLH2ZbQXQOvi+MpadZ0LQt494CnDLywOFRQymxSEEBoc4tmWWDMPHD1GM1hd
4ha8j9CMab/esCZsAJzrtDeGv9yZfzFUVV/Rba3a3it3EGZdbB2Q9SMx2idSS0T6cpRCuZ8QFWMh
BJvAUgmLRPPwNoZdeNQIBmc9BBQqq5h80chxZqrgfyQGicKwR5EQQkhfmdGeY8II5j6nUpcmzSFG
xkObmf63P5zaoOBdCKlistOJT1slRXgcwe54qVgeGst5LvK0oZ4XfiSiZPPR+v1KGVT3uhKMtdUG
P1LA65yHeWaJvDkQ9GV818YAGxSUuVYU2411mjDgScmCQwaV4V9uIeuLkYXGS09zxylpjt+LKUAU
PtP2eGZqdtguAyaXnOZsgvdqPTtFcso/OhHVcATyI2AStlbIN35AKGF62xx2zC53m8Iw3JNdd/lG
RtXBXwSnAbcQhygkEJ2X8jbXfgREHL4gu5l9NrXL6s7OcizqO9Tf+21ew4zqK7r2hvOWjq0C4Mi6
M5pu8TSM9S6s7BM7L2tHrG/YClCuhIcoBSXSImlOdGhVfo26YXzzO/u1ZOVYChpRSXBV81A8iSUk
tkZqVaW1zzFTVoR7gGa7fjFui4zBh2EI2UyZr11FLi60uvg89UzpBIR6TlynwJV4QlIFvVfuFde1
a9X1g+ri59bhoO0v+a3sOOb6kLShBgX+x8FnFjBdODsEDHEMzWic+7LFHKWPpr1iDWdWXsB5XqDA
ZGNzGOl/heGnBJfGwcW0vfKsiYr3UgEVc30wgZYKmI5n48fyRY3LiV7IEmq0iUIPBi5jReY3emln
iwmm0S+3tqyqs6u/2LF7zUQI9VtvWiJzenLL1tj5GV19MKKwjz0Q6l7Q5TtNEOB1e/U5qWJIH6a2
+vhOerT5o+Gb+cXXXwrH+OgQi1p1DRO/UL3FQ1n75C9ZqrtOPhFRiuDL//KMTqEGGt5UCMLEYHu0
iWoXpFVnwq+CYI9lsLghbIJ2kFY1QhBMs0RrNI7iTRghgUVgkVQPpuCpHeNPPP+/AbHxX1JWLvol
JIiRypaMwIDcomqTwRur1wZMt/WSFLp85JtkWzFmVUB12b0M6lO0dN/TlsM3uyJ5Mkn4MteZT2Qi
SUT55O9yr8fy2MmW57jDREgz12C0yvx1ETkxRuIUnRGTgZx6+r8BLda0Ku0PbIEOg9vC98ZntF0y
gYeyx4thIpPgX1brHpbpq1YS5olP28B3h8Nou96tS/K3psLQ4gnztbZ+tJ7QYG9X3ACtXDCCZLva
jHM86aok704VTC3dB8cugp1qKoodclRnaZYfhMflTDaGjmZPJCucls+M1cM1tT/jxnJ4pDJm55K9
30o4CBzF2aD4Q77PaQaeRAt9n7qmMsUGiR/tSLq0l8W3bnB7aD9kYvo0ImYNUgZ4aqpuF7LyO8FS
+rmozOeQUWWa2hXQ15EHCx+RgRMgbm+DBZ8mti/cHfKKhaXfAL5Kdwh4INXFRK/I7a7DghjtFPoE
QgYR7pbUQ/s3zQAzkugzeiN8FUMdMuCM5AiokYFdQeN79SoJj67cO8wa7CZwOl+qPvPOfrCMm/v/
l2cmfVHQEolVXByjRN1O83FdLZwnkDuB6Jwf+5xDWtKDXrDnG8C44RgakXkdGLsB1DzeuA/jPbf6
mraYWFue3X8Ioq+1QfTclIF1DDyKJpyJmg0trOpq2TN1aqav1uCnUXiihf1klz/mKEzotZUUwQMC
dlFcR+ewR66aJPl0nkZOjEbtPXF8owhLC3DBmLd18sW6kkzaZcyWzCS0yLhZriA23+SXeZYpLZuZ
hWtJ2JBo6coIMxvn2C+G5/9qa6coo4CT9q9BFzcv3vhJOObN6cHkIp5emPPzvoP+pfpNpGYVNap7
mZzaP1PMueEZ/DH2Rfccqi0FfH9jW4h9Oq34GXD9TCxUmwb7T2GKVyd0IHFpMRBicdJls28wVxbO
OC8n9WgRHOu0UggbxWOCY8gCJ5Vw+IBazFSNz2Xu4CMK8GJtIgSstIQ5StRYi0rsRR1nW97LdieN
g9B6I7BU20QLjzjfMGdjkKrXMiTvrkUaDw2WJFfrkhotTpqH/IcUqJQStju0UhyJYklq2ZLEutRp
/RLNd5SfWsmUazlTc9c0aWETBxKtbzIqRE7kG5Od5upXQDUcXE8iT4NrhFvkev8uDA1S4xihOodh
GdwneKLId3weQ+/DSIIbMhdTatg6Qlr7fLl/d/9iLNinBtM4AJ8JH0JtpppQVNV3WVV7d1kF47HV
Jqvy/nfwi6KHscV01WnnFd1WSMTagzXelVhKG7PuX+CPgosij7O6/zHQPq1Gm7VcbeHC/p48sPVf
jiECrnTCxPX//v7+ndTGrmXA3eXBpbvLvHrt9bIZh4CJygkN5Zej3V+VtoCxh4Sjr81giXaE8e8z
Bqe9YUobxGrtEit7rGI+ejETCC6hIoRjoElIUuMgQ5FdbkztJZPaUCa0q8zwsJahuB5fUkqTlwGl
mURtBowtXM/admayIgQd9T5q8becd3ZtsAi2KNJi7UpTgfNGqBXoWRl/KNGpFWP8UY2Iz9GsUU8m
uunjZA9rSjndrPaNtrIZjYXsh9ZKrghLIm5zYaAQR/xRFF8ctG6S5l8f4nkjdm+ifcPa/SlDAxdr
H1wTOhefIZMtZzt2bdoaF6GPa7XHiKwkQ9LgyRYqZyvJKc71SZyCTJ+1hS6yo3WZiq+F9tNFb738
xqBByUnKgoE1uVgmBF0bbbbzUdwpjGFrayCMDjXNWDFWRfY5MYEODgdLO/IsbcuznC8Lo/6zywTc
InMiFZ77lEGw4lHcPNhwUTi29gj4wGAVK1hytKOR8xG3i9isUomO7P4poCRO0hsOaJT1DwYsWQx/
Srv+cpf9QcKm0ejwAAKJv7iw7XSG4UuBKlAAamTZxd6IRJDSsb3yWv5NkelTIZ5BbRwsMA9qA2Gi
XYSDthIagUOMecvrsIHqpROzk7fJ/5ZOPvS3kpDuXJYOMWtch/AhKNtgZsGBWOXYEM2+5eirfwtE
iQvCRPZ5y8oc7BcffkK8xD/AMjrasNhr1yJih5hEofsdNYK1KrWRMfLG5wxFY4mAjN4xRqAOs6BI
p3rnNOQylWvS+OBwZnmQl3QCoK7tV482kY8ea0fskvg0ikg//ZFqY+Sk3ZGxtkhSO443NmLJPGQ8
Q6GadLRzctb2SdF3J/7rl3GoW5w8NdFJDDlt0RISz6yXyAQ1KMGNb1EuUQLFJzPZzSemI/eTdl/y
7PhpI8Nk274zU5ETsE6PrPAU46MdJBQ+AW3SzFFqmg1uzXwBSB7QSFKG++Rr/2asTZxD1OFXDast
58wfclK3vqH6qO2dSns8hd0RvIp/wgTgg4x7gtQE+13kn72PBbTTPtDAbZh8wMJGgUc5E8Rs7Q7t
kIjSlPyi1ZfVo5oMLnCHi6rsGCIRHQ36nqG9ST9jSsooFYzfTLtKS20tDYhEbHtEppM2mkaoTTlz
IqxDdjoPWE85ueA/LdDDGCWjJ3Nyax19JiVquq5q399QQeOBY5aM0Ki2eXEgK6zaYVck+FYHxpdS
AaGx0C5W8q+bHDlroy2tnMpROGtza+jWl1C7XGukrqlJsQn8WV7jnSdTh6sSfG4CzUga6VPpoZ9l
fGZZL4a/dWPaOnNvWCyEBb2ygvqWL9UD7dCCI+yCEcqpGP31xbcOFW2snbSNttPmgWAWpsIbXQJo
qyjaL44vQbV9wKdwyHJqKY1swg0N95de+2+ZvS+t74CG6K7MX0k2fcXZMK9c7c2NCNRkLQPlEE/f
ajCZOyoYwBTVRyawohUzOz0O3qXYBSS+D67bXcucVm3gUIizZga4JFO1er9pjXZ3jJ0BWzubeOGN
6X6o3pq7/7fDBFyjBCbdzHA7wHtYbSGUHz5UB4GwBamBg92nJEm/yYiJZZvFuGjmrR+P0V54/us8
nWsVfDFZiTYd7agdDodnQbk+8iguQ6o9WAykY89GClWZ36sy/Ihldp/4JkNb6cRGvVzecj//6Q5t
ta/KczB4x7BqvuRaoLxgUvap9ZUNQH6KQxQjsC33OdrlwRhuUouYE61kFnwWuZY0Z9iaOXyUF+ql
P0gHvIVa6Oxgdh4wPIOfkNsa5/PYeGL1tzztrczmsCz+q+g5E8awtv73v3XS9Z/5VMt1Ff8nfdf3
FZiNf4bT6jJXXgIV8tSn6QYQ5afKqTow10SvojFETMIkJWUJbavoAyBT00if8Jpy0N/0LpV5K3XA
InCH7UN2R394ce+Q4qbHi7Ntcr0OIV+X+c1/vjgrWCI3opfAkKGH/k6XvxyUwTs3sraU6KnnZ0C9
VB/rila2HrzIRWnDoBSNWQPv8HpcAo4oubx0GIT35vz8hxdIuvi3dw+EIVh2koamEO+ifXibnb5F
PH2yOOYxidGwmygiBohjY1/zwtdRO0IrDeg4imwk3+SsGecqH/79ZfyWMeZtcoWQfI6SYXnr3Wco
rb41QqKHJ9I0NCkWoKtQacvcfsNuT3hJf5gVbvWgzLI/xBv1P/3XVXX88b//rdOWngBJ75NzFhoS
8y5tWYe+W5EOdk5Kt6Rb2oVJHHtbe/QzOML8xqEzjiRkmAn799/Z1J/9u58sbdZPrlzhWPZ7MoyE
qlIWWW7TgorrR2Jfp240wIK28tCF8X4ec5atdnotFu9X6SK58KzbfN/t4bqnYhj/yqcs3QBmp/5W
TAziL/05S5rhatvlV2btHMrN4k/xVAU25/3LVsITnmsqi0vmfTwVULXV+eyMT6pvqK8Yy2nUZZqS
psMmVdZwU2iViWZguttYi6rXgblkFwK42K/qYd6RSkxGs7xA9jvD7u4IXbdo8czmqeqq7tyLats3
5PdcZezpGxMiX37ko9fvxzah4UBrYpUTuLhUZkRWznXWlKKRSLVMEdKavmLRla///kn9fnWieOdA
5gnXNbFOCt6Rv8Vfy8KqBe+0c+qpG69abuCVQO5UD/3nVrETjBsKwNJNPjVOKnb//rN/X9342WgO
8GHQ+yQS/M+fjS8SMjmnx5MUzpZRxXZHSLPfgmTcuLps+u8/7fflyrNdXzLn7fg+y9a7n+Z0kN9I
Szqn2DR+jmX1gYw3c31U91OZ/5qq4Oe//zxTLy/v7gEwAEooj2gxIwvv3tq0BslVxaV9wl7nbmMj
AWmMWaCFalD2utihWwRxSdk/NJ6rqimIeSmetqVHEZBiFg0JF+NtWCEpIHqWVz5Tw4pT1QhFqWSe
CSEbs7Wh/Ri29Yk9tP+H5cP8fQH1HJvlizfMUnz37i1DURzMI8O5cGkBE1CzKPYJ1E3Ze+Fpcv3p
IKXxWdEIc3xeLoEqxGX5RI1NxxFHj4QILJU26GOMprNPO8O5ekb10Yyr8HUpPgR2vez//U3/D5ez
b/q0dnnbed6/f899c4zFUtnmiVIDBX6bbofNJNiBBOBRBqXcAOyZSXd5YS7+mhP6Pv1P+LO8/YeH
9X9Y87iSXUdRgHYtfCD/vJxdirf8bIbHJz09UBcQPqVHcmdocCwhRVwFzTBfZecBP04AGN1xPc0k
phUZv+EPV7vUV9e7q48BGQutogDDbat3r2YQcaGYOJWnzKlZr3R6CKa+ub5x/UX7pQKv7HLDsT80
XKP8w53t/n5r+0zp2ATqXBo2vy8r9Lo8UUTiVAnxhZpgRXJEzZ9tb5+r7BmWhQIglFMCDXQLRyQh
WeSQJknkvLmxeQhAUH5rpHtAnWk/DgpcN+ppyeQeRD25Dp1k2IGG8h8nS96WiC1GFVgnYJ/ynA71
cLJRJ/XmIPadXeD6iWi5VWRqH8I43CrqLCsGRuxdXjc8/WbH38ZlBnzHyp8H1R362i/OYKz00mDP
JtJoVrCDVZGalXMYrZ3IJPrVsk33G8mzTBZviQifzQX5W+LTKBxlcAi7tceFsondcLqEiensxwnK
d1gZF6mG+W0CbQ0yHsZYnj43Bhs3NrWXdkD5SB6TZmfLiSrpxbJivN67FAzuASa/9S0s0CEq5B8u
l//wwPYFg1Am1gyTA8R9Mfvbc6CIOT3OIFNO4Wh55yWFmBvl35Ko9aC5iLMXEsNIZzIDmpM1t3a3
Yrr1Fey5fWQekeYyJVg4bqvO7LO9L0fqBGQZaZZUzbGvbeRVhbFiQsH8wwvXjpx317kvXFZZtse+
p7z7lfi3Fx5mA7EV9oDwf4mJ2mRMFmP+1Yeh/S3PmzcP+W+W2e4VgWDA6FNGTxr9HTzNhA+DxykR
mpz9F2tWLC4Bjkyqz4r0YDOtaXaqYxqW1BUTpnYZBhjo8u0tMMKrrqLXgFgxl/5nlYzE66WRW2eV
0cl3iKmf5FTd7jurjnP/Jb8xMcXC6E9MzZoxNWR6y2crV0+TQS8ka743AaFnMCgxnUKWzEON1L4Z
Z39nvHkogckZAz0ih8Xvx+5e8Q4/5sGUrxqmwQ5lR87LNscv/76ayt/HdXzBM5pVRCpuYvPdI0zU
bQSFl0dY5h18ij0PWDlqwJnknyKfkfuwA1UkBS3BtLSgQdeuXE8RoYjUr8J9k/5hdZe/PVIdZEjc
NowQsbZZ719PHbc0Lpt5OfHxjkcXu4rHuP9UiuYB0CCx/6e0K7CmQ6AzJ4FhbiGpXrg03uKobC99
LKM/7HS1vumf1x8viakmJRzH52n5fgPlLSaZbIqHMG9jRczUWVGjp2FIvwFuL+UZk3id64j5Sr1/
Pjrgt3IxmGdGedVfEq///xPot/2+fi1kjaVQevNqv1vzc6ZzqhbMPiY/yVwg0wmMAtf7mDYgvH4+
tMA0ib7S99x0jiE3bs9rM8bqMUwzBC51fqOvH/C/6a1NzWmXw2ScnJdpefvDdfX708lhQ6EPJQw3
cUB4fzTLVBRPTuUi2mhMf8XspDjmobiQjvU5p6XegQLsyBLTBo9B4B8Mf1+X3Np+nEcXI35WC0Mo
o2t/iMIGJ80AK6tpvPySzeM12k0EfZ8rHBFrlruHzu+qF1aI/EzHkoGjsdqaPctwmbbVZkZDsF1K
/0tQdD/FQvwTIUawMwRCaaK4hQ8lm0C4nVgUF3WwOqoDxt09DOocrfeKpL7VuvbRrjHsNXPubjuz
bnHzIga3I0rbJNMAT3ruvm8hQw7SLQ4UCxTxIIxbC7qaDWST+ZF7uqAqOUKbsQPijQZGGcsuzpOi
LXz/UnVztxvm0trfDyAlDT3Sr6q7LExLMh1SOI/gBovNsM171/wgZ7bz0IY/5Gb1BS01nfsYHAzI
lSMTnL8aQR5kUACaqb1cwwhTqdP3/uN9EU0oGp6BT77Mdf9FlAuzEcZ2JGl1iaXx3JodgzgTWQrX
CuGXfaLhnzBzgF7KaSAm6nNlHDS/poIEe+IDVKt4EgD/CeWDzGKecXkAVN+e/rDn+P3ityUnfeaN
fVuBJdVbkr89CGJwWBVpLoA9qeK0hg5S76ErXOrMAO+MmgYC1Ik/XMi/3/029FPHcqGwcsO+3292
oTC7YYqA+6Kj2Bmldc36wT8nRpEdk8GJN4un9h2eTkwxHgY0/AX3vILdY5v999divjvgWGzTob7y
JGQYzBa/3VMFox+ybmyL1rTxWrteceEm4hFsU7Al9rtnfMM6OlGAlAQAvJ7XWFyuRIgp/kdkpLsI
YGtTeOM1jotvbEQoHJvGuiLoOBk5eydm9FGYPSnaf9p2jX+mbHZ22m7LaTL/tNJ78rdfhzVeOY7i
dzEVZ1T9bPrb52lldCotQtunaKrjjWdEIAhzFLco6Khr3//MyKI83b9Li2zdVnN8BEG2nJKOSejV
/VsvIPKEhiTPdrMyPk5TupzuX2J28UTcJzaejb25/5VtlBQPKV2swrpbTuaU0lDouoMiCEcTpFab
NGWA4rGfj0290ExJUGXEdmLkq6ia/u+3gmSKEVJ4ZnJcnZIIfLPttL9yfzZOMVRpnu9tv27yNrDX
wEYjDMgDsaVM5QdMoQcIgfS1Eys4welDZ17xa0MDWXX625lhIRoSp0J/uX/ntzEHSlEIvjKdzGZV
iSekCwzLNMlLF1hMSwd1eOAsmh0mx9qbniBmM0Uvdc9Di1WMxFz9CsKOoDFIFVpWy96NPkR5aO/d
mnE2egnkxQ0nBnMSvd4nM+/XcEFekJE7YA72xDxQP9OWqTKrvhnxV9khCFV5/bBYERvwJp52ijGt
lWjL8AAPLgORlB5NmhvPgELlaxH1G+RcWC8C+DBZRoNVzhYcX2aC9hmrNMxNz7u4udpQew52lSV3
9+3ZPFY3KwGrX4UpbCGriw4dg2L3V0kP/FrQez/2MSYl4Rb2S5ea8cZPuRo4vtCZJyK0cTKjuxiq
7C8J4ScOF7CGB9PCItJRawLxeguCWrwmofD3IdnhxvKDF2b+12nNPSSMGm5o3FbA4tx72s+6hkWY
PdYJgdkyJYHljA6MND2uw2PLWIUjrSujgXmTdQXj7TPj8kxrHbgGUVsUYC+ZbC32EWTyVdhynPZt
2Eht+53Z2QO8PvmK1x0jdo3TnYxNuZlLO7+QctFpJ/tipyTPQuYo9h0h1z2TWxDCOs5P8MXoPQbO
K4ExcwuIL0SOxjxk2peMW8YG/Z/wIzWiR0atKENJ6+DhFzmauXUIOeyTUV9grQfNaQZbROsjLWr5
ucjtj3iUP3ttSLC0j5grZSr+aPbNzhhc+6BCyShfWB4dwYh/FTHV1wzmJ4Kz7J2LzNqOjYW1LNqO
/NCkb6YbL3PVOYzH/1WhFCmxQ695LqE+jQySPd8HU2cdy51q/9Uk30UThmeOzdbvUkz9YymXfl0Y
SbH1RuJVQxZ/Iglb7wePy+g+XRyQsL1ZAx0mA1DO9yb6KsLF2futzPZjRL5vFtASiyQCScVdt2LK
gOt1MZ8WkjGvIxnxVRpnEeEk/pjV/fX/sHdeu5EjWbT9Ig7ozePNZHorU1KpXgipDL0J+uDX30VW
T6tRmMHgvl80wGZ6VooZjDhn77Ux8miMtqqNboTqAqQ3RC0RaedxzazfICF9m8cuASFCPXuWUoBn
xPecZJgXRwx/G1ORES7swHhEL8DHT/WT1DPHVy2ir5QUs5ftzvG0iE/clJZneTCJIn6CzBCuq1p0
NE/MbG1MdFgLAHB78EKO3/LLV7GcIiDI9mZYeoiGwvnSK0PEtioSyDo6UyyJDmbCKNSo/CAKowPw
aKSNT5qA6vc0sC42MNTBdZg/DS4XfIcOtVcaKPRwFpyGnUx/VilSUbR91VmN41mZguEkQ1h59ooH
VirtmVJvtqEA6a0FoTRbt4QOnSllSHJCwyzThk7LvHZduoX5wIwJy4rXXIq208CIKgmeiEeMO/kK
MxRjTAMyx+9bj4KKOQ4n/v3R0SZoM1bd8Z5YhbyjoIo4A6ZVPzhia5mReweRpd0gb68Ey1koW2ly
jPHBzwXc4dgL5ZzMWXMhTbJO/VpWIzW5YnhOdY+MO8z0fluFNwTE7lOafufCQIe1MWaWMqseVpIi
1LFtIuY1oZVdrD4g4jm5e5CRnynLa1tVSGOdRkV2HLPwRPyYTGMHa0n7nkkylmPCUNdhlXZ+jSzp
VJbuY6OOFl/pe9SFBw+fDEg6RHAS8fs2pq1NPCrUXauGEp2nX7rGWI+4rU4xavJ931dHuozJSbG4
xBH+QqB7UaFrdEymlRVDyqOShttKQf+hlR7YXNIVx1qtd0GaPJgFpb624odfVoU5J3AKRDfTcIhz
kIehzL9wyWegQqPKt61S6POaDkMS+rY1c2IPCxLZ3xnN4F3Y2asxLIelm5pUqIhMtzlVo2C13Hk7
RVT8mlXr6iXGrzS0fWlAaUUXgEvaGq1NjGqqCOl3I5wtTzJnuiwC3y7Mb4GQ+goagr5tXYt5c5be
UN3zZ0gqUJCQHugADzi/lF2YYRTALTYRU95QaFMnz9dwE28jbMsbXDH5LpgEXglPS0+1etE71biy
bEGrBp/mNtQGTn5krWiTdGPjUrPfjW3tl47uzvDablNaZbRFuqXu+F73fZvJbSnS8WAZAs/5/NY0
heO1NtNakO6QluqMZINjWHUYQgmIrJ+EHiZrI+xGxBN30zKsJ8FQmTtNcZ9kWeyGvh3WU21jOOnJ
xCWf1l2LQNU2fJPJxnII9YtkM1tG4nMbD6jypjF5V70XO72acee82fA2Gktk+LVKE+ze0D+hUlsv
2t8StqwvI+s9dwCjISOKDp4Crj9QzEtemHJT9/WdJeUPAL17t/cmWPu+yVSKhdH4AzkH7sO8eXAc
DTAVXNW92TnXLA2vOjXum97IN2nCrwRefdYb1dvrNTizyUBqG2JPXHfhoO2Yom06gkQBnlnByqF0
SS2OVUcECt6WlBnapo9YNduHPBWaXwrzaWnLdK0BKJNUAY67+GaAzsb9aZ/bQpzMWWw9huh2svRc
JmZ90FN43W0QYrTuWxNh3jDuDT5Fy6vhZBflLg4j7Wz19mlysx+iTbxrgCzIoMCza6f6LkYj5Z8R
yHUJnu4Ya4EfTacCNu0VfRmSYrNSDnSegbyotbdJ+TpiIA2UgiAIyOSx9NzoYmGf0KTmnkVt++5k
WH4dDO+Ls7yN0RiRkrCppwacaOuuLA+CjNe266UZ0laGsur61BdCIw4IaetmjKkRlRSiN/Tz0bSq
wyFNqsh3c+2hojqSdN9Va0s614NZB94hRlOyioKKDE8Vwz2xvRkUfKzvw2xhxCGKT7g2aNRFH0iL
x33VGncUrYQAJHWFCKAD8e956OSxRq814dZQpLtqF+vWexwYxsWawNHjlz/oavY1GAdzSz9UW0U5
5gUHr0+sFu2pduwnL6vWqQn2PYDxh2aPFWhaDU8FVLZTB2GfJqpct9IsKBY3ew3br87U/JHa3nMu
dfWUTehVhiA9ZHFm0d7u+410jOiKnGQLd71B24cfUuvaORytj4/UH7UNpozsSFkwZ8FsAa6MQeSn
9XGgeHSbuBgbyFsPhhsxgLTptZss70bpxI4RUMZ0BBFY0vYTTf+N6l/1YD8sgJMwdcb7Mg9FNL3N
PCM6M983GMaRdCuChGyFX76vwOpEXRiiKew4OSfTN822OyDyaPzQcPsHBYawiq/50nZKgxLegjJk
2emuiJxbopr1TskzTDMTPkaYBQhVmvjDgbd2GIcOx6qXP9ZaygUtV57U0Kx2idF4DPcJ4hNrwAwe
BwdvFBVoYUAJGnEHXDnDfVDxWWOfvvZG8yTy8cXWhuCRahF6qCrVbz0ma8pDAGZk0iDmIxlt36Ss
WvA2Yc3rp1PcqNNN7wAP1PmgfJNGdsOJ1BEy8ysA2VujrXpnPaz4td6e45ruqACuXbWpdqjTgvmN
yblBhnaJqeXQVJiOersZzgb+0L0t3A/oADrOsZNo6ZJNgcyPaUmAhElWCsYN6E6/RcANcALEo7RT
MRetbCGHIxyfL8LSATpXxQNq7PIQRy5s66h7cI3ceR/4gXkTtqAuawqw3qb6WNlobhhNDnHoYj8e
uwSDejBfM1hqjXl0TMyvtlCYD5IYL1dVU2l+i2Tt2FRz9k4u76GYSHYwp+CrHaG2GUnJLJP+HvYm
v7mkMa7OxFW5RvoNtJpcM8O8edaIB2QwoOrjpfbizHt2DTyOyPsunSCVa5D1g9VUzUPfo4jsK1CE
8/phOW8HNOHroYbh0nQofztniVOvNTjdhvfC1cfbWBI9PEafrawAEvToY4nq62rfG+RhUljnscJ+
Mb3BPCm5isGSwIsdf5nXsS4senSMtkGirisPdWhR5+HDjJQBUMg6MR1NAE3G+ASBlTEk7fcz+pG5
gu0+Ze5bMFkAUDTvCTA7ysKZK8LPul6DI+WyPrcLOh3bE2cb5sUyoI1YAG5pzGqTFGm9onCG5qoY
D7lK6iZUUBA1PXxvvMabsmM+kAkDwEWWTjsvG6AbZKV55lIj4UPoCJCq4helDG9DV0Un+QM+u6KP
8qBquCKC0TK2Cx/VKI0tYp70NEc1HFqnPesjIZIjTRbXqu+8HeLfhOh3mabVrvWQaoxqq+xqKVsS
I9Sngh4AUGq8VXN5a2qi70VPD9fD+boCIpmcsVgzNOv2My3456GQ11rB1WUyg5NFk+B4tDCKNlG9
L2u8ntpOyQjBbmeWEQmOL3GMB0c0GUmfs6sJq35zqwSxH0Xo4bPS3BMDSb/DX+1udYpfftw173rb
GSDJ+oluAsqdVR/OYxig7S+kHGuhxcrAlqoPUfdKs2x8yywsKHKbZxnphUDgAYojbw+rgvVW0VyH
Fu691gbHHBDvyRXpR9gKZZeFI44Oky5YadAPWxBJLfrZDbItcm1Tbx1TgrrCxNkWVlM/GFCn14R0
fMjIkzMknveK+1UT5Hg/dfoudjxmPoCU9tSHrXHMY4uCWWl1R6bD8dnKT1UwhZdRRMMWE4C3qmmV
IAEHc2LTZLUivsMCFdWaugV2s3E4dE5t7+NgvIYILoEq67+cWlqXXHXP0sUX0Zh4UgTBbfsIWaav
KsY3E8XxhvwaBBBGP617vr+9U78MLkODbnBZ74bhcQFBMTdS+eGTagmZbcFMIDXXroGMV72I6oti
dc8C1eK6aet8U7l2wII97sif0UhwzonWKMfzYI1HlzXEsQIB1qGs26D4TaFq2fXJSfSbBhz5kfU5
p+dskM3ja+/mRzf1zBu+3FPZZcC8MzjM1O/9PvHExglD1W8dZJVSicS5FlW3zmpx06pOvnZbNOWr
Sg3rW4MQ3cS15oC4vTqddQLazl8ePMQ2sMpvQ80TF+uhNUyFP3bFLcUq5Gsh6kuBq2KVuu2L6Izn
HhsyNiMJ7MRcO0kAJgwGEXmM9UeuRHjQMl1cBj7z4A3Wi1J635irrITpZjtstUxzKWrssrrAQJMl
F0GOwbLKrAuCHWdjF9n2xqFwtG2j0XoFJYwvaK5aen12FXrEhLeDbm381IBxYQ8XZI1O1l4Vpf7q
Bu9QFD/CEc+M6RDFEOkZ/kiNZf+oG+4Gm6XmB00bbnG27UPcMelkNAS/wI6JvOiCc/CH2TGRcygM
rGxNWKugxRGEYBq3mv6cGpTENK2zfxDnUHxTJiO8AKNnteNqz15mr5rQfjN6q7/pcXaoVSc7JSJ/
DGsWXqZhwn0JxodBmgoKLCXdANAmHDSu3EPc6qemC+WmGQzrvddia6NI62DDYL+xFj1zypd2Mx7o
U+m+EuMxXmZwJaOrFtO9iFEd80/yELQBYXT6Ak1JO2ODnV+RRj0KVyZG7w5ZwCD5rTYoViOH9Ws5
MOx4jfG14VxfRaFsD8bUjzirlGLjqXLDMBFv43Y46ZIWaK+J628Q5CwgA/40+gksbQwOVCXGxCTL
waLyHkjOzb5DZ1yU2FlSipV58uTZs72yQTiI2nfnClPx0b9Va0MJWmbOgY1hJrngGiOIKoDRLjos
QtM0/nRs4HwTgQhUBMdo9grOA3rzo0rieg9LBOt5P30oO7g8OH6866B3w9Ee9GE9GlHvL/guqAKw
k0Zk+6HeVsdBp1i7iCZpFKdHm+LlKiWwIbPCcWc6NVVYlnVuUTU7c2Da7WUsp7gE2T163gJj+art
042O2PNISv1719rxham8WNX2HMDLvOkQle3D0HrGwWgcLilSXYqmVPLm+9RansEsh75hFf02HPq3
wazb7dBmBcFQNrVPx6k3njuw0Btni0o7ILSJGnW/XPG7FpJEWfYETMg3YeAL45zEhgrUbgTN/tVu
9EMMwLh31CsmWgJkq0Mx0jIjhkIBurIGbjrekXg6K6emU6oS+N7p5DswyHau3ZwmVX2Y3FS7DjWA
kK5WcGwPA78dFqLuvNjJ2uCjHqAmuHXH2SyAbLgWXH/VG5KjCfprPbn2LpubiSrePJZRA3J6QgHo
nxiHCnsQ9GZieYIJY5UWiG88hvmFKI42jrVzM4irPoz2QZEYwKml371jeVtDbLGpFsGpHnC6HJIU
Hn6jVa6v281TlenNY1Yn5oGYAUqJSn6vr/ZgmQ9WGp5Jffuuupm7qXpT7FzECRQqSJul4qs9Cy5V
h4KuR1mX98yC5TbEuPkCLggYzA9ImuVjnIG3SKU76zfiS/KYCdc62R0Zvwwfd8eW4AIGEUI6Z4ie
ImmfmYn28kYN2TfqOQEa2ukDmlWadMKWK8seGn6NqbwZuNwwDhMjhg/SeFBcBltTb9x9AGRmXcFK
X7NWtmhFzGeumJMoyqojM6wF0GUVIY3wxlyXXHLxYQ/RJh91Z5tqHdc1Radc7cX22yB/uBHuLKUK
WGLqY3Yl+OY98IpvnUXRRGbPTa7rX/R+wm2K/hGsR3XSrf4Ha/7IxzQFNhz1742rlW/aenFuAJVs
DVzbK8raMBVC87G2rM3EwPlUMhjJyD1aTJq2hHB8VELGL+gNvrpatQHzW/+0qHeG6Re3cI1z16nR
BZL/XkNTdtY72gcu5Za9VUw/h7iMsDYQF4SK23wJgjdWRM85FaNHUq4MP47SW9tlKp2MWG6nKMJg
OsSkF4TgWQvK6UoSyKe6ArfutdLC4y26VRAMFsg7alKRHTYPeLxe5kyVi1GdFT1Wd0SUFN0Rbn1H
N0i8pFbX+CKtxZs7WxGCoRpvQpTqw6AVX/HTVXdZNr+KDhqZPiTZLiX24HWS+kyom5RrKfF+pMNk
bnWWXvum84jhNpTmGo73DgpSuXOywDecBFEwJbY1BBLGKnsGFVitSM816ukj6U0UAKV+nLDI4OdB
JntAyUmhy8vUVaQXT0MyvgalMm4jELrnQBtOxlwasWXfM9tmMZeXtbyio5NXnaHMV0aCIrxOfkm7
0Lz3kjdemRyaEAOz3aylCQ2Z+ynCsrm3AfeDseCmrILuiRx5woXUW1ZGu9IptS8hLHJHV/M3Mhqd
XQamYluXWvvFEfmBib/f27jdVxvSXlF9qRBqQEUq71ol3wagJy+Rhw3c9dwNYQyElaXnfEJGRrLR
wWmhT7GKd+32VEYEGHh8Ng6QdDW3pBP8DuDrOnuze+S/nz/v/apf4X/nP67XG7SWO7hVJ+uq393n
7NX+QTVYr1bNsBqIjiogudA28pe0cp8cMSw6G49RGDqA3IM3rs+De4uHJ3Ts5PQmtY9qdmf6m811
c3274ixbvbsrjZS9cTNu9K11FIf4Ht/7F/er8QvsDbPeygYsSDlnjUeUm8kj6VSdRetjk+Zb92Ok
XbVXD9lJ3oe7/ty81YjW8ZngiXJgP60pXAeNjxNMabfdAGZ9j3sVJQgOEvUayVwShRY9R121bQCi
4ZaiUdlVbrUHhNjvgqQzseKTPpcYkuDxobhiuyuvbhe9DWU+8kO1N/StjY+UicCK6awCGjR19mFR
nrO0H97LChhANyrlRSK5u3eD+jKFxbYZ+uyVnQRlUhkyx4yzVyrJa6tGgpBakcBbbpqvRm9TMUuY
bibFycDwUXAQT6/1xl7hsZHbezv4ODKP9xRwVfB0dx7wVYpqsH2rkeK4bIRZiaMA9/n7phMl1BEr
XD+JntRHB2rbMRBNfVxuLntpw6nR5flZo512pPN1VqJzTuV2u8T1/pHe+3mzpjuyn6zeT1yjOJa5
A8kjCgVbjX7Zdszcx+WRKbAJBLJqKsRzIHaQGGeHBuF2eXCJgRZz8PN8BMOgK/+4vyocinB4cIqB
OO1lEyZkbgdz8PbnfcseWJt52OeaneFa1ubPbAqu18EUiGm9/EusmJBpk57uOtQqsoo6gtKbsNzJ
NiMvWq30bleCd5ssMtqX92zmCPdl74/7EuJGKVhn9Zo+6ZepENG2dnSMTE0UE7YDKma1JC4v0cwN
ts6sSKYdOkadoUePcAjRqF5ilj83y32hU2eU9MrTkre8bOjHUjuNvZTtaI/gbhQkEobKqN9bMZSt
ui2PS1j6QHv/t3bw/5P9/wfZH0EeYor/Dvb/P9n7x3v+/s9c4t8v+TfW3/wX4y+6Lc/V/50+/BfW
33X/ZToa3kcN9Qbuj1ll/xfW37D+pSLLmbHAholO2kPw8e9gYvVfum4i4ESpjITO8LT/J6z/H7L1
OVEAbS2HgXCE0IE/lf6JVulmY5jKvs1bb4uVjfbK5J2UeCj3Vbil4k+2ighVuus5eZCZE68BJ6X/
Sxv0nw7DIbQZGbahurr+h3p+0ppaAi5S9gIy2Upmuntqg+7DadQfHu7WUCQ6ftAKmA4qRgZ3WKsg
OYz9P/509/8gS//D0zJ/Gx7yzdnQMuPN/9TRoBZMGo+i1F6tUZoGmZltpKboB+B+Ru8chqH8mtrB
nUr310ySiMpSZV1p+eykLJRdAzXwOsQYR//HYZnmHxpxDsxBzYm8Bzkn7ih1/v7+IfAZU3pSmlMH
ewce2CpHLbMzE0oVgJLOuYO7fhzN0S+jSDnWE9ZbhxACf0x00GpizpChPA3cxDZtMFbhsSeLlUE+
q8+Os0vHwIUhUkx7FIX3odSpDf69ySoHRAMkWr+SaHOKoaSiTdfyNjFrPMaKfA1EXp3GAHKagdn9
EkolpU2h/gTMYB9ZQYSPwkL2AjEfRj+RYMo0KIdQK355gUsfjj4GDbpk0+BQheNwCTQKeLZqRGus
AC2YgOYH/DVigsFw8M8uLmoyPbklRVpFfg9QjmPk5xLTUs05Bv3Q7kiOL/0UEl4IEpzCRcwsrrVz
g96O4HL6w5MpIpghIpeISFMP8RI0mEyeCn14DkJ4BW7HtKjxTiq040Rnwp6ppr3VvAR7hLN3bZfU
6zhNDoA6fbtvWHtIGDu6Q/U3O7iRts8SDivNf0mh5gdGbrHCXPCznf8g0FYuEFlyy5b0RskvmkI0
f3YS+hgcKE835hHhduvHrUsrUwt2TP/RiytoXRx7QwYbSKLpXnrhHaHCGt2TjnNdPCRPRSY+Bien
ZNwXmOtLj7ZK19KFl6upogw99p7fhHQ/LQNTpFP35zA3dw28UyqCmC8UaL9Grd+noN47BS1rYHxP
GpIzzPrJoe8iOtTweBClSChYwxfyECZQYagplDEEnjiKDxpJ28C5E938LXQmZVvhs1gpUfDqjXE2
c76pmCO3asf26qTZT82U5qrNDTof+eSsGwNZvzr0ERLkN616irUc1lshY3o6H2FfIQmg9EqvQY3I
QMrVEShvOvwcy5SJHMl6TUNBuMhRFSVVlm0d+Gh5UIwkkGrN1g07427mxYR4POKskNEODCw5S7n9
XYZzbl6itetSDr8yWzfxOElyKTuFKSpIV7/pRL7TMrIlDQzftFsr60IiHOIhzEWxIESj0tCRoPE+
lh1tysg2u6NisTEVh77hsgtHpjt+bvI2snyRxNVquU+xxIeMs2mT62PLtxndWF5ZcBGq9rjc1Yc1
CJHl9rJpu+KL5unZP56y3J/Or19e8fna5b7Pm8tebY3TLlFY1i0zG9zZUJZG8zUMIuJV5vs6ObGZ
90yMyxtTZq86Xopps8xnhtgsm9PnEzWWb4iRHdrGiiiOy6b0NFBvyy6nDPVLvlIANHAR18sLf9/5
e7s8i6mNu5oGw/z9ovrvd1oenWxwVMNqeek/jkSqKmQKSaREo4JaFRopH/MLP4/NDRUCP35/znKv
XA5+eXtnObBlVyyHyxCC2Agi77xOoxHl/ewMk9Nrdp0oofYxpLBjdJMfT2i1cl2H4kT8hrvtk+CO
nHw3DCokRSbp9VgPyDH7Z2oMP/Luhj0sebFt/VzkNlPJAt6KmF5Mo/vVjsOxykpIFBbOBCAS7SaT
5FIYE8wvfhcqZM8oItIjdK8ZjdUAA42JR2ljxfQNeyd5TIwA7I5xC1JUA8T4Puih6+36ovuWZd7G
6SJC+VAM+pGHdN0KK3sHFuwaFTI4F8U3TXUvIwtov00krRZCElaBV/1sewfQBKqrAnk52h9MHug3
MVOr2pNXqADt++qq4Ag+TlF2MFkHP2MI3gVK871x5GaKTX1TF8O4zq0yZXgWD2SaktAXNATCR4CE
YoOWAOQ4MjUcymsxIjvUXFRCde2AnpX17qA2G8rLWMozzGnpSK0cYzeAgFxn+J1uiHZ+Cn6/b6K7
2REoglgxpm37I3UAitixjQUKHJuvR2MHaXW+aHnlurPNaVO74RaxCSubVUmXaovglFUJ9Xno/OMX
aWtczgq9xuZOt4ELXDNG1t2Zwv2gy8DXTcvaxt2Pesh/mtP00av1F0upi0dkfGKvK97eQ2CHeBFu
Q5GhwDXCxlmrHbkV5i/me6ixwAyULQiCPpLZWqT9ezMCTnBq0vcMJy43sH3I6ax18i0A1Hoq3Rt+
YbWVwgkJ4dhPxCVNOZmgNsxk0etEV6IKze6uWhYkaDjlqqqiX3HZH3Ohnaxa/NBceFkypI4nyFyM
vsbYm3zdSaKDI7pjTk6HM8TGq929F32sn7Aj5Ks4EyhtSuVJ64x615v5DjWKvSo0+0PPwdggZgZR
IgTJHyboBS9r/bI6afZ4yVxEoUg8rpMCPXCyGiw3KGYHVpZrlSBqHFbdShfGtnGMg5ZYe2np5zST
O6YYexUcns+JfbP1SG7VkPmmaRNqpIMg1PWT6PpxE8rImeUHyr1kNnPox5+Tw+mFLm3aJgEJve3w
LS5VGPshJcQwesji/Ds/8UNPJTQGNLpxKus8QeVMHeyVLYLbqKyfbeta9o+uaW3csX3MAyKwsV28
1321hx+Qb5TKpdvjRl+NuFrbqpuuVdy4G6+6JRPlS0EDnlz7VT4G69QTLhHxekY3P7yrkcNvb3rs
beNR5v1XUM0u5Y1xPEWk7ip9CMXXvjPzO6QWsoxpLPdkZqM6CUcEC2a+tUXHJXcyfnkufYFQP42l
QSi1Aw6wr6qdC5kJBzTyaq/6bhZEFqLna2msuuj4Yq5iafw0eDoK2b6nML0rnIttVLcxARvC5Qdy
DfkXWkhNejyoOZHTBPS4jgALAi8K4xU1mfRtpNanms5LnTI0eTRme+Uo3L5i1AY3EyMYCiXQ67rZ
WFr/XLo9kss4MhkmM9rRivfoBC6jSxSBWoaVPzoWF+Faks1a6vvK6V+Jr7JIj4GVaaA36CN4YqnY
tgU1IWHEEK/yowO5jzX+nrgBwqaoS1mKSvq6Qbui7071hLkQkhCsQvJ5g+pbZaRAxU3tJWmp4g6m
8exMdFNBeMRBdAGk9CwT+6c7qu8S6qwSfFEi+5iacH6Y0kZJ+RR6OXLFRM70ph/FkL+WFVRENd57
J9mVPYxGJ/IN+sZXBy32HDU+5lcYcsaGPvIsVuOR5b7fD2uZzVzKlpu0rJ4FF5l91utfl2cFVV5v
qo6VveTyf1WYxOx0pNgYBV0YM4FGSSTNi+tUeJLmu0mxPKcmWVkYaZR8k4lMoA/18smfCMqM64pf
ow7G0SF7aaUKqPM4eHDTqb9gvZZCno1QOJsoLh5rMzjkVeNcjFZ3LoPGTK+ctHGL+mGFFl5fz6Ge
fqBW40VTnmPH4V84Hwlg32lj05dmVHX4+no1BaaH4qImxLaiS8v39Ctsp+I2GiWbEeGh2ffvQ0Tc
uZ56GX94WfmpOwaXDirbpefvPfH/BZOot/nFq/SfuofKRlFGoGKGT0LFiiVScE7a0UXxUN6bOCYP
qgD6ZqH40qfu6uYp+U1G9QslPs1YYzxi/b4NumFw0WuNqxb2tMyy7PKhkobCS8oD1C5gN313HKz6
QlTIXGRWH6xMVw9oBXJiR3IwUNSetZBYyWj+I1Y5+VdhFgUrVSd1Vzaa3LiiD5Aj9QdZO+QmIPAF
vo1QS8A4o7+MGIlSIqFsmPnTa5NEAomb+IjL8GiYQXvykiE9euP0GHSDvJqjax41Cnhhnv6KbI7R
S3dGgwHCzTmz0skqr4OVXrRezlNw65UYTxgx9Lo0HdtJ67zh8h/paY8Vaz/ZX8HEHHr0uFyX5DFy
i1uWagH9rbpeY6AKQA/PfVtP2QgNGW/elOIElutQtO5wzeaNpw8/6bOb21zlRLenl8yT+craJ0PI
Yqhl5mI6gOdQZ7dX14g/vHAckBW4KYW+EkiQWh0QEf8gGfVueR9YfjgthuOy6ec9pXQkcQPzbtNp
EwbJeRe9p8tFihUdepNqLmsue0k0QxY/by930nCmHbTswpnjcRbyfz3/P97ZmCAYjakECgNwvJ3L
pfZcQl324rlS+l9vLk+p51cse5+vXV72eXPZ+3wrF0UozUYyQZd3Xt6A8dtSWvcQzFVZBQ75cdn7
3PzX+1CBd0wa/8PrBAN/bENvDMwJX/ZS75034LUFxfG/b+cib35/3O/3+vwoZL3/fqYZncieMw9k
rKCATn4//x+Ph2bnaah/ef/UtbFrfL7/8n5d132rXZQPTJUozZfzZ6aCSKfNspv1zSEL9S8Z6Ygr
PUhuEcV1Jp4GrQcr37VlqN0GBZ1em6LR0lnigUIE+F2kfb8qnJmU12VEr8Hkg8n/EI+kLtQTZ3WX
dbSq8tKvzTK/SGQu6F7zZivcILu4OZ04JWoI3p5vLnKTWIF0oUQ47oZqMBHjGy8JMZE71A7AVwkh
ICFtsCrftrt9XNTaAS0+ZeyMvAa1fnLkaiB/b98RT4a6Mc7OFfktaygh21aLIFBAIDy4tXpLHMSq
TIvwKEkOj5wVPdqCfXDaiVis/viFhfh07tHln5c9t9aZJJQeV9r5AW3egFk+NkweDo2I/3paOGnT
2bBlTRcTzXth7ETFkUzWW5zbBSjRMqUDxpqgSVUB3jXwwWkDCyTErTZsHURoEJ7beaNRu2iS0Dok
aGhX0WDafnY1FeWis1I5hoUwTnp4z7iw8R3xhiznubxMCHUYTcezFebPQrccxmWeUYfKcE4V+Dky
DfVNkwFLURwSlBw3o8Iwxi+OXleXyXUz5m70DTyz+B5BKtrC4l41XoOcmpQPmlvWCTD2PhAs8KbM
Rk/lJfnOHuP3QIzltk1i4rRsLJduqZ6XcPVlb9kYg5wNJeq01uEIgc6Dr8mEyuBP0E+pXgKa50WV
9ApID3kGj8LDVZAX9skytH1Ru44vNec7gD3z7Fh1fYTnulHmW+gq2FDY8EOTvPHP+yKH0srYwE0b
HquCWS99N/O8nFjLHkTDcJtYOoxrTZdMHFuiNjt7b+WTAcS2NXZpkrzCk9XB4INsszRcXTy0PG4j
ZDm77Z6oHCZ9QMip2WJYxoNKn48VpSzbk6IC8XcsBd83P5IzjUblvOwRJuWyAIvRquTVJc7PThs3
+7izFIGyAglLlonXqdOPtT1MG10MtN1TOMo27Miz4bRvNUYuc9TwNHJvCDTet42cCg8ot7Pz9zOX
py8bxz0ldvdMoTPdYvtpj0aP6AZ7De6B+XuPkB6AS+Q7bOeTftkQclmS/KpVXFsrFoIW/upo+Guj
xCHanuX2711FSeS8asc+qkwvywOglZNTmXSYtv7xxGV3ebfl8eWmo4JAIQNC+/0xnw98fupy3+dN
r8XjaKI8Wn3e9/mhldHkR9m9Gonblqs6igle+PvQq9BmCUDj6x/H9/mJn4dHhCNHnvVUzgJ6Aevl
EWQZZ/Se6u7zecveH4f3x83lKX8cxudX0Lfx96wTl5qe2i40M1rWRsiqoEqfwDGe3QHHYV6j8Df/
L3vntdy2krXtK8IUcjhljmJQsOQTlGV7I+eMq/8eND2bssYzu/7zv8rVhV7dAGmRBLrXekMSpGcK
fHDVcu01i3XpIYTxOPfI/KB/CAchsn3j6PgRteBqfHAzZ6/J/Xe5lPL5GFHHxYavWYCmV3YAstQD
ycezZ0BnYFXvD/V48sIvlSWvUfTXlmoJf4h17hJFMLRNa3a6egYgGKeyme6Rj81l8FzsLf2vdrpG
l8Sa2WNlg2PocR8IVBx7wX2UpqqsoZVDWx/kI7iTV+Q8YbhZfFM6rQ/mdNUtb6KeQQMIoBKE9kpS
zt44eMfRTb8mMmJyrf8tr/0VcF7lZGFFDtVjI5X4W7bcZyEtN/OBzRPYnbZENjJ68yUey2M3dge9
IJHUNdr3Rq++Cz+oKdOxbEOwujWSsrXevlWufYava64m0UM/qvah8oV9mrGPh3g58lkuuZ+7S0R5
SKnaHSBvu0Px0nceXRjB8ywcuBMlNgWAvli4g7dn3T8RG/PV6IItKhz93cidel5Ae0j5CV4RwTTI
oKO9U3tITzhyZizyrjoJOZ40q7EyJt+joAy0HnF6mquV/I5L2NdahqGlD2wsRl2DXfU6hob3mFTR
2nZUc8WX5NhR4p5lenhuUeBeWWV/Ajj10A4kdPgp6zvEFntcYSBRzpraLC8y9mhlBGqoaSH7uVh4
7DEImXXBSarNah3K7i5zdMyD7WFcZGjFk4Bu8of6a+jCC+/aIX+qnQAqBhjrDC4w8AS3wrIKFB26
yOFcyTPzpDdsl7Jk4v1W4wrWl3HF/2KVlnjIt0gtdVKnHF3ZXYc5fmVxmvaL2PVtnMe6n2rqDWsa
bck6e0BnuGuW5M6gLjrjuHYTFRiX21QUYT2Qp22b4eslod7aDUsZRPY8xHF25esQSiasyCUf/IfG
7pqtmSZkORoznRtNrm6yIfwL9l10kvXMmdl8o8i0YRAbdJB6vWblSHgQ+Ng/Lpu4e2fXBzsJc8XI
NtQtjk7bSMGzQRSe/n/R9x+LvjrqLf+z6FtFn2q+0xm/ar6K6vzLgdVGzdfSKA5NRdVbzVex1H/p
uqzI6G2hpwFw8++Sr6X8S0P6jOwJaug4/kyaDL9KvgZDyM4xqmmWTqFW/38p+VIt/E2GZXo/iqoY
WBArOLnL9mflPpsaYpI0sv5zrOq/yn7wDv5oBPg04HeDTNP4LQghmip1+KNIG3Vm+op2KUMQ+Ipl
AaAvM3Rruv7i+S0ao01C9guhwceybKtLAwXRtWNERKYGd2TKhUgbrgHI0i1y/dgY9hkGHG6FdevU
CM7K7e42WbKHXaOzXBpHL0Z3PM4puEDtmHYvVYzd/N+NlbfZ0fbRqpoNgeTMAT1ibvX3sDgSc8RR
21rSgeTHPYwK0ktpJQ3mEVK3qCAkv8YWgkhF2fxEO3k/KE3zNsDcWLS9gaEvkPFdJGs8G406eNTl
FqKBpbZLa0T3JZWz8piobnEEoJIDPXSf7yERF809VtjxsoK1S52Gk2BVV4euuUCqN1G4hOe5T6cG
3mgPcYMjvmnxximT/4jbKqkt1PlI+4jZorn1sz5iTFwosLttGXfNBkEMYmiUTmdxh9umBiJ0Fr5i
szKrqovXed5cBws/T2I9YaHdGNnMB+a+jwYIX/9xKDxzYPLFW9zxrIhkP3oY3NT6ozgauywakDyG
9DGNioG6yLw1ggsga7F/mVR7i7dgRDDSxUxkpzue/ZqjKpA4+ZvjwrnvMR+0nKZ/8PuErdVg5W+K
EjjztNSrvQ1I6wUPh7nV5cVbr5rpxtJKDzFjpqFtd8kyXbtaodl9OL3wWp06JIz/HCg/HqESvna2
XZxvXTeI9AfTlQrU1swWjwRZUlEVO1G44RnWYCfeQsldFOQCT4IQbEysYCr3e79R9P093vipy1bb
u4iQaJpxdE6QQLCwgQB2u4bveOMs8/pkBYK+QzWXppWN9jAmLRI0Pd+vTwNiyj1WBQkFbB817NwK
rT1QDh/ZxOKL6DWjDjxbHH7u+1LMEJtmax/HOEqnja4t7jPhL00P2hYzq3swqIcl8higCSBgXkUj
x/W6tCQLXYymvja5AmsxDS4FZZ0fLUm0gXLtNy0PlFmcO97zUCFKEQBRPam5P7JxU5K9G3ZYrgTA
x43MafaeDNn62Ufmtlxi+Sc9gN1mt1gMyqZnEXG+NXEakfNVdh9C06BkFwbmQSiN3weC1gnOPyDr
+L/OnSYmqCVBnop1SvwZ5px1gW2k4jy1/IeuotFVPmew4Topi3/HAnc8OKGkHROStCRN4+Yg29Lt
JBefhi2VKdheE3rCacb0gESS6AThCH3nwyEcZFAWTm4vvVL7NSKQF6Eq4c2l+y5eqaheoVgm+w/2
4CUTDwRvFO57wsmAYqf/gHIVcddGNoHliL6+zWtG138Q4wnoGTi5uwGJ8jVi8/K1Ak59tRbi+NaA
54eNPVhz0NHKVcRwNCfB75YHyNnKtfeS9FBb0ev9pNovKZn/flH3doHMa09U5DQ+Rj892+RkRllt
jgCg0/MtFDUo/3VWOxfdWIG57Qxqcp97jxvQvlaJJLVz9u7WLhkRyRv11j12WOwA7zeS7zZwXAl/
G7k2i4XUJNHRHmImGL+eCv88wQgpWRneDS733+XFhJbZXVMSSUtU9lTFBAiBGOikMPY7YiejboK7
0Qig27Ea/H10+dBrpXJQDac1V1ZsmOsiqZ8lVSHlleg5pJZgzNb59DdvbGkx9KiLCK6l0hrkpwcw
y+U0KGK+p7BdAU+yG7vAOCoJHtN6CXkiDcP3eMQUgVTcOh+9b5HKNzSGu8bCM12Jnmi6dhubTYJs
A+NdHhxkfwzOtd9JT0YNakF2nOYgBvPE6ybpqxLuGXNlqpaVyRLVCqcMcmxIO20cJJzHZHIVcXH2
/CT8ocjBKwpAynNmBtoqpeC2GuByJz5mYHkXyucg1C3Q0loA9LJVjnoyIvXuysAaUuTf/aqPwNYj
lx82GO2oXVrP4C7rV6mhQdSpnXHXciHEhFMXglMyegfRE9NsPEAWMYZjK8x79ett2rZREAvwVS05
ZySx11RcpbVTB9YzNgAns/Tad9eLYBmoznjGU2PcNyhiQxHvs3f3obPQ21WSylqMcc7yBw7SP6hf
q+rvAo18aSzLUQxLN2zDRP9a+fSlgcfWJ1lVej86CoGLGAjUlazkeNG8ZSQMOYsWcZmxLs6mjcgD
/nP1Ugv75EnOk/pgpY0367yw34No4hsw6lgvTJbGrEUpOSeo2BWTZsZ9QByJmJgnup9i93M/Dfxp
8j3GChM2ZW/BO1fTZR7oxjHXI2mrGLa7jlq9PScgxOa+Lumvg9U8Olqn/4WDAFRhzfve+IlSUuTU
jAMEXm1nWLibIRkLmUL0IWQgbmJN0duhiJq1Ua2RFjzcpk8nijhVix4RmiY+dLgTbApVrra5m+Qn
xDTwm44059XOakxhM/dngJqQ0hb5NnHM5GbSFWOeu+zCFg25NsFZt05Q5hSHZPFPYW5C+ZzMvERo
cCegXRLymKPGzKPBeO+LyDnUGr+1MUOzAGULbQlROLp4EY2c1zIxVgWkqKOLhq3LxYbTsUb1pJiL
mJinS4W0SeyWQuB0mmg6vA53TTi83kN63yZHC0M/jT/5QoVptGF6CHIr0p4jiu9Jb5qoqtDoWtEt
3VgpyaCzdLgPiCMRw6+CMuyfhpsSCHOvYnL/6bxa9aqS0ob2DU2i8mA63k89xgWutxvjxUIJytMw
UVVGr3v08YVPQgNBZ1nKDrmDsItS+8q7aekbF1PALxYiZiu/9eJt5/nyIw+X72KCCn4sN4zq0TGC
YguQTEahRZO+lI291vNOeXegS8w16oYnE1usA08fcADTQLz20mjtjSoGDaguTvoU3jEaUv84mCqk
TSoS265SvQeWxv5j4dZnaDTysZic45QMYEdoIa8hBkXTSuV5KBX5KHr3GRSrOX066+9riBnYiri3
a9Shp886NVHRDyngVOF3au9uh2Gm2DtJs4l+OOzPZBSktYV94BKbaunFbf1xwTaOZByVyRdZwy5F
t3kaiFETpwYqyNKjH2G1jpUlIrXMatOx+Af9uU96uHhn8aAzdCRlSf44Jvva3x91rh/1gYQq5k8k
gNpzpoIH6EK3es8jf99GJUap0QNCMpi+tV5L3dZSn+0m03d1KB38GOnreQDKaeECglqJp5sdgaWr
Bj/eBW2aQRCoOyhKoAZn8Dq7f0DXar9jj3n7hmbahmIAxJYtzZg28h+xtRKukha5Q+27p0l7s8xi
G6dKKPpRgnzBre8Evn+uCr2a9ejlbW5Bu7DzIxzJpVUPANcANfjnUR7R5kFPciFOQbzBnZfkyub8
EsNTAbdkkZZQwDXJDE8iJhozdsx1Fcg5lpUMwNwNT1apeuhwoeTwT+ruAtT9YW3CB6bx/8SCEFEj
HjOflRiHOCmc0ezdH1IHj9hJs5d+AJQX29BZtRxCX+fhT6Fp+mtIdg7wcMEWihQBLO1kO7q5/qpR
3d0EGcxg0XWb7EeMTcxZsyXpYpESvJ0Nb2OFzJy/FtcGfXXBQRidHQBwX4N+rKhs5xAu+Isg3zYd
3vq19esoMgqqRMKutc5wu8kGNMmzDKGIE9SneWXAfQhhBY2u3mzJhLUlSNfI3gexZd2asK86MAxT
H7u5YjHmKop1iTTMxfNed71lUNf2q67gQ9WrWb91shx3dDv/ISaU3M9mlizZ13GMra2L4OqqgsuH
EgBOUiAWv1UV2e6o56ZOCll9Hh1ZXqVVri3l1vzYRYXMA9YiPQot0FAJfJygUAUVjZ+zwaaU2Kw+
DQSjl+w+5Kr+gHI39d/zP9PHzy4fRVkDqX3TEeMfwOSK5g2y04fmj7ayS/PBgCrjQTQ79ol8Akwx
XDUYf1fA+iAGA+qSxtQVA6j/LdHnHm7TvKpzt75HidXsYjg90LFmEliVCzJs7iUqfUDUTfLSkrO/
6PhKXQYlj9aGhydPG2dWCHQKi8fIRI5DnCEmjvh58nQy9uIMEUfEbbqqCKQektvTVUVPnCGumii+
Or9fxR/gyoVQG9diXhBlu8KrVppWGDslqiN9fjuc+uJINB3Fi11nsuPB5ZBD5GYXkO5AyUZRuvrf
n4IiZMJ//xWS6kMlAfoFpiMkDH+/76hBGkd5YKg/4hwCauAW0Qm+5tWxMWm3kGg8iaadHAvDQAvn
GfS0lYiJueKorC1t2SlOi44zZ9wH+qKrt4ALXz/Fh76MHvLu8VM4ml4dba1DnQ0oqkw9MUM0lRSC
eY016fbq9wELab5l1dRoFv39fn+dAZ0A+A4/nd8H0sqLjrj4fjjh/mIoMq/tVMEO5O//S0C1HqTK
xIVK0aofO58GwYx4dut/PhQTXFNhwufDD6f5Wobi2H9cbLp4jaLoAtq8A3e7ByJHEfkojiwUkqki
HI2weQx671GYsxYZhrfk8rOV4dcDFk8TH0OMoONsH0R3ICO3qjvMT6MQHLIj+d1zpSqUdSvvSs6t
f7BQQJpZ0ii/xQlSJUobKYfRs9MnkFdYoxAnfYC1CW4Im8QPlDeV+qHalq8mebltrpTSQsz6w1WV
tBj/gauDevh/3D+w21JlFLxVniHcz37/4oZZpkRdqyY/SPPwCZsulgFNo9rHCD9eRC+jvehloYpC
lK8m8ZIccz0XwQ8jXbjp3bg4ilA9yAFiaartsOjWu8V9cj96zm1OlUc4eFJGr9F1W8sd9y2UytaB
AqUAh0r7AruIFZ9lzR0rdS4ilNZptUMqFtxZatsX/P/sSz6aOH8hRYtaA10xL5oc1WVQHWh9Eesm
6UFWIIA1UmOfKp2xF0f3RsSwY0tX3KKR+JvmWWoBEOTTnHv3wzDcgQGlbrbvgat/vv5/fbn7pYoK
B/PBXPxpKsgSaxfzN0KMoEe720qlgzgKguqljQwJdYvf4v3UvcdAXuIvikY9izEy5/fzP83r0L2Z
l52JIvDvF8jQHmzBw3DVykubhc27nX8Iiiti4aZsHDKHfmPoezdCVYmkHMV9Z+9VUVmtpJq4GLT7
KChniRYYt3n3M8g3XlwU99b30P00cU1fXwfuI/ls+WDzXpayVHcvtWq8aVOyP+ohLJBZ+Wa2k/sx
/Nu1S672DKdlWZp28dUebEgjQ8meqimsg19ZxkLSXfPNITUlEh1mDMVZ8uX4sVe7aGMVYb1BDXXR
xYV7Ut1xk9tW/iJVlXfK4/otcbPiJfSi/AApfCDLTLcJfAu5PgjDt7kJAtRlM4bLaBrtyq1kHYAS
FkhTNt1Z68NyO8jmuM4NCUxvRhIfywvrh+y8hTYY+bigSowt1Hi1i9HetiFqIGWkTU/0ZrzmOlxY
MyyljYghtTWecbS9nSBClDdQv/GLZuF5IVDE6Uqup12cPPOPYgaIBP6DJPWWnlt0c4REyIsPJRDR
2x2vN2DIWy55r0EpSF5gYy0aMXq/M94HIp4thkom/h7qxEXuN9T7K91jYrby9+XdjbIVz21vHHmO
1w44afFcv/WnJ/qgACfzFPd4D90f/8ofVgNi3n1x8Oly93P5E4AnEH0dv4l/WCwIB5rf1grY8xjm
9E+lngvJ7PdbLjIYVYmBafVdL72tagb5Aac7ddUU4c++dEZ5ZRRVfrgdes6XOpcsJLdd+bsnuU8Z
d/EXxdfkJWpezh6Lywrfu1wH04FIXhnhqmw1ijlTK7M9jr3mPJmJijKObL9igJluWmsSm7Z857XW
m2+5W5nnOPPiC3qNb6T1L/97YTTVQD+4REz7MTTZHd2yWRzJCrrmv/9fFVhAaq/K6Xcz7IGOU+W+
upGLGo5vnkVPhkG6xgpOQRd3KNJ5YmYXD3oD+BXmJp1Z7mJ1Am07FsZPRejPI8jf+34o3L04yrXu
1CJVtxY9Kp4I+ohD0SADtzDHQd51nuFSlDDRcpTacl9Htbxus7o+YcjAI5csxJPtI1zSODmogzLF
xb6yJV7XCLyDZ9KQSZX24kjERl1F+9tywX8z+GmamNtErVcB3GAY7TuuFQTtgzcExTOLMAO8XJCu
cDiXXuoBbdBYdyuElenqmvJFkhzjJHqyuij6sX5xehk70mK8VFIa/hNX9nMZmc/J4QvJ8kBmbasq
n5OVrqTIfV4a0nsAUmjdpNJXDYOZi2gQpY0p0IRn3qZDWidI5COalptmMNMLNKL0UjZecoom/12p
cLG8dj3zHMCXCNpgoKr8zegk9ySupUxXtfWGUgKw/PtrGAGfqc2CS1xPxKWgfIZbuoAqP16aHNRE
VLjOvnENBRxYPa5i/DmvcZj4cxQ+u29drWwS1PD+smOkH2PT/qZ2sHNQRfMeh3DEREJJ3b0cWXie
YpoBCyV7uJeD9LHgreK2+7FEVJrXyXThIEpEgAmbY4z2059OCpoaR9SAE6zpBDFFsvvmOL1K7ccK
siao3Hx4BdB5Z8yHunleZJBTUGQ5lgF2LpFcX0WIHwXWur6Gwe80Q2mdbEUaxevxRx8s84Adz880
yrNzpwXOpdfsx45f1WuJUMqqQc2PX1VjvhZ+c2xbJ3xEyDE+lR2C+oiXmK9t0mOTOdjxNnUHJDmi
OFiQuYPUNMQrs+6k473xZfNXt6z7ZzdqybHjyNtqe/LYvxrV1bV9jEBmgRx0pW9jAy/iKSamDJBD
9z4eTutIZudchlnzRf1eWq32Ra6L4ZgUMoXrqStJeb8qtcHEbBgGU8kDcta1yPv8OifzCv2KJJq5
9ju/AJhe6POY/8b3yjyOci5/DUDgdqaEV3bZZI/mwGZfRiW3GAzYroGk76yuHp4BP2wSai5fNaov
S0mLkm2GzsRrCAxBzE98BdfOMActPJ3uGLPp5Dd86FJkRbLmnyxsIOl/zl3xq7MMkbVCX8BGeeD3
e6XhdTl6jWX2blfsaLTcNpGvoylGv5/XiRyuRAyFC1Q3SlndlDbPifs8H1LYHszVoei0GkwWoOTG
6pW1NzTOl9brlmGrjt8QTUVQXra9g565w04b0q2HKv05NUweSKm5tfygOosQ7uowDw1E4O4xMQDI
jx9w3B5dqITnosQ8sUwyAKQyasks7oBdUC7o9opv6xSewZGIruflwP4wS+n2t0MRNdHpcucfJojD
PKfmE4Y9ZDAuVE/NbfZ0tlOW4yzEMWHf6hDRdMnNH/XeR08fNbMNKWD56pW4iqfQyOZGiDV7WGVI
1E4NCrD+YcjTAjaTni7uMXFkT6P/NQZLOdpjJHCfJaZSI0PuWoaWjfCfTAmysYDwFXI412MLwpLp
qltj2om401YGJ9tV5SpAVKbQAMX9JEHz0aaeCEH7jlFYH6H9AJ8/q0j4PeGWONOySeesjD1E7QGh
o5Y4vPmBD3bbLZ7cONIp+2HNKabxwRiz1I6CB9gp2rUt9auIg4bpluVgeVvRVdnhgF5+M1CBB8CE
mGwW7UMDFH07+P5TPTWtQgHeqR9vET/B/Sru851vlsYpSuFTYqKzV/um5COgkXQ+mxh87G5UzPKx
8j15V4aoZItRH6mcZS4P+VZi4bAYQi94AKZS7hDKz9Z1GjVQvmRnxobVBaRYz4Nad3+aZvGFmnb5
pas6GKbTSYUvoXeMId4q9oIGmmQZsVESh1bKnunWYByKOuPU1+CxrPMQHhg5bNC+qqHbVKGcjafj
zb3OvbSa2VKyEbWdtKXiaIBzQteZwo+cpN0WAMzOBpXzhUUEaqijg74BxsyPJDQf0mkjj0Qk0M5a
QjdwtMMdpGzr7Os14gyGtBU99DCssziC2YlcdmY+2DFaSZndryJ5cBG3mm68djC0m1oN3sR9Fy6P
82tA9JOxX4xDru4/3Z8DQ7t2TW+gLBnkPKMSdB+drLtYONIuYJwHz7FDobeOEv9Nz8wfViTn3/ts
2CGt6cIk7C5SNCK2A+mStwHKUzR2YWKx4ZpL2WoNmMfTAJh49yFLlddg1ChmiwGpwXEqL9q1kzrY
yQ0jDXLcGCHQtet4RG9s6peVWW0KKz/f5k2h26jo8/MA1j81Yh5fsbO4VF/Fp6BEC0LxQ30+Qix8
FA2C4A6wr6uZUYFywyJedGZUrsWYl/nZMVfaZ9FDsqx9LMrw3Yh9pPY0UoC5bbgn0ThFWC1sYCjL
ewygrHTqXGflJZV5uMetyJr2cO1PXkk6qXLBDox7eTIfetC0Iigmy9hnbcswfUA/tN4CBIlfB83Z
1EZC7YsU67lpwncRDgM9WkdJ3UBfYVY7SduF3MxOZuraT04tLUS8tq1sRxU9WuDeHr9GaPWizht0
K1vx2PaZmfI1k3KHzCI3grQfnHOeIsVIPrH85kaTC7vsexewT8AWEBHn/QJB1YcW3pYr1ah+0EQq
NFJY3f/u99IIHhw9v0U7xRIx7IV5s49Mtd4ruRVvm1iFY4bx09lyUNmo0Dj7UY9zq6+BilNun+uo
pZ+ysMLu1ml4hkWx9dIn/UXMBNj9EnaO/WzAUltJsRvvHF/+dC3PxsAkMvOz1Y3Kvouh0a3Eod5H
GnpfU7TXg3WeYxohI7qyN9vvDe7U0E3MdguBvHguEgW71rgLNi1lnmfZDWqkDSNzxbK1fM4Gmz+k
XylLMeokHc994NgLMWrZJZ5QGDCgW8HkCse2HY4sEiJfdDEjSQ9NyzpFdFM+MCvWzauHUTuJqtb/
6Tigs9yuwhnJ5ddg2xZ453Qy9rTTx7GqpKXhKi7f+TbbSQgUbjplrjZzJY6sh2LI8YhxkPvT01qZ
1VY+fKswpmxKTfoaqfqWCoH3ZFZYfYzaAGVPDqt5JkVvrlklR1UK/adMDtqlgcD8HK28dEsJdthj
bVgnQ3IQjUK973Ykuo1iIdo1Nfcp6O31SwWZTgALHn7PabiUgXfuRUMeuN7rfkjhp550M+vEltZS
idKrNtk1iiZzkmDbpvW3e0gcjVIJCD3IlI2UJIil6NrwNVGdE0Cc6Km2gmIv4t4UD2XpJEXDY49c
/74DsrMoPZzE/cHPHkivZmjBcSRDT3yI2+HX6DB1RUyMOjFQmA7K1ate+flcHfDh0My+OmLH48yl
vCre2xKh1dxM3kBql6tKTVpIOIX6mGveN3VkBQxcdOM7dYmoYVg+iCOV7NeCTTbO1SobEYD9DIsR
2wwpbnlGye2Y2H1AnDygBTTTrCFdiwERu13BUINHiyXaGhHMg8NjDIQuAipdTs26sOFcT92h8qDT
Tl2XxPXMlPJDV/aA7Mdy2Nd5h9CrYkXnMW878rEyb53tMioxfXOuaitcRGjsUiANtefUNgoydIkx
K3/vIgzfoWUb5QeUMu2ML3GRaE+wZIO3VtNRhEhBFOt1bK76otb3WSxXewQVca+y5fwCXEObj4VJ
OjjwszW/3PjUOvpLGmCqok09EQom46jYakLc+MIS4WxK4fxZGE78qMDJbvrDlsXRzk3/qnTtuK5N
nAaANDdvfhIDJ4OPpAStdcjlOJujZ9C+1VYM/70J+mOgmuNjrepHJ7GbNxUPsVUPh3MjTge/M5Nw
jbkUUrgWhXsSFPZOFOtFY/mpc+uKgUxU+O9z8GtD58YolorU6I+qHq7auK2/xPw+9wlwqzlOZPWX
UOvyVedLiItMo3x2mI4XncVylFE5RaxeS+wnvS7cc1qA6wvht2QyYkoU0t0zRcrwmJlUc6eeCIkm
Td+GHrEQHaDgeZScfIsQ0lmOsFcs1CTbIgVYvaiJManzlNZedGO1/1YPnfEgeqmrbmS5CK+iZ0tL
z+qbRzkxAzwL4I/lpnmohs48TBWrdobFwK++CAZd784QZ4+X94li4FO3sTINbFj+4Xpi2p/m/uma
dUFFUO4an3VIbJwa1Qs2WolzSEBiJVrGrJvngR4mSzn6MpgoU9cwNDQdjZ8ZybRTEcTSW+UYJQ4s
mndFYNhctZ087Ic4Jw+ddcpKGeRog3lHtOmVNNmjrgmIh7vIVzwpTnAe8ycRD/zgVzxV4pPBcuiq
tt/qJPAxSiHtlud9+V4bkzpV770YKBFu9JQ9WIXi1ktJ/kFMkMx4uvvr/SlArehgjk3O78Or3lMD
fQawaV8TydSXZWhnO8WPuyt2fbgCTNe2w/CHpyb5Y+9VaI43VrzCZ6dHELadiwlaicBZX485pTnd
esg1QNXpdGYXI4OZoR9FoQ8hjBAsuACEi0bgvwVUXBzdBz7N+9QVkwvkZ+e22cP6mgDm9wt8ut79
NVQW9CDzxnwRmHK0MrKh31TFUL/Z5QrefvS1MjUgsAjzU0K3o68keeataw3kQjX8GFD/XYppSVYf
HJIoT64ZB7tUk2Qc34Zy33dWuQ9kuFf3bjvFIluChCqGRf828e9T7rE8QyMoi0p38afJPsZ+m9LA
i1XJslkQaXwLVEd5aqrwu58b6VGfeuWAjUfUGeOmllxsaQMeWT5KMYk1Fwkl/jzGwjAD90PKye4D
eEqmf0sy2Q6Zt7AKvtwySPcTbv1Q8vbVNFke8X/iJ+3vpFaeU+9qUMRQUYESR1NMQmHuL13L50AC
HFjFFtuSqRHdewM3W9/Xys975NOsUe/hLtZxB8wNzl6ZVddo2iINYImA89XNTnSVWtJZXEYOfhtp
+mSWdgruSnoLOwA5BaKEcxh+ylFSInkBEzp9i4ty5+PR92PorRfN9LqX1DONpV5W6j5MLPnYBAUO
NZCn0HxPpB2mDyC0XeRMUs2UTqbe/mp6XbdnHbuWtYnM11kM1FJXn+RmJToDSmsIfg9lh+pPvauc
cJ7Cm0PWR45+Kgh2+U78Vxv4P7FVo9YjRewK/HE8+pO/cDl2yXq0u/wKNBFZfh7Q7zEWb+Ik1kjn
OnfMV7nSw4WDXPapQQ5uq8F6VIISAytko31prN+LFkFoEM9BgQBinxTBgzmh+hRoOUM2ZhddijuE
qVL1vR6lk19H7rOCKejakPEMpKJcPuu2e61SM/+K7MrzKCfZFaJuepUtm4VCoeH2PXXFgIRPNnz/
FqU2QpKVUMumLFZrX9gtgwJQ8h9KVH0pExeyi1WhjIbSA8bz0Xhia9jPQ7Tuv+u4VoxR8SNpC0q2
mIZdYlcqtrz1au1QPn7y4WvD2GRKNZhrxNi7N6gcJmqPlnsYHWzDOh53i6Yd6zejTTbidUmI80Vl
jXrNjRKhvtTtHuDB/WpwjpL3iddCp/h33EHTkmRSCMK/YNs0v0++zxk6ygXZoLizJjIugSuH67Av
/BeWevICObZkc+valT2Pff4Tojsq4aQVFmOiOk02ItiobSU7e5JpdGuq/YUSlUcxGtTuKwlp64Fb
afDCNvgh763mfLsQZWcv8aKrOBHZPaSy6+TSoEhze24ngM66CIlg8dAWsaYLqSGW5vEeEnFAcl1B
Nrk2vS0bvrC+6mXj4y+uYjTaAh8thrjYZvH4HeDwuGnkKjllBT+UItMoRQ4KIspR5fwYKLmqQwaE
o9Cqh4ZM8tcgNdK5PBbN1UVqcaVLQG1R/073DsmLda6k9YWsuoxnQhTicYAqg+nis4BEnr7OHSO8
isZp4q0Mgufh1gsq8rSmtDXHOLpNsCVjXGth28wtuNMeJHTJiHpcQmhc3I5QK5wOB+e1HcPVWHnu
S+Za/r6rIJXp0ei8BCpe8Gpq+St16jqda835eiG+PXVLLf6Rp7qNBQ2nGnGLjSHpMhIfOZaSxm2S
aefqAe2gEc0czsk8Ez2KJPUmrYSlq7M0GTEeOHTZ4Cj4BVnFsufuNNPCylbYFQbVQQ6RtliIocyZ
3Bym+Zr4CJIBOyQvTnDbYSF0Uhq73YVachG9zPDq0+9xWf0/zs5ruZFc6dZPVBHlzS2daEVREmX6
pqKnTXnv6+nPB1DTnD1n/3+cOBeNKCQSIMUmq4DMlWsNk8XeD19kOQbpa4R6c3MDs/qPNaRdmsZo
Go6Eqq6Fmq3lYYgsFgwcHRllR8+i93FOb3boFPW1XRT1zhP2//SX9r4uitc64MhhG/6h6ztQ5OJK
z4CX6ym1OkpCsHyclHlbVNDw3763YudpQbN6nIfqIE2u43pP8itb+/uWDN+uKiulJr0yvP+P2zs5
oLfWr7LRQvZF/7GfvG8buwSBvN6i8LqxPwiaDJ9EwHtUEGJI8EQXQaYz8VE2Qmmsn4KGVI+0G4nH
F7ueebapdv7as8+vOW8EugEbVBYdzBIZZyVTlc9EV77Vfm9dDGiOHiMP2Vppt102chzNSwJaXr+G
ScjeD6rn7/nqEej+U7fRaA6yKsnUbiXQlf2G8uTrFd9yqnNk7UcZq/VmHhAIkTZq7fX1HCNJoFX9
GmiG/gSzoPUSp065sry6euDjtV4ImquHyoZ6KSgV80W6/JkwAm7kqBwDWPTU7HXUm/WsO9FFF72k
5p5YZPFrrAzQDTbOvrdnwnZ5O/qPmZP5lBllT6OlF3uy/vs8TYXoEMoyc9meJgFOk40uDl6J5Xz4
A1wu0hSLA1ooGpug1hL8Y0KChhSeMvvKYlaCyVvlRaftDX883boyVmgmMFKUsJHIXj3r3FBdt6IG
zH9gE4SesGgAOL4bo11RVoDE8JzATMnm3VnXotv57FjMUvlmJq1TIxeKwICnTU/St4g8eN3nTrmt
BrshcWckJqglrZQXQ+/1l/nHOKg2krdToS5sM+r3VH1bGw9ykZ0Zv+WgVX6rvqDgtNqPIIS40Mnt
n3bUmCs9zjheR0lLEsO00ceMm0udm/VFg0RBmvK85zwuPKC7cFBEZFC6CZPra3tqO8otZzwAZZQD
u0fHLsJ6FWnRi1qrxZYNzQzUTMAe5PDNs9JmRKwMA/3b+0zpZAXBz2TolOVIWO25boxLZprTx6xy
1Cd81G9kl3qBbyk3L+i05puX1hJTc1tg5xEHRdGwp+HLOPfAaP/Y8iAPd2RIK8oYW/R5VEREe5g4
4zFmWzo00cEfod6XXdnMRZCTVkqhJYC5r7g5IrUTog0q5iQgUuylvJQz2w35zRKlarvaol/YPAdV
SP2t6fQ/AQpxofd/qakKGKA2mjOs0cM+0Hg8+YMN0K5XvpGa6H/qsb73E+0CBxWy6EHWBQ9dj1x7
GpHtd/M6PBGrY0PVQ0hhDOoA+QQqpD0VDFlqqU9WrhrXkV4ienJsoOJGjqnCU4yVdaLdxv7veXJM
E4jgP/NM6BKhuEvQvUoQZjHGnIza5Hc7MNfDA4+B8qUwvGZRCHCPDQewSUwwtpFByCLzrwGU0GLq
Mv1JmdHXGZAngL6PAF/F3qycjb86uPyWo0oso++j5BHQpQ4XAgMa5Mq2xompHvjR1E0o1NhbvqCV
w6NQrJ3Gw3kMlOgt1Aib6INWbDWYFo9AehI2vaa1R5zJ2jdC0E9ejXax9ZUh3BpFJmAwwuU+Kq/u
00KzVKkn8+NHtuuLsTLsj8DRp4cyScaH0Uv9jxFiyzA3s+88ptq1rmUIDXF7fuVjerK58UHn6KeL
Kp77Vx/6G+gjOnWDZHz/qsToyULplC/laK821CMSjjByx4f+wkX/pjOSZ4vy2lfq5AkEq+Z8uK8E
94i6KcTC+CObZtSH2k+6Y+Z5xhJ2aGVZym7j8J8vmt61EU6VlzdHYUyU+E3jm/Qg7fcGQccL2DNK
7cv6jdt+87sWMQcqG36y5UWCAwXN19J2AuCkXXlsxkg9mBHSr6UyPia1M156J5suEHezJQIoIE2y
sUZEgsKmO8seEezxchuVE8KaHUIPFcV9jdrj9g275/6+RmS608EL6zdpyriVPGrlAEhIlAID10Zw
UpQLt6K5dyGnfo/QHXwIZEWxHADlDqeqKaqHZV82qGEmIKqrpVzg36v+ox9HwXOlmy4F6RbSNkBq
VxpyFW+mDgzDbjXkOYJWe0NSC7Vlb7T21aylu0kE1wMdpFKYR8UmzcPsGsLQAZUM0mWhnafXOK/0
nR0irTkNanrtrSQ82iguLm7dkCol3SuuslcpYFm9qm6Xs5dUhzo20CIVV/dGiVxSJLIfk8tyb55N
0FWHuG1jiBM7DSGh7tX3oFLNICS9Rk3c7OsR1lDZjW0rhXg8txaVmo3XIpxABZkQo8pRZ1TcYz+m
6SK1rQHxSdc6QSnxIxe9nHDHYxxPb3KsrVLj7EXlk5yYBL7xNAVQnAvP1IysS+UoGzlWlKUDmg+m
ATHm5Tzx2vyXHBrNMLlq3I2CGJ26OEEiMDNfpV8+dYu4JiIqX9sZzBVpdncVdg0cDTCYXH0kMhOL
VCXY+eI6h8QnC695lGNuDChWj0d4osQgP/NsmXl1vJejCmy3K5Md9VZ2i544QT6O6saMEZKrS/eQ
+2V0Kv+zgZ6wVwftKM1zh3oTj+n5yy3WqJ+CwmHVoYjdrKQPfAP4zO08bxF9v3x15UQ5LmfHXQyH
eWjCp1XCz1Dag7pnO0DMiUc2kB4rNY5GB229QjJ91fqGx3+VMA5V7YPClE5uBK5YnQkuDvp8ujez
0KzVkXrbu5a+00RPDkp7MhH/pkLcqx/QO4IwVwznGlXsqH6yzG1yEUXrpu7Ehkb53Zeg20j5glsd
tGRVjHZ6lE0YAJPub9VKsnW7NrsNZVX+HE1oqfzDR15CngUHGB92gXIAlJkT9JxRUO4rM27eooqn
++hZAfEYurVePc+JGj/JHhR7q9nopxd2Lxw1imMSVFA11FWx8nUS5NGsGOKOZV7CKpk2U5QFq9iL
w3jJVidHgK4oNonJd26ZwRUEER55s1tfq71zmLnzMTN18yLXcUse4LnxNIv1ijhqH60JDT/xEtJE
+dGMXnz7W5pu9jmFsyQ0m6V8E9LWuwVlvT0MtGGvwSmMpCu7Ju6RCYrI52CmWtT0jZOUEK3FqUva
FSgoQk01UNzC1ayGwVrwSd1sdzc564+vtGfuVB01ne99B8X0Nx8tLEUr1I8xctrt2KGcFFPbJ+2B
b88fbj23W0utIP0xK/TfeyuERiqGn7KqTBR6+v55grn8GbGB0G3Ni7SwQ9G3xDmVhTML8dU4h6NT
ca1mpwRO/2wC4nvSOP/fRgEEUYoThd5STg6z5FcPsHZlQ8721o3Vbswz/WJ0aUJhIQKDHNJetCxy
r+F3aWwit3upe4fkCxPykXBFgdSUHLPZ7589tCHkWEC49qTrDbxsbaQ/u731Fsz1Tx3Bn9e4CuyX
0t40Sgs7FctdFc9XTqYYs1M4s92kaLfStXeN+QGyElTUxGg2+97xzzr61Mh1YqQ2n4aI0uFG08+G
OBlV4rRU5saLFg/GSfYCtSUWBO36Gmpr88WL/PpR+MvBQvirDeoH/+lP/HZYy0HfmOtHZzLPThYC
Wkp9JNbc0d3bpZUsyqE0n3lImc/QFUDRNHnFrq1D6znX9OCMoNlWDkq3UBtNVBkIx99nWcNLQenW
Rc7RS6N7mJPJWt4njVr97Pp6fJJzfAj39q54YVO85r9eWHaDOD4mdXS17V4711bdrNQk9NFtQ4Kj
NuZfofFaKEZK5TWVx0jVzJ9tBJPZOBuAj3jMbKramg8JCr6HTOEQVICQvETO1C4Hx7Xe/BI90LyH
/mHMXhrR1MFABYYCQiaHt/0FQYvmUY+so+xJD6dqYFv3EBuUs7w+i4/15P3lmI5VsGzBkTmpOpBa
zrCjGrhc6EmYIOg66rvM6c8gIkYVMnTRRr4XnDT1U3rcTBQiJo+yjxzwGmScetCESdrtmcNJHlfj
Si26/lwY8KPFaVJ9zo1RrypVm/ZNY/jvQ/3qZnr5OUPovx36toOJK6mIQaaUiCTIt4eBgnSJV5bI
1dNA34uc3ByWO2kz4Dp7pnQwhn/7mXK44tknCAu6o+hRFWdMepUQPVCmUJ2soTfOhmis3OqXg9XG
G2lrtMQ4QyZhnJ3QuXBw0fd3U2V05mOkXfSGfcFCTi+BivODz5b8oikw+TnbCSznolFcj1CXvCz6
isvCRMY+43S0vDs1Y/flTr7XYgf6dxe67t1IZnZn+vEP7hu/Rsh6iHvOgow0jPgFF/0LBb8O6XzV
/57bzgPSR8pvq/c2SqAib2HbxiJrM+sFeUBvjZ62fYyNRttH8CkJWHVwgXJhD50cOC1rZYyN8wmz
pbuBHH580ERXIXkHS5L17hq+s4th3lsXCUn2IoSSIp19Y2ulivHuBfmVgjvrSR/z+HUmuyrNTRIi
KI4q41J2A8P3Vlmfmf/rJKNE7h7JRdBbBKdLLfzLDi19Vbatwa9hCs5BLuj/jPKDc+WnqYKq6REH
eK4q/yjNaM3326mGEb2DTP8DretxUY6DTYIZ2lMyMbfZo64TRnSy7ilFtXgkGfNJKAYGD3BCm7Sc
gk9jCp/8AUyewm30TBi/glIHO2w3CHCPughuBuFnNW+G2Co/Qjj62WjM6CQVcNHDeqStwVseVZ/Y
Sc+J8dRrerSENLD7rAdCQFNvxCeQs8krj5eDTHPXUdhvZre1HmRynGqv5UCW560F9X6YyjpYSTeD
WhiqwOr8bMLkcZkm60MuWxUJJPt6AJRJvEq3RgSy+mxS+Kgcu41hHsXazz7/ooHYZ9NwR51RMxAZ
+rlUEBUEHbBrpr+sXoXbUzOmlzgJjW1JbrJ4CHU33OZUAEFvSx4h6VrvQW1Dk7KGtm8f254ShjEe
DgRXNXQSbrYiOrUB9ISiZ5l9v2E/nOwUe1IOdVnAozVk3mtUTcrZ8lLEVOklhjm/Cs4T0XH7oTsU
RdaKsAW1NRSsHYuaPD1i4sGzr5kq364i/ECU8UfZW8pPHy5CkhWwi7ZsdNyhnn7AM4JoUITEM9wx
kQAYoX6rjv16iMb6ZVbGCSqtCsoJ0e2p033y1BDuWa0lvG2A1kSFhVOOgR4p8u09LGuHhBv5czQO
dIasgtAakgM5hqz0eArNipJFBsMmwSPRfsLEmRwTSgo2vC5JrQRB6LLnfDFXmXkuO6RWJQhMH6vf
uTpl8AeQVHPY4K6kXevHTc6h/12rm3JrmBaYt9GwUbEk5No03/kVj2uY0YM1t9bfuh9OVLJXKRQu
8B2tGmPiDpxEbIJGZy8byjcAZMpLHLksJtvZV6L59/g/XO/zjbbrv+ZLo5x+G65b4gVVrl8Qb5wX
Y4nWhqMCC3HUQhATuBXcEgC1w3PkKeF3Pcj1RdWb3msNayYHz0Q9Ex7XHjzqR2Fgq5uDEjdwxap2
uq8zy79AOdU/oIHNjnls/Yu0DV2uLPkuG5s+VwkMpz3fwxT+nbycq4cOyPPHVNvf3aJKnmpKGF7y
zHiALrritNrNMLvbIJG576HFMxIkAsXQHX29GdwT1KEoD4TDykJkhiBt5T+3gCS2aqgjGEEi5Tkc
+A2V7JuuRqIhYQQTLbk1v36fy3Fc6DaE8ZboKp4C73URXaH8AWLaO8/S3Oajt0vKLFz57BXeecaj
d+Ib/VaOwon8myJV71EOSpPstsVwMKl/v47jMG+9IXHX5tBpn0TETl3vWy96rgUnJ2xek9F1FoXa
xwLkwIujL7XpCrQndNEFY1dvaz9H8EN0KUxQ9opPJhyCq+iK5kbwqIXE9RXrMy/Cd9WarNemyfUN
WLFi3fABvBq+QNI60G73jWK9uiQnHs0yvqYD/OE6NKEbpTaOneV0L71AeOYQ1ADwjZPDJECisEkF
aCCrCK2IUekHVeuyZgN4kT0E3GFHyIBcupV3ASRc7sHZ2U8hUAC+t834Q+sqjhd59s0343DN3p7t
je6qj12JKKv0KGGVU4r4R0vUatm45OP9GVSHUzv6avagbWo6ZzEo86NdRUf0NPIPJ9ZC0GJJt7cM
P/sYTPSUeQxdO8dGdK4MySHwQXz0cJSv2YnqD0Y9CWFy4iOQfiEaLcTXiz5EJoKveaRDTOGYBvy9
IDv3Y8ljht+/9aoH8NkaVVlezDSMt5kB5bc3aF+NmlbPFpwcu7u9BXmZmmO7m/JBpwJhHD+VuTh3
YJx/+yjY1raa/sgjInp2DdiJGsRk03ecE9VRHQ72zAuremY/tyXCDjrELX85pb6JdWv6bQT+fiIa
863R0aFXp8A7WlYMMXFSdwuVYuO3yMjjPdQ8SA6Ibh0iWAZmhSyd6OoJ/BRh5iOkFcX1G4nbYuVo
jrudxKitEzCyzYrgjhhlM0QVb8v/hEJw4m0G81pUZXKRK5UdNQhFM7wC05leJwNKZzEHSUUYawW/
bDeO3wF0db99d2eqbfOLZDByiYlWXm3KadbNZOanTCO4b4VZ/jAR5yXmT035FFrF98Stt9Totb+z
ytoNBFq+xYjPLvOoni+JHlHirKDIkiO+djLVpIDuotOvhkjVupRu/rK7Jfu/9je3gJ+ZnahvbZo6
gAm8gm8cFeJwefsInrEjsjwQwHrsbCy43QWMv98r+SugUS3aVU5bH2CraYhpTQ6a8TFqIQfZyKF7
19YjQFUuvGX/mJOnVFVoladseXwUj7VoGjAnK8RE+hWck8Uj8SUgbHJYa9Cbuo9EnOnYseMjR6lq
uXqcJNpxV7g8i2+NVUA47w7tphpS8KpiYKh8gBl5o39CmOXvOtmt49iFhRDAqnBRrRmx78TvSb5o
0YGMeI1GhricAk1cznnzUPg9qhxiBP2O6ND3PkKu8vIf/qF7ngiwXDyz2URER95n1chP5BSBlIlu
1AbN1jC4OWh+H7yr6MKvCJrMWznKk7pazEU3nOQoSXWYuxT1xZqq6kUsObaa8iaXjDq4qGVXLjmQ
/VrJbsD25rak7MKV8GCZlbPlN6jum5ZoVUA5FiRlKtTSf2zyanD8eW8N9ZjdRqTxXz7/zcaGZdt4
7YkMj0lp/bUtM8qjjd596gIHhSBquVK7gLD9j90cR32RpWAmpAfnW/cpFajElkgsGaq/p+o1H41u
90i6CZdxbxokZbk/Jw/wjbunWlxpbvx1JW0clb5G/+X330YBJbi39Yo0OPmwuSaJ7uzbkXpCmIio
kHU90zSX8tI0Z3Yd8vLmIH1J5iHU6/bNbaq01XK+vPzHJNIlzr7UrHY1hU5GoYBSb6MeoG6WIv40
Z0FAzYbGtrIGplPlHsnHPwMTemWPFJMvpdvd7iVwzHK/AG5PqNpdyOHW1E+giofD3U+J9WjfRNPH
aFnOrvU9deM06rhHYGfc95aZQ5Um+rObotmpFr65vo+bZc64dJXGm/+tr5uBDi4QECisT4tYPedu
Pn8PCrteq2ne7sMIjW9daz+k3UdR0ZqmsdEpVGebl+pBcMkaTXnKXRjU+LK3q7qxFbYdodFsST3C
ix6MkM7OVWsfQFnevOUUNpfeOSlfZYfcH7MGS9l4pLhO0iYbIwVbDISXu4qKDk/vNiJ4KqpkF0OT
mwR5Eo9fVq7s+yGhNDWYrr6RtZdS1atLWiZvZllOHzAIwE64qcJSvbbX2nf6a+P3Btc6dN5XiXX+
urYNiCezYD5Tpu0uY7vQN4NR6pyvoE0CsvSrNiDM16N0fI1qEJqhyukpiv3xla1usO3Yga/kqNIU
6amZvb/kYFoZGlukA7iEtFtGc73RjOBsTD2IRrPyTrLJOpLcC8uf2odeQW/+1r+Pyyun6raqmer7
rkvU7qFVkP4qc6KrXlz2B6snVrHwfaVDaoi+Ixp59S+bm+qQXxGZZCNmQKihm+B9XBS4UAUMztCX
fzWWA13wGM/om/znAAUDsD5Vrrq4DxDfC85wsMcnvi/Lf9nlmn5YvEwwV+xkb7T14Vj7BJJFbZCs
8Zm1odhZZkGt1t9lP9JucUijFE0Yb4VE+OwM/O6m25VL9dB9OWmTa/7xlaZ/ra6HAaJ2VbM1xzlR
qGaGusLyO1T+srikEqGbSNMNRbHr3URc0pdXOUypCyONjnpYcvdxfOMRQivzEUXNAEadaaX1Svlo
Tz5ExFqUa6tYiXNA92LUZP8w9N6imfmigFXmr6un6H3S+RrlZp+tZTf3LXSVYhBp4Ibjd0OLoasH
2iQHE+uZX4lzxcd/IsH4VGlK9A6W0dvbPXSG0ikYq5rbVaWDbmB9ftbpEjxkc5DOY+ifatLRFxfp
tSvVoiDaWKPJrBpaWju6vSnd5CynfLtBH8r8s0rs5ElCGtijNBcsVPCkT3ekAxj0f1kK7TNGNuQJ
sHBzw0v8z+vcXqexPu5rDCPFYpQr77t8AlNAoDk81Ko/2UsA9EDDRENlY7vK55T7RF52lCsqXXzM
KFg9yqtWGucZ6bRER+rh5iTHo0Zvv/xvXnJCkpFRh/gLaO6/FpHDt0mxEybHbl9wIjokXtc89J33
SoBXOYTmiNSYvIyGPKDCCuPED5KbBkUNoP2cHowdhY58DyKfaEjsK4eI6MiiQEPM+9m6frwSYUQk
ckTSUWYi/3tSUg4BCKgO0hNJxk071Ei7esiDVRSoVrpAk9acz298ZLf+n+FGRSDh8U93jOCpXkim
Mg02oGaVJuNyqKzkMGpxGzzcec1aY7q9QGyRZXn8072tAJ/PCHlMNlDUOQ8X7dO2LOMiG1Q7ulOM
7NSUhty9+rBRdpFTZ/zfdcYlb1LzklQBFSOKrwqxhy+bxz0YqUOHxKtYSg4U6GYvJp0M492mqvaH
l8ztQa4k7dxXVw34ccqImGloRfykOGgQirWlqXbNnPRs9yznxA4Ft32r7yLOWBTvlyPgPu5Xve/1
7FCreJFD2NHxwkNMq9YWyS7hMPnBSinjcR+IiaV0kpd+QOJRi91mfd+I1WIXd+/+P2zY/neXJmla
FGChvh97Dj4z+IagC+qzD5wZtmHR2MNTMFnjvuMxbwFMw1YVzhsRWHMne05S1+fc0Kqz41U/R6sC
Vf3HJD0mHYXEDkZfVD2hIk76UjnBshqh/NhP7+lMOeXY+e3zOGT2Oi0V/+S1vbY1UZLa6xA4Hxt3
Dh6Moq2fFNMaVnEWZVfE6Tg095b7lnZjf1A6FXwUCRIXmCZNkI2o9FUHLY+8o+4HDHa9+TUoPXR9
io+mHi5UDsZqasVPhUgsxlHsPKJZtpY92SjcBfap0f7spyCJgaGiwVF6VUPFgm+vGjs1901AsXkQ
hcqDOc3ua49I6CbO9UNrgSkkpf3kRY+OZSWQIdIkPI0vLdS9meugyi16N3vg7TkLKkcSELOotWu+
+XZk7aWHmqbpxYV8eUHq2tqaTqAGSwo0gCQ0dfhwX13NIAIdchLnd1vRpMp6NtJsJZeRC3ZVNyEb
jyaK9LPEOxtRCt2VYYjOkHwLnmqwN7C1V3RSpmBpw0xxCtv+4f6eO9tAA4jw6X/+dcM4QSCTAZoX
b1u6w8N+++vupj9/4f0dxKZLSiQO7O3tJXOOGwBV2D7cXzN2HDgzczJw91ftI8VfUwr39RfKBeso
//oLb59WFLpQ/Yq/7ra2bgXsd/jrpLdcX/6FDTRi9zc5iL8wa2//f7ePZSgpAk/Gr79OzlYda68E
Lqgo8UHI2UWWf4v12trfl3dIIyJ6pMQrYHjVC7gjUe+qlqcSOetnUmUvje54nxTfwDiXI6aca371
XqCRXdpK9ljonrn2ZqQEWqc4c2OyXnKdiFw4+9xlooSsZ2rqR0UzvstB2VSAMQzLm27+dU/RfEsA
dCPzoUMcdke3TH7e/T2N+CHPfDacrrrqDIW9XiVo2rNxXDWxqz2HQaE/wwN1dMdWOcWiN1UO+tYx
H60clG62D2U9u+0QVkhc/DaEjsKF8lisIRu9Lcd11jvIef2x+Umz8WynOd9eZYobYv6+vpAvI91a
M0IVxC6zveyO2tQ8Am6+9eSssYXOqLIryDn/vN9QH0AfaO6TNMUQPmwhkyhQnuW9SRuc4b8LNW0O
spe2cXhy9OY2Jk1wuxMHHZOQbN/fk4zPJOi720cC2L98UOMMGL/xbfROhp/nj42iUcA6BdFZXllp
RunUUJdb2XWsFCb3SgeBEJltvPqXt5eo466m2vG+gPSQDa+AiNXXK9zNdlLGFOP//Qr3gbTqvl6l
oAgF/nj2Q2oPR7IaZmugzIS22XRsdEsRSnJBsmM7D5n17I0Hss4u6fa6evQ8pBJGNWwvBuiCFfkc
+1UJ3WDZG/n4YTUD0uSjMf0VF+2pdnv/t4fonZaHI3vCnqwyW7Ngkbo6+xM1/OGY2q/WCZSPMPNc
+LLQsdep61llsI1eKF3iaGoY6iNvV3uww945OErv7rzcrXejwjfXKBwpw8LOS/N/8OOajkC1yg6F
dtFqbPlbo892cmQ0PFFxlJNLXuh9Nh1vVsfwFiMPgjWIipz/gpb/5XwZNS3xfkVLN53G9mRZ5SKd
rV3ypDGfK/iHHqKm3EW1FhEz9YKz6oEHAV+sQMfYp8tEz9rT3Njqc6w2V2l3g8RYxXPd7rm1atRU
Gqu8dJRP8KzaxtN9m0Qy08fhVOgdFLSDGe74aWhraeaEeBiqUX2NL9YcupSB2SlqVZ5HneWGbSJB
SDK+6QHdq/TQNGVLjbK4nHVYK1xL2w9agCptGK4ity/X85RnV88mfdaNiCO4jp1eSwVZBbsA3yG7
fUfJVVyov2VvRpAUhnTvJGfC+WI9w5K+hCmYZ7Fo3HwLsqR9lZ0hKR9gbm8vcm4Wz1cziNRH2eMv
gZfXD+OjdE0HQIAdofod4QPlNeP8ueOnUKoLs2wiYvU0xqhFS6SPDXTkoy/bnFHPBcN1A1DYIuwn
HeNR/3tYOKInV+79qQBv/MdeWiLQ0Atp4nl+S1BbAVZdpe+9MunQ//Pkl12jJOZpxGawDwBpvbMH
eFOtKn6iXH1+66yVdNJyLz0bZc/3mBVcpFR3ma2xExBTUtcina/4oATE6KRxcxyc2T3J0Zn8Nzik
4DqBrrpYRvtYt2n2bmpudJjbqCYcz6Sin4uNDcZiIydZpaqA8o04PKCwcoC9398EomJSNrHU5fGi
LDsgPf1lNMASEh2FCgbN5volJqw1JZ1+6RKjhns4StYFn/BGDg6T65/JM9560lR3Q7DM04mfkJju
kdI+aK1FxmssSUBCC3pVuiDmmMBKBIK9XUxxAQjm35rV/AWzA7CfSJSJm075lJiV9WD7s6iZGyEB
VHhke53dvLS66S2g9i6/Nw7lU5pIo2sdYlFAl37YflUukqxQr2Vok2oxdZ1AtultBxiidp4yCzxJ
Ga1hVi2uTcrRjC/l8IP42uq2UpUnu3Loze+JSaWCTWH4S9cS9WrRgD8ZakHmLhmDbaQ6/jl0jGLl
akn2HtnKz8xxrF/peLmtg+jVRUFK5bOzhhbwVa9cPFgfVv48o9I0ptcZWavXCD2I175BCSpxqJ8T
prgx5wVVGyCrxWDVZdWmIJy+lqPcG5Njbw5ARMVoCbvwa3u4r0U+TkS1kvYoxx0vy9adw5dM+cy9
rn+d+mxVQWf8jpaWBvwiMhaya5SWs7HDroLIum3eOYkh5ZSMlE8IZyPzNyQ++hfNz+pnSqtu5tHO
wkNeCHS08EoLfnOUj4wPk9pZh0Fp0Vq0lOEk+ClWahMOS9Oex5O0yQYownhKRTPHrb1C0gkXMWOA
yBbNXDEi+7oKYel9WNrkKHRwoKcQWlWbNF52w+w/NnbgnNoC9erJmN3vhOD2wejPb+WMgEPhN9UD
NZnRR2DOaEuk7neFguZVrs/mMeq1+CknfUNZr+58z+PpXUN8IiCzsQj9fADXOERP98Zp/VPDRudA
MWPlLhLXS3azYocL6ZJGzpdzEMFBbKr5KbGpalrYhOoWldU2/P5ln9PFpsr4eCIrn54aCM328wCU
R1YHIBz4o55hVpKVAy09ID0hbE5UFUxe9EO1u+hRVgeIsVZ4/n/Mk6uY1rhztTo6qzOlAkpDIt63
Eu85tAbv2W2Aj7j2RVomlaAPNDntSo5Jm+22m9FDh1P2UitJts0Ac1mICFy+tP3mCdLa8RSLxQpf
dzczKlKRbtnPIRorkN5nHEyM1kZgcnYvqQPMhTFpaWxLWfvUs6/SooG1MU7itUEByEkDle3WdbyM
46R+04r860raKLPqXqaxXIKhiL55w2/DLuoPp7TznUOB21qa/SA6eE5nkuzlboV0DFQG2RB9i2f1
ByX7/SVMuuJxMiZnIf2b3IAqonCGR89Qs4uvm7+k3fJKn31AZUNbw+/Mcysh4hx9497awp2ZdbvY
yoKP2CQ5L+zKoKQPKRRsD7LLu7P+vLthcMd1Id4FDDOHqnO+3l3PVmo56P6mgUolrobiV+VoZyKy
BVqaqHDayaie/NarDlUB2eMwRMl17oEoEKcpflENvkza0Tx3hp6tOtPwoboMEAERV/cm65TpwUaZ
17O7f9qlr6mab4Hphte+Nw9aausf/ljBQ5Yn4anSOsrjVb9Y65nvvI96evYjV/sZG8UzqLjs3Qj4
s4a6UA6xMQ8n2CmoHDXD5hOs/C5g7/1T88tvSHOZV0Rf841bEnw3olZ9HII5EqSZ/rdECdbSFTok
FJ28snktqP7e9Mjp7lVK2c+wR41LXZv+D2vntdw40mThJ0IEvLmltyLlW3OD6J5Ww3uPp98Pxe6G
Rjvzm9i9qajKyipQFEmgMk+ew5d40FuouAcXVNuoW3stdHYcMCJBFvQ6IuC56MYh/sPIg295Urnf
iCTcZRB0vBfquJb52fcXTnuG9CQLF40J/Q0VIwtKPzZ6lpTvji9fEVNrvmlt8D62vrGTTKfbyCiP
PCLX3GT5I3QR2WNbFhxAB1fZCFs76uWFwrFdmnXZzQO6Qm/pxDphDBTmhix48NPQueSBAYp56lGJ
X62aOAvWtQ2dyNqHYYz/gHMsVZLS3F45NxpF9HCbrV3qkkK7DtaRBXkR6e6GfX4tudl4V29LxP6+
kinrsA/qTWy30iKUYuni2p2KhixAucjLyq9t+AL+2PoWl427hHpbOfMPM886tMPLcppohj8T6pC/
hmYXrr2Sc4A5AFHJ5Q56tSi0vo16TkVG43/Ju6jdBHYo76XckB/s0EcyavLoW/NJowbzOUh1bwc/
qA14zyyfm0R5FA5QEiULSP2AnFVVuVWlQOUtIF8EFBN4XfXFApO9k+Ik35QIwVhN5L/Af6/uY93p
1nYvG3+YQ7MKrHR4dcte39lIkm+EvZS/1X0QvzXIuW0b4EdbxQnMP+IkMf7QbCIKfSxb26Lp4rch
/ibmImqcNxyrtR2SLeProFUrYVcMDqphlaAMDDHmCwHlnbgE8R1rFUjBVjNjaVkaPlJnnCWOopdP
w9kmJnS//F8une7o1FM0+urT2h6k/QFWdxQtofgTTRmCUy6CXPtgS5Muu/Aiwi2ZArSIfjvH0wRs
/Tas08b3T3a1puTW9+rzJ7vrZem5AfHfRuawrKhaXnZd95oaVXlfTMWJNhw+x98mqt6re8Rpbiay
bCVBJKpiJY61vj4oqxxFvXsvM7R1rfcQnrSOs8k1PT87nPR2VMX2R7nm/0la3N17ppMfk8xvdxUs
n2fDhVGnjnIyGBIqfhFcyFc/rOAEcEvvMVFaGGJDHkZDVb4DBpBdSlOTN6bSuos0NVwO1rf3Qh52
cCRwMjXN9CJsoufGjnGgMuhOjDQHgfsFUKfiXJGQCuIuvdxsYZkgIZjIMaLUg/xIMbh3qMcSAKur
DwVnPX8JALq7F7NGXBcrK0AeVAy1yO5OqK9/y8pEfqz0srmDbPEUe670UqthQEbXiHZiqOtKt0jz
0L3NBt241Z3IfSB76j3VarMSXvbI80up8xwvU60I8AuumcEYyRN2bnjyS71+CfRyGQ0adMwWkcJR
b5u1GDZ19J3a+OFqJ210n3L2NOoYkKija+vcLGp4L1mUoFaVkTHZyRn6rpZpVA+lTRRYj4NzIyN+
GNVGcG65+Ys50XhdXa4b1S/XpqmMMUDo5qobprz1QJDs08BNLqJR9CJayYWJoJ2WpTdbUI8J1Uqe
jwqoCZxxchY20aOCs9zJDQnO2eZKvruC7UVZgDzMx3Ub9+RGJg6exGmSQ0hR0zZmfGUddHZt0/AD
5Tw7qub+COIDNwz7PSzcH2rTyy9JKY3Akir/UmeVvYMfPYBr0dTvOoX63VzLixclzAPyG0X7DpbX
0DTnh1aGT+FTWso6d6jBvDV1YsFQ1yb3RZQhafpXeztNfrIR20B/pFnEhv+jMLxKvXPAM1OSIY9r
HWDBORs1BWxk+I4k0QCryzAcRW9uLENJtkrUUEWNvJszNT7PIVQ9Tt1QK59alQzxLPQm7KpEnb6w
3Zx/+4nZ2bkvlWIdy7q7k6hG2yK2OoA2MoNXVZEkuANlYx9WXvDqR8nXwHSqCzfu4FWfsuBx9eK5
Vk9oOHkUS8aiUg+kDLulcIo5wYL8otqDKCz3lIHbxthRWWT0lvZshrqySqKhusSKGu8UuUjAL2jm
qQjjeOMju/5gUSS27CgneetG64Eg+wTk5/GLpNXCpZI9cHkM8XWtXFLuWD/oFXeQpFDkkwJX7SG1
JW83FvJ4yRHvXg0Imb50Hafk/Au/OclJN3JSAGHVLQhwydEKeGt88qZSKqehFHIhxqIBkheCcGhG
NBqjXzNiD+EufG5rxFiVYGzt2reh0pN7f6K+VvouO/VpARUbpnAygUAwzmFXb4VJNJ2uNhdiBQux
ZraLnjpxYt9seNxcf+8PNdj2tqGcEKdLoupi+2l2Ev7yGEgb1xgrgFiaszUIbB3HIiwOddY5hOAb
/2xXGtruQMGvKFnZKw4uw2M2GDUJY62Y7rk5UkWat7Ib6s70SFeOMLZAYpBMbCFKWUcbYQyV1C5u
XduDodklmjYc5UEFgqZwns68pnpsuxgkuO4SrE7kZCs3HcSIfa7vh6Qs9ukUmQxhZNyMThlfc0mE
slXvSZezZGnKVfEFHWEfnlBCiy3EpFRzpjwqD1t3OkQtABau266AaszNrK1lDwtjAny0hRQcOICj
9zYNLb9xF9RLSKcwTtqX326NBbrQ7qmYyXztp5tbmS6iZbg57CbsYjdzcgPX8tGNpxATnMAYn6K6
LrdSbJPcjwb1MTDRvff5BTdr3yiWrkpRQAsjwaF0YvXRMlPU4D2DSv7J2Ubq5TGltGdy1fMkWypg
3XbCVZHr+NBIwLXFULdqBC+dQt11FikhaIPkx8SHWdNwjOgl9zj1NKNqfqlDHob59ytfoxEqCb9W
vktpyzNXDNE2sYqFTZgrXHjllmMGoqvgadZVlBT3klTpy6qh1LwMWziamoTQIUmArxSRnzO/IW4R
2juvzOwf5Oee3T4s3vLEyJeWVOgPGii5TQ2P6tkMI23fDIm2QzStvRM7QvWTQsrlwprd9v7XMuPp
lHvXFDu+7VgkoHemHfXWyZfDRFKoA4vaizPO352CPtnIiBUHPyG0PRo7nyLFMNP7FL2ZIVkn8A/B
0i1peXIf1Hn2XDTFc9Zp6t3gtukzrzID3GgQkZkmRymD6s7WyoOYtZoqhL/TaHdilqxHAbuTa6LP
yVrCsMamItbdV80dGJoC/LsWv9mBfDImDRLT4njiuc6XVDcnutGguXPCCmBmq7gcz2sKwqKiXVSa
Vb+PG9eT8vcyjnsAIlBiyXn3RmmHc3Kl8mdTN9WwjrNYW3ya+DQ0y4rTFsWRwj4GGdwhDhKCyag7
J78mDA35OofW0OCEXwT9d57IIGTuux8wH74gKO5/cRJ4gqkr6i5h3Bu7irocal3s/JKQEF5Bs21u
TX1wltzeeNunpqHA4GgqNjxyvYa8uDBmqKIiLD1EZKYNl/vXGCwC3dNPXVW5T67XTV8UtUaYkWHS
OuW6bAwkLyZnVALM7ajp0G1MQ79x4HFGDPm2lZU7zZ0vNc9i6cip+AHCo6U1uZp10y159Ak2MecJ
6iK9MVrlMQfPTJN67bVJ+PmpVpwben8BJLlH+SGAdMBY5dHQvcu58piSZfzqtma1UC3TeUHPa1ii
uZs8yo0crCGePjqJBU+gP8DZGo7ZvgeJA/OJImXLumwPPGrY4NmZVSw93kqGHa+yyE0fk6kZyCyQ
abgXFtn1To417mWmzr5vOmdVyYwR3W7Kp2XTTVZAhDp5JebLgYhw1sJXXDXuOSQuvyz03l6kvvwU
WVRfmVAybAfSTxvTTculYBYSxEHhVABbZ/kkHQ+sVR4rFBFj9cXS+fPsSL2IkUwIHeT1E5qq1VWB
c/hQZmm58lLLeBva7LuVGMl97lTSHfTQJL2Nju8ROg9TNPKebHL1LfGb7wbv2Rs3lwbtS2ABodYE
Sxibr6jNd3cZRUzrwLZBEjsWkplKV+1Lj3JrF77JAe0c5Hbk8cS35Q9l5AcSHRD03+rW25gOCEv4
3oLvDv8YrZSUXaSE0o4A4LehhNg80SEgL+BD/1nLAkNkqubWKzqi7hapk3RrFnlz75v5OXYHFVEu
jaN/mfwp1zC7EHT2r1ZY3HeSH+77PjCPkHjDCDk1Rnzx8q9Z4dfewuuoF82C9kenbmRN3vZB4Xzx
M7db15pcHm0OEBePl7gMGx6yNBgcNqhu65dybLxlRyySaqEihCna8aNF3UQWZZ/yRVOa8asySaxC
npIuXCvP+UQNm0y2X324dr/ZdgCKuaPgjBtKuDVLmFFc2eheHRO4Vqn77Z+eMWxLryBx12hPbao7
VOlJ956Z7modsoXBgnRkiNRlXSMy3SW+vY3gJD9mfdXvTFs6uGOWrpXBOY5x1S5kgh4EYpp+0waa
ucnc5otvpTUK73awqNIh+AYv09U2Cus958sDlTMasNCgbxyprg9Qvx4c6pvvcJjEzKlQuEsHcOkR
MJDe88N70UBQphylCFb6yRRJErRiiW2sye0o584alLPc5V96O78WZko0PiufKB+PLxA7y8+ZpEDg
pVh3aphX58Eor10IlCdPwvAYOO+h3KQnGdIJJ+yHvWfBgAK8P9NP0p3bUKnom8lbBypjCzYdaqZp
KA3mZYpsPZhq2901Zk3hugSoTZfCYFXKjX9Uneas1I0NZ/2EOJyAib5Dj0eE71Hug5EaoC8QdtFQ
jAWeXriIseNXf/DQn8KiPTz3aAtdijh8rpWsuiPQyjdp7MjwdVX7IttpuKDIItmWQfvdJhNyj0yw
du57i9JG3Q+WPG1kJ3r3YhLS+O4eXQTgymP0jbA+Hp1iDHsniPLFbRyoVr8YKjUGVJe267y3i5dC
C5s1opD5VgxNzeT24yjwy3oj9W9OPiy7mjJQomxaerx1LU6tR1en0m85gSqOkac/kAqWln6HCKHv
HNJquBZDaFzsBFRrV691R/vOua5YyGH9rdON9jrWCWmnDJrPMngbS76HoaQuhyasfnT6Y2dbsPxE
vnMqSDMtYKFqV31E8UwTIkUeSI27QyiOgBNf52sCk+c1nXqkoa+JGhcUcWISk21GoVTX8VsphrKq
J3eSUn6LQPVk6H49lZHccg+CFkoMrcAbz4NNsIz73BOYz+4habIlZRDmU57JySIAJkDivP+orTZO
wzjSuOv65te/k1YTHmLC4faw1wau/lvBzYIpewjiH4Wb24e+gPvRbtC3oeom2QU6FVbUZ1KZXMJN
xpF72Gi5VlxGu7QotpQbYjje1amLbJfxqH5MbfJyPl//HfcQknMZVAoQHo4XSJmztRsE8kMzRhYq
Q538lMf3ZckD6CTXe9+2YbhrdRThQ8+pL0MwJV+cuHxT3fQsF3zTo7hHbR04E1EubWlaSK5rjaHv
GneUd2Clo2WRqfFaMaxir5jsBrh7umV0BZlpnkspWF6rcmm+23nyqAzIBFWZLCNbI607I8x/cMq7
8/ktfPNaXmHnRxkUTUGzK4f6zuartI1Uu9v2hj1cZcv2VnBAq68yCUrVTMIfqXkmkwV0nC/z1exr
683y4TktWqV6IMHUbIq4zsC6lGCjCWPxzFVds0pvlmllRd+KrF/6WRm/y36JCEIaxM8m0MBNC7vJ
cRw1WFoMsLy+0ynk9IezWuv2k+04Cj/ZG6JcxdfANyjvtOXi4OqdBZ6we1e8iB9K2wKKb1QmQPgm
PEJFHK6J3Ax3iWPmi9YwvoVK7j1RijjsFIhTt5CeOs+c0aGKTL0/obEAQJgmw8OQ6B1lP6W8KdO2
eYUX9SA8ArMeqVojPqd2VbZt+monW168hxPC3CvkH078LyNSf7V5gXrCWQUQ+a+bnqD7oAbDKSXs
u+gDx30ydJ1wUNkfJuxJp8EQXPSgBfs6PgcA9aioKet1aSBT7fFerkz0L/fcXKSXJhz9hd3apL+n
2aqxUZwx9CdZhmmUxAMPRTU30hJIhaa33b5piF6PtpK+ObH13oE0vRZOqF8zzf+OWHtKAbSzyMFR
L6njg2HBkc09IlLDtm+j9MFTp8h11lR/mpBnJUGjvHPKeS/kwHouoH5aK0r0Zg9lviLv6VyTqQGz
DJMquaOda0qqBL9HpazGEsyS75bOVTg6jgk0PySJPdtyqTeJ/vLDMu0i3GLiSlf7tvdts9hEXKe5
9G1HsFny/LWd5elZ8ioECMYY4qdWi0+gLv6wAEyeA81YZ371CAV1sFRH9TRWzlFPiONajq2cc0Td
l+PgKyujrvudE1fqHh2S4ZJPTbBLB0IuoAyCXe45wUo3G/XVHODTL/v+B8Vwo99xYofW6rkk3r6o
aidbdxAk8XMZe+OBDMLS1yUDoahc28kDILa4MBViNZ61cyMpXfKR5/uqxF98R4UGxkYERpPz4TRS
rLpMNNLRoan1q86IiNDLg0VJXdO0i6huHiELSnbCNjdUhf1yqWy1W3dWpy14GjnrpApe7aojDGPp
wcvERrlqE0O7Ro7vbHyKs93E2JKRGk8UGKU7z0DxplMLGH+C+tyVWvIIowLP1ajsgb3S+72wKQnQ
F9hlgYNK9pWjgPWuqIShxkmOzH7wNJ6SUZv4KkvScPD1bDyAx+bdcclgBBT1nxqwRzwIRl+kirRD
RxHuuoWAeZcUvX0vI+8pW2rLoQeleepeiZUGnHH8oFnGXhKcwAyn+2AkYGED81gV1qiuNN9xIXfp
Hjyi4Y5hksIfQ8k81yAUXerV7qXMy+55lp6qnZGNGE2emjzQu88mQgDIkfs85MV1+YzKF0H0SH/i
82OC0VnC8J5e7WbSFW6eLYqRr0Q+k1tTkJdeFTCErYfJS0yEReXe1fmfYoDQqbwmYRqtLKscrzBM
OQtNqXuyLNp4vdlkw9yqsa2Df8VFTHBa0C8GEMnJkndhtJQNBNxrqSlPvWMVp6aJf/ZiqBZg6IaG
EdJrQMrC59bll4jPVSy3m5g74bk0UPeVZCPfJorjUlVJw8fA2Te1Rfw+Hc9GaXIDSML7upAivv78
LPIEa6H0CkM3wiaUkJSGdS9stZ0RaKygLQ1tlWNS5ZKkI6oL6m87ymm6yorhroEO6CrDbLDUXN+7
93nVW0JzMdnCDtZ8b7zagIlOfOmqTlnBK6hzm3b1o5OrybYO9bfWb6Oz334nCF7exc2QbxzbhS0m
QIGociHdFD04laHJEd25qa27vugHQqfIj/SmbCI0YcFXLcVvLqwofxjIWywMXapf+L1XlnXoeo+F
XaLUFpbuxZT5UAQRpD1BdDQbtHnVxuDWMg1F00HqQRWkk/XZQkypPXHrtFtJXaxeteohEORMshlT
WsMbfONukgnH7akKI30xUhDCqVedQn0IuAmCJdEUvsJjgW82G8WTtRuBU1k3iJH2KvxCE4WT8OvQ
tYIv2jxFGTwCeejFq8ZS9EMdUK/vAOZ6UnyzeuA4vZD7JHuC+XENTFK6nx7U3aZSXrXYKU5lEri3
oZEnyTIcunADgQsaK2nbS2vES6VtDEz3odKzPymdACOWdt2B71qw6MhU3RtZBF7Oicet4bgArkrp
xUfb6qEbkqXelNWTNwzlU5bY1xwy4bvck8onR+uMZTsMDb+wDG1bcbekKMKVW7t3RpZ35zYf3LsU
sXX4OcNXLwnLfSD7OYUbXvRqRsQmiUMGOzEbUUcNRp5UmZh1JYSr0kh6lG1dfuD+sRPm3mrTU+xn
IJs4aAKQHH3IG8hgGloVr6iHMJ+NOILAW4U7nIoq8zmpiH0DNJNX9jQ0BlnZ5hm3dymyjOeEKiUg
oUq8FmtVp/W2MHw369vaBuQwd3sNhl+cecKrNtnoevCksVXU9gGk7dR/iaGKSOUaZn55I5zTDky6
Du3obVb2opTQjZ9vb2v73l1B+CNvhbNGMcWq9G33NhubVbOyKLPfCWc56AA9tVMaVlx39KWlXtfR
FtzozrCc9tJ6g7VJgjE/2dExI0L3hNpXq8jd01RJ85SU/Qv5OeecwSywg+EBdn2t7y5NHe8paXeO
libBxiJstfK1GKnMuplarYvudJAKrpyrAdSlqX4kO3KwO7u7CP+0DOIV5+cA+XLUTay04xEvIE8s
hzGydeQuEqX/M82N9mue+yoy4ZpxoS493AXwRtWkw66NET03MlJhppOqB2Lq7TJ0eu+1JHS80eA5
2IhZpUL2oy5i1EWm2UwH0ldl7dULbO2l+VoVibdT/QzS8o6wXZiY5aqSinILmpn7lu2Nw8FBpsJY
h4b1qxtPXV1JCnX5weFDV0+UfBNN1V6e8eAOnfdi8udRtDysJGiAXjQ+bfdujBDRNJKMTr+E3vAg
RuGYZncF6DwxAmNlnDQUehbBxJg+lpA82X0P3/m0KwKd2mZi11qFpqRdBlf+2ejS3pIoOZzNPPDn
h9gFTDk5zfZYh3PRHwJz+Wki80J5UbjJsJ2dhQvxCM46Jlzzvy/nthwYjVJRnhEm2FDfPbzZo+mu
xtrpToOSymdZJdzVqAAHQ87I/gDZRDDpCImmmGSFRC/WjIkHA2HY0UJRSNiU3704m5LMLfK0nyaE
s5iFtRfRj2lnsQzNXw8eBYgs1iMg6tuuFbFlYE8kpZoFSOZVNIzpIauCnw21gemByHd6EL15Yvab
Jz75/Qcu8/bAzSC8F/vP68Rw9pmv9B+4fNpqXvuPr/Ifrza/gtnl0/aVJ/16+f94pXmb2eXTNrPL
f/d+/OM2//pKYpl4P5R2QN/RDx6EaX4Z8/AfL/GPLvPEp7f8v99q/jM+bfV3r/STy99d7ZPt//GV
/uNW//qV2p5f8nSoZYj2DjzaBdPXUDT/YvxhKqp8VqXkCG+rbuNGj7KP49uCD8v+9grCKLa67fLv
/Oerzq9a7lChWc8zH3f6d/v9u+tzmOHo3ekhT+fzFW+7fn4fPlr/r9e9XfHjXyKuXg/j1Si6djP/
tfOr+mSbh59f6D8uERMfXvq8hZiJp3/5J5uY+A9s/4HLf7+V7ZRQ55ba10EygmMjtRNDImCzY/y7
ETPRMBQHVbsKs7CIXiUWzL6mW4ZHMV2SQNo7MbJsWuc9ZFqjL73KoLaqNqT7LIghUKv7J07BENlO
ozinkrAF3zLNizVjoJsHsu8/xLywu/BEbcYSRixhE03Vw5Zh6oDAasj2T9BFXyD1iC+FLcX7znYQ
fO6o87XN6NbAUBmf8xQG0slLiyKU5MRsYEnA2Tz5dLOJaTXS35GjIyBiNVDLiK1yv6fOOVfl9c3R
hVVyVRmBDU+yQX1JNiKxw8keHCZiqhs/QsvVhu/GoH6+Ky46QQPy9iHVPdNwCKziUihxcVGURtt6
egF0XaxutWrYuQXIhg+rrd4BmJw2b5ALsqNYWJk5skRGfT/vJbb2O60iqOkdb/sFSdGcwjSGlvfX
JYVb2nf9WeXB4uamjxzRLHXnyGVPETN6Qd6kUH8Tq4cemRL1D8L1jUz91Th0W4P/2xFQrnfyq0nL
XgjeC6NYPk8X4EQcydEPSdeAqrDzgqLTFKaPzNrnheXfBo4SOKBhJnsOHBeCK4JXtxXCOC+TrDFa
kvSo1x/W3DyroVx3cZIePy8clcHfN6F0/2kvMTQy80yk29grlYFWfYzQ2ih33l3QJN6d6AH28tBt
Lb2tC2SWvDaz84Tw65wxOo9Ulk6u88rbRlr7YNtRTNw00A+iGQmdHVBG1g+ih2DasE+kZCEmk99u
YujqupdScMKKjOJoxGalRevIwMtQG/MhHmsK9a6VJOVOWFvE5NZgarWlmLjNTu6i140yIW/VOwnf
2YOMk7mRcig9wGv89J1nI8V/RGRIJWD7l0ltzPSdrtpfZ7sJnlCFTyvNyPK48lbMzBdz0DAEVddB
YTK96t+v6zZMKdWj1NBeixdhWJ7KO1ImMGzZ7kE0RpahWH9rZ2sXmVgzakKIFk6+CcgWhK8HlO/G
uJM+bKAXOQGDuIul24a3RR82LHu4XiUYGlYqzOhHfWrCMG+OYih6c/PJRp0etLEcxJbzxH+1wbzs
dg21dzYZ1HYpB5+yPyUcEVFAVpOrL/vpNTRSTlchghJignhbhAY1IrUZHOnw0toHSgHGdCHGYE9/
Gi3Df0JoQd4IO+gx5zCvmH1LIWwpthFrZ59Pw9zrqcZw6v0oR29Sk5LJyA2Y3PQwegwAqO1ti6CB
zCfstWi1nfCggMvhzO34V2uCsacZ1XW5GZdAqiwo/Cc4STvBSZoBUE8+5iapx6krjPU0I3qzj1hS
9RurR75pdhXmvxsGAqIy7xTL453b1sP96BhXvU66p4ID9yHX1XI9lHH61dMNUkoArAidDZC8TSko
OXK/FAbA1aiAfi2sa3ch1cNegI0FClk0dWW7S8NwkvVsE7DllKq6dQJ+aykmbvBk13HDrWbz0f8A
evbqNtrDvPjt5thQxV0FMOYicOUenMJxDpxc9XQhuqKBi90AQlChaX+zlpRp94VqbLTZE7JTFxnO
yYe8ETKxUyOW20UdALAkLJCbVQ9jaAqhujx6NbI5QXVX5vA+i55o8iGh2jbVQXW41c+J6Hcv9gA5
wOSsb4WzrGnIQUc+nKi1VV36NH4JXceCfDgGcirFA7ohv2whqayLmPCn3j/Zkz59iX/vEbVPhC3z
U+3k0Rnu/+jclNaqcgh9Qur10yQmx6IbwZNUSr6HhPYkj/bQLYRP1YGgJu+JMnzqRNQHTnslbV0F
W9GNG+PdDtRs+8EmLhX+yOEFP4m+RMi077UEojvdOSRT05sKjJTzWPTQCUaXxKx2n+1S6xz+ztYb
vnuQEH1C033yue0qrGIs1oimHSg9WYqZohjkHVnl1jCVq677+UtNvNmXAbKbsa8/E/WozSZ/8bxU
RkG9A9cvZy8KEvIXozMfxYowt+NzmfPQmOtEa82GHxqdkuujn/ruUfSSLv9j8GxzI0bdULhHrwKS
zM39l0v4uzfbOmCmqOG4qE9Ms/PEbbHYR+z46XI11TqrtE4mTvy/rJudf64NZFQorGAj+0G2LUbd
u5fkEhb6wom/EL17M3pd+YG4tmPopH5tL3yMrah+c9qIlE7Y+g9+aPObaYTS0azN+PhpnwbSr6Pf
lfDd8CE+KXJl7TspJ/4E7cCiRjznFCAvMZwbWAE3bQj0EiyCWb6GkeSsY9i6FhaBchKmSbSGd6w5
NVNDsu5jM9uEiyIr66i0pf1sFwvmoXATtjTXzN0YOWi1/WVLIx8/XmFer4WkI+okubqGQSFUjLiD
BSv5VgxjOU/unCS+A2Ab5csmRc3C81Hb8rUanq8eBS5FC/oFpFodifO/NBl6vei9GnB7L8RU2Cnw
WItu7iWowBaE1T4Y3SIz11oXgnJzqmYTKJEylRz4j6JpdAgk0Lq/FyOvgABn9ugmtw6PwBp/efDU
BP5RQd5bKdJqRdrRO5eCJKmoYx7b3axfCyPUmf55EIRI8eQkjP/sM6+ZfaqJdklMhKHm7WSwejAI
5dozXCGRq+TPbYUS3a/Br5lCKqRNSnUUxTDT757mZesQKoel+BmcfxWzAWZcf5qYbbff0WlCH1wC
6dPPqmjmreaJedm81eycIdhEvDZJ+V2vx0dq/fuFTcb9MEboxaiJ5ZFrpaQottymWFZwlfiN+tBP
kxBj2MtGAZktfHvJNI5BNendZlpbkFYJjnapBhcxG+T8R9IEGnMxtMjM3+lef0Q4SH4sh3VLfUwF
kg7IwiR3bmfaym1Mf58idHFKLFi4OBPl0Up0IRYfqoWdgeykDLXc1EPaV4tCk3+63ubnpaLXBRMH
w8BZRQyJslPN1APCi6Tswaba+M6tNeVpIOm51CJL34OaUp780rJhu/dcFKdzqMJkvVuaU/bVQPJ1
b2jFn8Uo2xxXJxuYRg8QWFPuxykPKxrdU/R9UNd/ilEz5WyFb0Dpzt/6TnvOy0VP7KtkUrmHpSs+
9lFXUL/O85TC+3DRSwAzwtYqVGvWjutsxyKT7nLqdNdD3aI213v5sq8S5TCKJq4AOGWTnOBCGD5M
TfMZXB8HL2l/9oTLB28tCr6kmVzuQO+UB1WGWPK32qCQHBTDLMiOpEX8ozDVQpWwSkidmXI6UfD/
0icUzqVJ5ZzUq0CPkSz8sKJX8qNhWt7xtoGYmXcZU+iuV79fxtBWJMpHL14aQf5OKjV/JANVPEpS
/Ae5/vakTyNFNvodkEmkrCaPvFCLxyxoVlCfj1fhrxQjQsQ9JVJiUjLM6l6tCd1Py8Ui140VAEdo
fd8uYMfJOUkNavu1PF92hEoWZuRkR+EMimDcqwOVQuL6KETI+8EmLQlxtdVqr01VamdLAh4rhpYH
qfJYU5UjhoVjVQtZj6xz6kny6881batoZymBZ9wtHO11XsNDbHhVVdT+fDgtAyv+loDBuWRTQwpT
ufhqYqz7Sb10tomJRM/QSYhQ+RFD0QgXXw8ee9CJh9kketSM9ibBmXkfcof2wU2h/P19uZunSq25
2ztgXaeXIJre0mFQT/1t50r10eDsmcM2oNZHtS93ZucNO1upa+hpMcWqqVG1IsaiK6y3NWK5WZFE
BIpbVGt/BP/c1NnfLMhkaj6jQNopDUcI0cSt54K6msaVLKk3I+UuP6dnx0+2cVrRmI3zc7GY1rVY
3Srg8j9vbcSOnaDt+Zdtc0pfdtoAfyO8IPEqQnHmi9I4HXdaHZFO08u+KPYzpMjWC0Rn5bkKkQy0
+jj9krpDvrY9yss5YkP0XMoLK5OVlTMh85GCTo/GhNwUPWEbAaIDK55mRJP97okhNGlMO/9D2nk0
ua0Ea/YXIQIo+C092TTt1a0NoltXgvcev34OirqipHffzGK0qEBlGVJsEqjKyjyfmYDl6ecHb97v
VdbMR7jU7b0WpN290Exv1fco3txsllr6p7rwttLUk3QJZXZGuuqjM+ylURYRYIitRUDHzLlu72+F
9RQ1Xn5PdKbNVtEkiTOvK5eAe16wjCz1lJpEs5FiuorAa+4KTqtf25pPqI5MJIdnJWbyf8mu9trm
zpirfUMEKxnC3lG2Wk7w0Y/ueJZDiYC9pJUo72WbYxTb1rCSR9kWKs2CCJzkWXM196VHfhjCi2sp
zyGkvHsCNuu73CMida6loA2uV62bIEKgdfVeNgymX927ldPuIGmxHpk73xraQNmrmtEieEE32Zc4
Nn/T+gSm3PrK2RGRK+MguI6+tgUV4RiKrq0V3/c2bh/AIUj8/CIL1UQaamoQ0JVVBI1/NtRFDZpG
Vf3NrXM2tyI50a+CuAA992uWeNDyix8Id923BQJBvxrkCLPHaxcpNjAmQ9lYkLb3vI61zzRUY2Y4
pToL7CHLhVawxFre6rdmhAsBXsr62DTlrjZIXg7iaZtz/g/lye/uPV3wfZuv9PgUoQF44Uz5pyXy
8n72+vAHkh3mhq5oKjIYCCbFW7z2lIQ8/ciFEwiAdt+7jX0/zgVZuagAV3jHEi2074PUtO9NzbO3
zRDbi5vN0BTtSIbTnTTJobIvGJtFk4mAGEVmk42a74fXl7nZbi/jdmQcd7Bp7tzA7vYkZpOcnhTT
F4sl9yo1WvyRc9WBRkXavvEwdEr9FBv21lfFRKxJ598lRJguQ1k17HidtH69k61hOXxE3nxUT3TO
S8m3V/aCrQL4ng0hohVMXdZatgHLEW5ldYpKoii1wD3JqlYR8alkXzI9aM88qZLrIPRZIA9DaljL
XoVuKouqIp5fVjMbYKdAcNso+dpaRY7SAjigfV3Y2Zabrv7EYQN3ckAC/4QW+G2A+J8wAoeljV73
5a++BpwAtFjomyWovLN8XJG8664addLvurmQV7IIkaK6s8vAK2Gg06IQbrXo9LgBuEk1rupH3W2i
L33cuNFzkbXNl0Jtv2ttuHHssnwoelU8k5ZOeGRVs1IMA/15INpj5Zu9t5WtocF+H9USnQAMOo8o
f9/FHmFS8dy5wod4Twr4QTbK8VH5LXHYDUlLUETvfqVAuJ57KwVg/wmwvGqa6irhp/YoC5KvVDN4
7M2ueCSZc8KXpAK7nLw4WToJ29XMMACj/urfdPlWD0zzLGzx3UsRJBt6Lbn0OXdKlpPQ8YlGvLRz
IRuGLLP2/pC+NFb5r2kekGVOcaqsaHnt31r+IQqmUysRpTN8Xl7diuY/bGNq/r/63YZFEd//XGmG
lZH4MbHSHsSd0SBjeM45FXUgIAZRyKuu4JxkIet/NRMLGu6C0DtK+3UGOeSvfjfbb30KWB0bfg/f
NbUULDJ44d9e6TZEXv39bjID39DAsm7xv3aUM97mlv30QDHXJXcVSN1oBCx7B6o039q42JgzW1rW
QZuEBA8T0Hiz9YOOhtFv9XlgK41yzK2oHDs6FEWvPBA4aD51dfZNyc3+KGu4XMWGvZm56vjePCEc
sgvjfDhmraOhkkOmxmhFAn3TTFykTRZdZgK5dES+ltVCmYjdLbtpj8+W739bBa9EQ4dkqGktWoF5
tjHcsT3Fce2SpxL6B2UmvzIpjmsChIKp8olB94OLvDIFT5tca6Ej/9mAyhjeY8/8Iu3WlEZgKOYu
WvKj7jlIknOkuRMAhxgEtznFQkGW3NDrxLJvNXJg4H1LECa5S5skv7OH6CE0zHQb/TJJe2lVQbH4
+3Igox0rH/R1tGz/rdOv2aTtf5+y8Nx/Z28Kf0uQk7PWejc71UnYAVog06Agx2QRWl3wPSPMkySi
H/xl3nTYWF8mLW9WnuYklzyHJAjcT+xGq9QuFmu0ldW1xZLUfZfDh2Y6Bgbh2ZsqIJXIru1h9ZtR
XspC9wlQ7xrdI1yLmG1iu8V0vDWPIO7bRevxMaGb/HFrCMHDosSG5qWa5o88bbkdgyOVNTIljLs6
n95lTRZ9Ycxfmr5ai3rMH6VNDQHBVJPDjxuTh2g2R7XhWrYZswn8idhOit4ub7Y0bZzF2BGsfpto
iD89De3y66ykgx1Ik4sWcg5py1zYsl4yRBtpY3EULksRNjs4I5e8GJH4QGbpsXOt4QQ38xTNNdLk
y8cRCv8GaNq0klVZ4MP/TqB8hHeSbkltuhePE285SJoasq23kA26ZQUYmjzhYSSSzEOacSjEJSE6
3iim8NzMNWkXgWXcsXY4yJqjTgZRimIstzaSWwtpvBa1Ki6eQCpMbyHNSVvQq/rZGKNFnVbR2nKV
8hwWJqezoHl3ia3pZ/7fDgHPtvbSWRygqJ0R/DMW2jIFhkIyd2ccMiPMP4KSxFUHKhWwI0VZx1Np
Hw0IJQe3Vo2tjVPkviMfcgWCRf1i5uEnJ1zVDzvaoqjhb7jPVFub7Ln71hXWMi99bFbbuouctfmx
bdyDbLWUGOJ9MvIVR2vU2qnEQu4TJG5WuqisI2nz30EqBCRQaEh6z6ZbcbNZMNp3udqSb04PaVeG
sehgWf87jNzN/5/p/utVpW1+h+y7xNonUr6ajy+buWjnk1dZkGy0igj4Pd5MsocvRm3TCpU/6NxX
2uR4WSUR9JF4d3Mva7d5yZLJYIFsc9KlDi1h5bPMcvpcdgnJovZXUPbupeaEbayzcpcLNTxnfUP2
r6lbD3iDUJ5yPeBK6JAukMUwvw5m+9THfIOVoV6aPWec7PLvrnzV31Cr8nJ0U7GuSoNUmZmsKnST
Ql7NhewyzXTWdvZah1P6YxLFeOGOBuZ6CLpPklUOJWmVX3zgRlvyy7tdGXoRMjbqp8l3bJc5Nvid
3M5fBxKQtq4zjWtZrYemWyPUlG1l1Zv6aKWaerSXVVfM8CuELu5GbpWvPiQr0o1Ab5WqqpzQfyau
OQO/VqqOeBm07Ge1mv2tsurGrgeKrPvZKqvpfWGsR1/93k2TC/nVUlEdSgxifZssJjq6ZwdjaSiW
8J9ZpUqnnmRNFmmQziAL8T3q9SxdD/ZeWDj6cRvopMOo+vVqXqyTGFP2HAKRaCYbDKQcrq381AxS
lObeSWWKdSF62LO/mt3S1IuVnPE6LZm1izHzlHWDVMyyS7r8YMYpOoHIxa4m4s8/VRMIg3C/KlNv
rictCA9t5WRPeqx/IuKZbgvfJ06n9fOTLBxvaI69c5GVsS7LdnVr1BVfW5oVEktDW/Y7gIavXlaS
TOhWYuEKWzk3s2AIpwH+JUugLZma/pu9KDPfWPQO8MmwafEb0E2OgkDb7acOpUuOL6L3VsCotEzn
o+l9HnRxASe+Iy+j7ZsOZkTufoAJ+tCKrnoy9DE+sFTS1iCe+4+Y5XGiux8GnjpOaguVWFihPRqT
812OYx/A45u0k4eBjEfOI1qD525oXpFk6vBkaJb2lYxStDsJEdnLraMsUrZCgV3wmJp3k7IIS9I+
1aZEIDyzHUjDxWSfCtdayU2oE81ybZm/1LxGvdRxpF7y2nuvQl/by5osZGMUe4ue3LjTza4LYRzb
Qp9KpCrV2n21Jn06WV44LjoVUcEJyNzaFYOzldVUMV9QdV6ixoomxoytMbQo4FMTwVFexVOQ1gt5
6ftOXC9uTarTsGmpNCLDGfJbx5+XyP4tjMZyoTlOwzGaCx8vTLaq9P7Nzq12KxtQ3/KQPgnzL5aR
kXFYVEHN37onekheBjN2J5pFLeYHzvFazCSfa/3aqeXITUPrCyDWHDMto6JreG4a28/ARmMULrWC
qxg910nsmlm7pyZcnqd6pO+aVIgXtfN+toK+iw5jjzIc6wRnQS6d/znZ8baKDOMHhP19HbU4+YA0
sH309lZt5/fSkZ+IclqofhbcyaqvBcG6VEGTObH9Ug8T+kjx9NXynGKTNAPOR9eu3mZ7XorxKymz
YFn5CnO8syyJkDrk6hC+GU4MzNitn9sRCmQadt+l2Un7YFvow8JMdxZ7tAPkbkjN85XxZ3VUhn6W
L6T5enntHhBuZZQ8OG9j/prn2ltDXiBb3Ob0XfvBJg9iW2V2f1T8vEfwHikrs9cuLVrmBmK+2GRr
rA79URZ5lT0rg29v4zqyvJO0gQYhhkYU1UKOIMgkxD09z1pmU7zTOP8pEH9F65ucpCLpN/GvZC7+
gPa0kK1mGL3ntdrupkYTZDXMI8Kg4SSosEKy9H51lFlgIH2so9l8sI2NY9CWHQuagkVI1XCIsVWq
2NoU8MygXQtNXfl+86MocOUrSYlOIHkvZFZUP8Xe+b9y1fY/G6QA/NU2EzL+anAym+TX2zSyt1SJ
vwrH/zn/f01zs13l43+NyEzIKvx2eTfh/G7CWR5a9r69VzMQj76R6QtNqcsVPob8HoWx7N6er4gv
IIHJukiLLKYAFbmqt+zfurpJM7If2l2H/JphKMeU25jXruVIObXhqN15xJclTUbaBShemAZu5DCI
NlNk+u5C47l6Kpx+rcmqHJcWSc5xpmpsVJ+0cdL8uvYYEhF6e2fy1cn3tbnhT9321uA2bXdX43S8
vg1DnUXAlBVCzvZDitupdXGUCrN0HpLaNU7EvRxkmzqb8t4G1KGPrI7mqmxoirZfV5rrrkTEOnzJ
Ds5b1LTPatD2tQ9/1IsFvOcoZ+Gu0D6gZnNrJ/av2UN1OdlOvHPC1jw3Zp7wfE05AtVqlRAdyAbn
aDLMs7xy/Erf+03zdO0nh/h98k/mZdMu5Z+O45sRNj+JXVPr4cKaZ5X9blPNcaGjXeSH60tqsDJC
srJW/Xza2HetTwpeUexkFa1zhIBNUpFk1UlBfVTtE4IBzh36Eva1+KsqG6Stc6NwU4xBBHmQ2D89
6pMF+jbVAxpz1UMYceZlFIKMr36s+JgpyDP53SY78xRsVkkPrUNWZT85tolYexg4mK9j/5qvroNm
W9TkYmuont8ZefezcFv7rmfRQAo8pCWSqf5tmCXLS4QQwHGaUZ1XG9jlMCfADJZa6a/kDL9dymll
b9niQRDhh4Y00qQiHoX4JpKYRYomfBO5R1KmcbL1JmrpRZ+qq2udLFTneO01uj4ECyv4/K3FlIPy
eTzUc7bf5AmyDE9YrxiVp9xNZBWyvqIw40JBhplTP4A+QjvEQxEeQ/Jcoc/rhyhNNj4+zl1kk1Y1
FaV54MzW2vlG/6joPVnWUJEX+tQ1GzZQ49cYLwL5p+Ob8GEi8A1pNlXSXe2ZVU1Xe5+K3+yy/0Q4
ybW/kbTKCVVFkCwD+KS+LM/VrK6bxGyPm2IMD9OsvdvbSAtoCOht6llsV2fjsuMXFaxkqw+a9ehZ
MQ+oeWyZjda9qoS7du6L9IFzcHzvFYTp9FBbnb6oK6g9sOCQcTD1D11rkcfwuxCcuUGKq6jFIonc
+NyFRfKE4tKlhCb+TphVtrH8WgGw5hbvLpnM+I8Kkv3QaOfAH9XE9ESKZnUCXY2AUIkIUO9UV5Nv
BQCKOMmvTlql4EtLCc+WnWUf2SCrsihs8tg9H0UeP5iZL7eO8kqZkc55/+02vTTLSW62Pgi/tvZ7
MuTTptJrX9uUk0XSosJ2bYUQabnkPlqzjJqbzCguj0OrcxdP3SjZ4EBKF/9jFLFU0UF39dV1Ejnf
tZMRd180Ra92kR6F51th5URR9+PyZgGPFJ7hWKKVMIXmMy5Jfy9tty7yqi6caelpmrK6NWijwzC8
pv7W7FLyDucXuxrlZV4R2QG9aaUnxu/vQrdxxbVF++FUcX/wvbE7uKr9s5A2WZUNt+pvXaJSSRa/
1X9No0yesfSQ1VrK1tvg/3Uue35hpSmCHZrNe9Ae0zYc7GBRzQitBrI/KACnWBWKq99lgQt6S6K2
YqBRp5jzneVohjh7vWpUUblkjJrzRxkncSe7gB8IISshwOT7hbkbEttm9Vgp732v7cmcg8atBgOH
XzO7fLaXU/ldjyF1hFEgzkVjHOqg3fRKd4hqM/8MUqfmKakrL2FklKuhVvp7SzXDrQ1b485BemLZ
JmOBtJ0Aft80H2ltRy96odj3OYnEGbi3F4/zmOfcP8gmWYB+IKRZrdENpDfrioe6NhZo7n4r0Qp+
jnXB81NXlrJmImb0bA/8yJy4XY2stVe2vrCUMH7yg7Z7ioc0Wjmp12yT1Oqe1DyPTtwBX2WjLAbf
++qwWjzKGjgOe1sb5G5GKm6hJZM582SuHfycbKqTdosj+DS2DQd+U84aZob4dBCyiTmZq5BP1nYj
tmUCDSgMlZ6H8L9KPFIYR0tqwM4m8aW3hrIuPpB5sUEs4wVQ0oBTpiG+l5FWRBleyiaN72UQ1txW
zzXZ5kfRpVYTdTE2rDpssyk4LozVBbH6xaOdG/kja2mSJbIp28qqbNBz8oSjyD5LU2121VE09vO1
/zzIV2a5VJ9NTzJ2UbLsjeYzcv32TnbhJMO5NJO1vA3Q1GapcpM81pqxiG0WwXERdiao4MTbu6ly
iSpfYbNE4OcZybLunPY15/9qQtKKB8pzq9vkLKBRVG09T9P5EL16WZoBR2TzwzQRMWzjCNmfuSYL
2ZjPPW7d/u+2sUOFb6hJ7o2VdW450AnZUzvgRtZjlDp3wxCUFzRKyiUqrem3/3ePlDmGP+dotRJN
Ej33d2WcNE/1qLx5vMdjPteqrA12Uz9oS0Ux6ic9H5qnOHkTRhI/SouJxghKhma/kW3h6NpnY4CT
5NfNQxIJwppL48zeFGXutOs+ex7ZgalEb43t6pva1cN9HqvWueVmYPWOd1fxmKtI1+VymFxl7RQE
QKL67oDDnBBbmhrxMoJeulZFZ4mXtvPs36q3Vtn5v8Zm+P52MG/TSTRHWbgq5AMeujkox39t8kpt
IV7gCvY4BcnmAM8xRVZXhSy5uhrbOZo0au1daunTYSqgY0soe4sCEs8k+7nTJmU3di2h+pkI39VS
XwL9DD4JnCQcLHRehB0hkVgQgxN3gF318Gz2ijjHEGRIbuJnckz9Yn1ttKLG3lu++iUgpYGjHu81
r7lFuNbUbjsEbFa5O+nPZWDUdxx/dAtZFcDB78M6RqSnUtqlrn/RRNE+ybYKwEKslMFZ1rRiLJbO
eQq5ld/DwHHuxliJlwQAIC8yWuOpKyd9idxS8Gnr9oaVkvmlawqoIgJCljUqwWsxC4LNHeTIeBYm
qQaITnIkS+vwcyrNTTba5pe+74ttF68DH/T3RMRw9U9YonM4NpryanX9Z2VW8UXWVPFat436Qkhd
+8Dh2ilJcpS/W4+TTJH4S1kVWZ9uCQW21sTpvaXkx+/LysomouyVaVcQdS0SXEPqXJjBAHPq19WQ
QspgM9BvZIMstCKxrv1sgB93QMOWt/FJzSEK8kdtDQHCCzZ2horW4LTsjKsxPrutKrhjJtojpOZ+
GRe1w4c++YvargxwXPqwLBw/v7PasnSul6lX5HeaY+KCtguIjMq3VofOjcMtR2poIAx85CmV6z2y
OG3TPwlv1gxPjehb4nlLXI/tjzTq7g1gVO/TyA/G0MvivnHjYtf1Fj5CLRVnPSrVVaBxYA+z+0MO
Gp19AYXou2326SJQs+ol6xBar2yvW1Q+CuCcD3YQRfnN1aNR7ZrYap/xScxaY8S2y9YqD3wOeYxv
stHOffeJD0Y2yQK581f0u92TrOlW7Sx1pyfibJ4adPF/ziUbS2Vy/pwrRPDE0DX3ZMyD5VyRePaT
1FhJt1tntgnqRmHz01/3W70bFGeZthCH6nlt3QjYHxM8mB2sCPM50SJ7U3ZZvG7mtXYXVaBvFe7A
3VxVB30647Xm3JeaohXiaYgf5EA5mW0WexQ8ep55tCMQVJKtlbp3ci5VH/77lfyXwg959Oi+dy18
0ZiEjgZxuGm7ul3IFrcrfzbL6rWPmtbanjiP/W1wVLCz8OEHLbRR5zZaEeN2Jyy0zQhj5Sww4f46
m7wZe64G2hgiy8TltXcaElyraNFhApGnOtq7qQaEGTett+n9fPyqT7Cn/jW3JaRdaVbt/zT/0VtO
ks0+vT96S3MQRf+4OWzjQXW6HTsncxtDo382Rv9bZ1XjNyAhjwoAoldDRCbJVaZK5mbF9qedpoXs
AWZx03cu2ZxeUBDQ3n7RI21Y6pzAn1hNQl5VlSY/yXpL3Hg/c6Hc/htLa2S7cuNH5hdndGWc915U
qB2VeLVt/KnbCs7Owa5b5dh1rlhPeV8/Azbv4crVw7e80ucbj/EDx9AW6vCizdzpuSOwBT6JSozX
/KmZFeEe/2FHQ+3UGIX67DuwYHvT/Nk/RCjq1v9mn/t3c3/Ppr+cX36gf/a/va7PPH/1l+/nz/7/
Mb98/9X8/u0xXw8coDzrrvk90Nv+WwsFeooT9GGcBZl0IcB/M9vhMhDf0E//Z4gM+wDktmPBaZo7
6EHRxnO88Su8NlBslfLFFjCPy9mOePH4FSLP0vhlz0i0u9rn/pNjdDu8J80iRXDlrjbiqlokqWLd
lb1uI+DRiZVskYVsuFXlVVXrDPmrOY/aQxsMw+5mH7XexFMWqE/IOsNlSmPxXnT1i8Op6g94u6li
wxtrp343oFGzHMCwbJLCrUD7UaCnVR1lVV7JQuk5LveNpoaEwiNJIUWrmJqTLOLCbU7hXMiqZw7m
EsRLs7rZKqPFjy3rvjJFG93wp4UcJ4fIhrGAKktOZwXe31bfu0lH6q3yX3LHDI9db2tX+xiBOBkS
CzlNFUUS9gbGuevBv8RJeijtFhX1hGiurZuh7g27XTni6CVvziYVedJn/l02PQ0h2xs3Z7tlj0+o
g0xPDtoFpJR2iC/ONtJuRoRdWXCEFml+lrgnuW18agYXBC5hGZCP3apc+oNDRkEizrLVCuc8K6LE
1poeTE8tIK55N8xislnqqu6+RcH4RYNL+COJ721Ihv7CsoiPmOY8QbD66zZh3SJywg46tf0qyHDr
tyjPBWcQUPMWU++R8oXENexUOyAyQAPsppbFQdYGXCMXeVVe6q4crtcKz9iVKRI+s4FAIHL4yRpK
fVLPSzITT1VWDPm26kaWzAD1lhxODieTtK0MFhSkH7379Op8ORSjAe+2UNa+moaHWOunx9qMQM4C
ltsNqumunSaoN86AYqym+MNrE8/AxyYL9iJqh9fRibQFG8AMHQZapzLmiYIAnpGGAyolJU+MXwUi
kD+r7I+ig+KW8OhhAZ1Jg+peartdshbh1CTSuG3EPpo4c5U8e6B3XbaKBp3/km7PdM2cWGJc8Gur
qMVbocwa4nXsXjhwq+4MokvQhlI68iWDYMPkzaJsyI7IHEc8yILF/UVXNVCGPuyyqx3sgKEU9zWR
2w95QmJKKCaw2/8OMcKyx28YvN1ME5DOnarj0L5NwzkpwjY8Ga9Da8CUy2Rqs5XmIYRcEYxziieh
fwHFX/pq8yU3hX92gHkupFmNBQoahvWmQbXkvN/ZIMFO3FSMQ3GliDlcWc32VVy5yqqNKvZIeWZs
pk5LL07sZ9ciReoEYWgQ2BahKOecyMqtqqPDZtbteEn9ziL7RrO/gmjeFIaff8/75i2vtOHVsNV+
rYioPqLw1h/zJi9XvWib565MvRVH5OGu1sLpFf8CYTR+RfJFr42vgdN+VYg1IU2QmuqbrG/S/snI
GuNZJXaKP+/0mqHMcx9M7qPsVM5fGXIetIUdQloWWbtV1CHelAb8PnJfhhe9c48Kz90Py4GDqQ8E
54QhqpOkZMKlG/rmoxxJocvtxHkYIIvd9RpxACOR2h8lzjfdtYsvkPeTnW/74bZuzOZ9PjKSHVDp
hYE7Zt2h6oR4EmH52uJ33fr4AnbVDH5tXE17niOONnFlhwdEf0mCBGa1ROxLfA7Kj1Io4z8ElHL3
I1/8MXDtcKcXob5zak99aHzY3oDHpn+IHwKgpXyrfCch7qYW976NbHXd2UjOEuqQ5XV0584EaVl4
46Qeif1JN+McWnGzXa8cINNOwxfq2mLOHQONj9jWDYz2r3n4bCyEUJFXK4tsOPiTjWvx70tZl4Uw
jOGgkkbyPzupjaJy7Oz3w8GMSmYhgDEgRghUgkqQmR5q3dmvQvOhqIbuPnI/IkNHVj1Jg+zoj96j
bLPdxnwIik7dVRkxqT0pBdEyNgNj3eWWxhnWXPehzC65Nedg3+juGjAeC2ebllD+xkJou6niSJpk
dpt1sMaJTz0R/42AZdfe13VI2L/an2UN4G17X1gOHuYsFmtpk8XMU0CrQDsjZMJU0tZ44i3VlOZw
7WG+idQ/4KGYYIl25G7lxFqgHTPHP5bCfuD0ProkqovITOA8pHppP2Sp2RzQ1A4Xsurbg7igpogL
r3Omj1rrD4Mg0kVx42nXKIaxYdGhvhOACP5U2deD8oDnqXsY7DI+OKZwF77n/zCKeF7yzRrW5pNV
sjZpODdbDBCUX0QcJavaK2teP0EIgCjBk12zYLFtUtbVtHLu2kCtObHNu4s3yxWAiB2f2pYowdFQ
0jffR7bZtgHVWRZ0AfK8Hwqvjj9R8fMXXWog7NGDVIudWiAGERGaYXfpM7hYtLDayH5ocfytx4Hw
Q9LGtU1T1mRjEHiwszKh33Usevd+x8foqPM9QrWanTH18Yn0b25F1hBfkFrkscgu4GGcxUxKv5ie
kDdTcY8gyDbYjgl7ZdDe0E+IyTjkR20Dsm0Cu/zHUMd9kc0Qfs8kY7idkDhIg3FhdZr9MlnI44Zt
xabar8iQFvHKrf3qjQgklCH0HPiwbldvRbJgL+S/jaqVH0GJJEvZK7HJ+dYTB9mReRDIl5WTZGBR
Rd2dzdqr+E1bFVKopfLqBC5JkS7eiVx0T6avLNXxGJjnLilCNGuG7CCQUPqmF9k/pmpG76pG+GIY
OejKahbnrkkyEShrgbpI/eos5XoE0H7bcspCX6h93V2cOY1MZtLKjFtiMTtw+N2jM6fjSlMf+9BZ
kk4cXCcpniZyFw+ITHeLsoq73UBM3AZ5JPUSN2EIv0I7yxqRsgSmzAXkwmYbwyfmCekb0brUe7FQ
itR6BMciFuNgeV+7trygAuH4Cx611gy05VVPYRaTOVJm4SbTc56UvR4rBEclaLqKyCYxo7FPuKn0
aeWTcMU6sT1eq2XniU1jAmRyOJbmzxBFGyfWVPWgxjU6W2BGF4nwypMs0vnwpuKTH67GONtBrzGO
slFNDegj+MjWpYmYR+IQFdIYfnRO9HRjKaDvR+LA+Bnnxn3Uufp9kHflmQRDqK7/mur5qoEw6Q2j
fXezD7FiLK26KzZaGPtwohHs3F2n445I7M5oXqeSEyM52h7rqv+h1RNs/SHIv6fnunea70pstgvD
Kccnp5pc/qdGf2Bn6676Jv9kBWChosERcqdmASdhpNjJ6q3hWuXwKnbr7PSXfTBadRXB1V7Jbrci
z3FhGNm9tBhOWjirYdTapTDcbD14B1X43aMsAoeP1hOdupdVSOUaxF9IPEPdPSp8Cx/BXGZb33FQ
l59HSRs0TbLXtcg9yH59Q+JLPHmb64C5Wy6CbFNP3riSo/rK6B6rSn1FkjQ/StPgoDXb1dFZDiJ2
L0dtJNgVnFCctR5H3KihXKlXPc5YsPzcPcW74qf+xrB0/4BbWXvUJvCussdg1594t9SnWnWqfWXW
/cZr0ApW82hf54WpI/IivHPZkO/fuuYRKgkIV7QEVqYxQ6qQJlyBga32+C2dN4uHS1jYxmsQatGx
JwZtWXiW86YHNbdCtYrYZefmq+khf5I6wbLJiZjXNCfe16muHYlPC7dRFPWXvGmKNbRR9RFvvbU0
6jp6LctQgy+TwqW3xq8KghDf6i7aF7Gu82xzxm3oTR55JRRtwM3ZzUbB7gZvvOUB1k/Gd89MnGUz
udNdGXf2S5hY66CYsMNf2WoT3FQz04f3TOCV7sC6engiUCHXOQKZh485YWFBMRSXtpiqBy/oP+Tw
whHWKjXBsgtOr+MwPeFs1veuS6h5WwzdWbftbB2gtvtslppJCmsWftQW6tFyy1P1+7DrrR9ADl5M
K87fwzwvl2qticdsGP2NnLFn63Gd0YbbelbSHvGpwcqfy2EwCe3Xwg8z6E4iFmyimDEjquIfjROv
8dusPaOLwHm3Qp2/R2/pRz0NjKegJwyjT+z3XieURYE+sDegSD+pfsIuEkDBVKgZgl7ZNYrOz4z2
jjtHu5RRdES1tssx+/ScMkSAynOWlVaJne9S7bsEWFLfo5qMv4YY6sbYhgoS4bJ1iNmhBYRkL2Wr
XpLUbpNaiLafeae4wlnBLPY/k2DNw1/7LFutQbQrVY9mWCeXUTGyOVVteJ4jzIpc7KvaGl/Y6xcH
X0TBWgaW/WkPZ7sMRPvTXrBe+C+77K8MRcWJZGru1CTyN6mrBUjQ69FL0OnKto3hH9heFL/0QikO
lkD8UrbmWqKw7xh5Is2tritQUx+S06TNhzhN/SnDPQylSw59D6bgFv0hbZx3chz/K/pDGYzkIG0y
QEQ2/B/CzmPJcSRrs6/yW68HNlAOMTY9C2oGGSRDiw0sszIKWms8/Rw4szOyotuqa4GCKzCDIBzu
936iFuQFasChtoHQsYtD260zGaSRlUh/Kx1m9lq3sDwp3hocr5+rWUCfICAKZ3PX5EPEmzYH1Sgj
BebYmid5ps9nCPqfB2VKbmTVZ32eWc22/zVKNpAQ/znUa8Rvo/Rg+lFNtbnTNS06t2lsr3LoPitR
oLIu6+TBh9qw0wsXVytIPOe66loWuHD/4HmZy26KO/7CX0NwB9u6Zescrv3ktTwP0mQzE1d+q1RU
z1rZE3iHVtShsurMvNpVCN0uErcOMNycPyHmE+S15XWuo+dPMIvOXqWeRtzJaN07a9Jg2mlD9cM1
Poo8Gr6LIjOWfA3pmdSyuAkwCNvo2O2eAy0WeKTV9lpJXXaWWpc9W2oHO6fU290wFzNRIb0cO9WN
bEXMoQPKFPTHUQ2zZ9Gm727UWyc43dmzGbGV56m6aQJ+NmrCp9aTWryB4UPeKDCjU6S46QPMobOs
F06eg9CANDzhqPRm98VqdK3sGdt381D04c/hXorEWIiK+smwkv843AfU8mZN+XU4IuzmwbddfWmn
BmgMI/SWsUu0JzZG9gJOG73U7auLqNFTU9XKxU9IpKdO9NIagXNDiKfB06aIXwZ2rRvVrkFLcU8W
rmLVW330cJgzquA0NLizD+hD7+oRiyTFH7tVExTieQqtP4sEd4oyuYOazBJ7JmHA11hEVn5yDHM4
Sqdd6cc7V/F7x45D/Mui91dVVeJZ2KeRB4S1avdVUt5HqFOrWzgBzW9FvGPaPVZR92Wr5qcgrmAY
em66MkwTBcT5kKbte4Jcyn7sSowDxyZKzxqK48vIttuNLMp+6tyQjjpJxMrIrheohmrlGgkovM4Y
HwePKEJk1K84EJZkyEexAo00BxQQ3EaTO7kdeKk9iyZZxCJuXk3DUm+8wVGWcpTv6+0yFdhEy1b1
dUTe75VAS3hME5zU4Hg3rN6jdDXWXnFTh6q1IqwZbLqENzgaA50Fj5EdmG1eT3OEumsAuUfwQ0RJ
OrL/cVCne2OWyVmx9nYWTV/xfkejbEn0MXpymhhkFl6pH2kNUs+zfkTAEAgb29ODkWFDOwymfzAF
fDakIsK1YsO5F1WOX9FEuJlsOvqI4nvPLExq0EfaEtuE7eAV9h7utnWqQ7dcuWOiv1a6OMsPMsNg
F8OFxBqOF2mhTkANci86yzOrLn8oSmCTCPxLfVk1Lgb2uIunhD53g8KGs1NFd+ysuj/KszaLfp7Z
vVAOaghUnA6f1V+64o7eX1vbbtZVsQoCkzFps7gN0p2LldU1bdZzg25LPXqVjcUMF8nDxZg4yaNM
ftmK+Y2lUnYrm/APyFY6/hZb2cgSJLleqwxd5SYdSCcHse5fMLETK4yagDaFsNllnTefEXdfK6pO
uhiXwmt96en1riN7u5A9PgckIdJSrj2UoDT/dZEw5Z/ihIj8zB8j6+WouHPMlRtjRy4bfrs6H2ie
w0gt7thKtE915tyGYwcSZC45WvqkqKF7kiW7zn946azJMabdk42jO16TxXQUc7EAz7woTacHOsFI
FdGape673U1bT91T3AXjMsUnby/HEvHGWjIyp50cO6hM2GMfmNvrv0FDYcTrcE2QYx2SXJvWUJON
bO1jTwB9nP31Siw4q9TCQrHri2fPinaTqtvvlqlYqwTwA+ShoHiEP3i51qPKsYrZzx/VIWvuHVP/
JuvldcKxRp3TbaaLlcG97prJeR9aU2O2bapzEMbuydKFRRhCQ0OwSYdVPWArWTpBf4GF2V+UmZ5f
8ZqcVBfI2a96oYtgReJSsEKjh2zwhYZZRYYCy1zlF6riIuw6njPMSg6yLjXjaMGMKVblvokAf2us
4telq4/7mMTmY59Pd03V4xPUEAsc7bp7tGzIiDgEHPu5dK0KUDOp0JyVpQi+Gl7mSX+QxdGLsrWf
BOPGi8EgOm1rbTLJ3FEDr10U8ynm8Ruz6oJ5CUNdO7N7NHC9xaqJAkA4Mw5Xm+Jt6k43WWErbw1T
qkhZkbO13iEyyq8LRORbk7o7TNTyJ14S9QGF2Nlhl3o0gv4Ycb1RtQfRZ3mwGi9BWWqHkGX2wYAn
47REyHUm7YXoh+o+UzJ3F4zRsB2iZHxM9eEPQv/WH5HFPIJewktemMnGAXlxQzA9vCCBi5yMFVt/
ONm9pQ7t90bH4tf2rOTkaoAC6hrUq2Kn5gFthHrhse5hmqMoD17cm4c5MAPcf6787dSVtUZbphvy
w2g+zu2N0OKlO281Wd4vMSTwjsSvTWfV22q4ChXFXrVpY59w8G7Z80Q8LUFR7jrDsMHX0OCLGsBo
JwZIikzWO1lJRsu5NosggGziWt1iQKlr1WronaiGNd3jnSu2s7EUFl5jkzIbDx+Yu1TYNETTve+y
4URk5SRLcgDZQ3U1zFtVVSnalIVtuyyTurrILh7vsP2Ua9bCQA34XswHX0d8w89idy+LRucnp0Dd
wXi+QLknrF89C9QX/AXE+XuVf/Jb4Mcxdklh/qDCXVmrKRYDBaose9ubgj27Jf+UuCF+SMReHgK/
VBY8+M17VyY/r6iTA/nXFWt0s7bulKlrrEL1nanFaFpUlfeKEPNHZRnVJYBJgN2j+yyrR0MlvJJO
7taZexW2sRV6qD2y254wfdcF95r6Dn3c1QCW+wZnqvo1S1fy/2Fy7AfLYMsLnc7OC7jYyfB7EXdL
ZUESylqm44TRUm9Wx0iBcLoZ59NutgKSh1orbbxD6FMggNIsZOVnHwPl3q0oUnUZZoQdpTOwpo+7
rCFRFfFMLgQYzafRTnTyQBM8YD/3133VOM+NNf+C8heMxdyT34d/XkuANnc1q71VYLb5y1imDVOr
l+19TwlXjud1G6UEd627OHWlHW8qr++2/GTz1wzRk3YO3JpQYFZxEWP/iRDtnfDteIG12fStBUnK
GyxN7vQ4Tkif+rAVf0k1yjMpuHhVZby2sNFmlettPvt1UZ8uQys1lhnefH2b9ZdxPiSlQxzdLz7a
FA0QWZL1hh/CIi1H1qLoL1+7uUlVngvxKnt9VjcjCxyh5+nus6EsCGBFNgBGeTX5ebXaaeBdjSz+
VvT+2mRqOCX1gM9VO4b3GViepW6BQh0rAAx9kJfvmtY8Y3oZfmQG2VC9ZdZ1tW3WagVbQNO/0Z0a
UylFfBhjYLy65RgQwUmHR72Ph1VWlOalQwJmo9dRfdvqMEr03pwJnX23+sTLd8HQLp3ChaJHwowM
Sx/Ut7K5hg+KM0z/UbNB3JaEg5HiyWNs4vK7qbXw0dGAcWVKQew91jF/w2iSux02Ny14vFeYebJ7
RJxlH3d1sKzqPt8xSyG7WEfmKpgnXHlomqgIruVYVFm1MGqY5P/4n//9//7vH8P/8T/yC6EUP8/+
J2vTSx5mTf3Pf1jOP/6nuFbvf/zzH6atsdokP+waqqvbQjNV2v/4dh8COvznP7T/5bAy7j0cbb8n
GqubIWN+kgfhIK2oK/Xez6vhVhGG2a+0XBtutTw61W7W7D/7ynq10J/4oRK7dzzuiyhViGeD/Ygn
SrIjgZysZLHVhH6oMN/hK6cVZIJ3NrzoKEt97dmP0N7BG11bDVaWSF6eZUOuD1CryhxdMwehLrNL
1m1jFK++Ezp7Z0qalSyiNZgtKyeNjoNZFK/tCkR1+hobJIOSSUuWspMad93KJRS6N7PwKXOy09QM
1UUzvWLn+nm30Iwc+riszEoHulrgHWWJkGp1qTRlXGe1G6+cMq0uud19+/v7Ir/3r/fFQebTcUxN
d2xb/+t9GQvUUAjNNt8blHPA1OV3xVh1d72SP0lTeCMDU5RNwtpIi/moU59lL3YTCZtpdgS+ln0U
M2dGHkSntXj6xB9A86o7bjn1Udze/Ool5kjJryrVt0xUedV2WfjR8JygWzF5pAtkCWwwZJTwOWiS
9j6bHMi89PEVrz5FwiQqcvkvX4bx9UdqGLqqma6mGqYGD8/865cxVF7a+L0tvg2etzZmNWxtPrB/
alm8cSaQKPJAGPyrsnSGYFWR5PitTvZuyfEf4lwx4YzPo2VZngUD4sDqlBJCnAwEopp2QwwjYSFg
xacqSJLroRuyCNVzWQE5VlWRU6CXLPuVCzbc7w5yjKy/diER/IQqiY8uQq2pi1xksBIM7Er//nuy
7K/fE3s1R9ddw9F0zTHU+WH/7WHWAYdOHVvq71NVNxvNbNONyRp6T7g3eYr6/OyYkfotc1ISUa0I
ifsH0TlwE2UhGwrHfEKD2HuAlh3ddKk7ruOhxI6wah4wacXac0qC+66Jkv21GMwpFplnUQlcb1sl
wqAnSFq4qr9aZC5mRPc+7rF0+8zMyDNdMezbz7Fy1OdFf+vMePm5ssdnvTcA+0VikXkByMuhyEb/
YMPIz6/lwMDuk29rK1utuctnP4QEg+sIV474bE6iNLOWvaH7/2W21fV5Ov3rY+0atmYI3Z6DDI5h
/fUO1apWo/sOCb5TwnLTp6qLyxI6SY4L8ZRwDPt3LOROkVd1x6JxETPo8ubVrvXwYCRddheKKLvT
ElxSk94197LueuhgyPhBgXHr3E/WIQKcEuPp2q0stqOV3fWF7hBsTprNKD/c8wqS33nZraHOeMiF
QOeOTSNrFkOloF9txJyWMA8IJTv1Mra14ugmBXyh304bhJl30eRdPLWGFRBlfON9InbMYdZxGsp4
O/RGeM6jRF8Dr+3vImaOFYaV8aPfEcojmuE9K0UPFW+YlLckCL4rKiB9RXeO6HJPj3DW7itTa3YT
ADLCwW180YkJX+QZnKIfXAAFy19VeYMYZNSkz6Y7Dc51QFH6MFhT8LOf45sO+qVHuDJUmLXyWRhv
svIy/kb4CQK3jRiVr5b20hQ9fsi6gB49n8X2hKS9PK2n0L1WyiKAfPOm+VPE5Mj9JZj2eA6bJmu3
CYB6y4Mf70xnVPYkgWOUvpXaWGpOgFUCYgNHrAK8Y6I03YG4PEIBlGS95VfsNX47Bfy9RrV+uvns
k7ssbleybOnW98j0662XN/tQLYKnQG2LlSBHccwn0zm55NGXxpwUaNPZeDMRr7yK8w1ZVnOPcTl5
ZK8lr1tZ45XOIBkMg+djZehAeZ0JD2PnEo+ugWXJRkDK0bmv0EUQ3lQszSodF6MaYRM2dzYal3R0
Fr7bht0cJ7dXT6BKfx6yDKMeYgL2lv38pC/qLlVPkQZ8EXn7jexnaR/q2ARnu4md2zHDwn7wrODd
7WHHxKNgW9bV4mIP6N25uRG+V10OQctzEnBEpvJAOu5kdp73ROyqW7jRDbm08aR4leqvOzw2Sf8C
t3PL4mwo8CuQ7sViPJ3Kg6zLwLyiCaoVZyI6T32BxkbFTt1fsxUmAAYGdjci5uyvC8HiVsnAj8hx
cog8c4MIwlHCX/N5rclBOD/hYVknQcIXG4HBW5uTF6xsthVrrdFZ4aCuf4INkh+EV1nn2tat8xiB
Ovz7N4dcTvxlXjIs23AdYTmuppuOXCb+9uYQZYS7sWIV3xQzypY2UaFtXhZ4iwJkeusECnbo2j3n
jtMeiCejXzDXOxFKiWohpnMyKd7FF+aPvrBGfGrZv7CcqG+EPqgvUVksZH3gGeGOaGixkUUtwyIU
BMcjUTvjaAZDdb1sqRUsyBs1PU0iSDeJrvUYLyThRnd8hzkltl965I3iGRT7pT71l2bR5u/+GDvr
HmOgfYLu4kuo5leAcYRW6bUeN/P2JSGeLIG+X/pn1EvAsBsqEToOh7By8oc5L7kqstDcyKIyNvkZ
VuouJt5VILysw/AOunwftXnxgEE2GZam/hhHRVv//d1y/u09zzvEJhEmuF9CJ43x17dIVdaGQxYz
+NYFLU7QWv4yWbV3F6Wlferzql80ou3fhjYAP+C7FmxlR3tCI2eDJXb/Jroh2TqtHm6FmTbrOgDp
YoAvOWjzwSGzdpBFeSbrAqGTq7Htm0iPswvvcSRdVBZcJV7IF8QCsYsdeGj6Ui2Onjb2xwKzjKdm
FOegiqYzokT5k6uLD/Idza0sBXOQsimC+iCLaRv2y8q1+301jyx9tmr+ZNhb2RqCG18baVVvfFdP
b4IZcgYGsj12M5/ImrXj22VT9/UR1B5QS1kj2z57lb2OjLjDbiGrUZpqo/4Hk5k15/dS3SI/Rmzz
nvm52MVRTTAlUQlhxCpdjbibu9aNv7M9yJm1O9q3NlJu00KYuX2bV+apysW4L+cG2Srrtcay/8uN
lzf298dUJ0YpNNU2VJPNmvZ1gdcjRd31rm+8j7pfrXKrAFErlP56iPnBo0biPudVZG3YUkS3VulY
d+mE8K6NwKIskQdPzqIzgYOyBZ5Npbp17pnhIqvB1Yw9UmbygFZUdnJs5jS/MRUWWXiOO6hOEWoZ
Th1Lvf3f/6jNr4t8XRgqP2dDhQlrGIb2ZWkUm6J0DC3S3m3Ne6khNd82zDK/HYYedT74jhoLlMle
pIhL34Ia6Vdm5rmXMtXzTcz2HiMlNEhFlns3pRNaNyoQml2XTNOt1w3VpsCa+QL9rF/0xtgcilAj
Fm8W9Q7QNSihZFo7XurtTfB7N/KsUKPuepb9OvtPrZ91n/1IrMX/Zar+t4dfF66lO5rpGMKdN+9f
NkMsTCb27GP1HqXpR5adCc97t0MUWadwxvJIfI7Q03iF4pFYfdbJs7h19KOGwdZ1QIlGzUKeRtMM
IjbKcSMvIDvLBpRs5uiHdxhJWo8/od4dCgNlMAZorTj97RX+LU/VoZ6lmsZk3RMDBXcAYVQH0AM3
TK/PttQxmevssNVur11AfV2LxtzFR3NlgdbsiAxsnV2qOn3UHWHeSLMhnIizi6+KZicQ0YWARVEe
ZN88ja99U/D+zkKUQbvzlWHTR3oN3ddptUU7lLcg5Z33QE2wp3cA4xEhsdnEilez8d13q7ebJcwF
1EW03rlUCWKs+tyA2BDh4DzIziBr/HMxeYhuzg3ZyNql8UbMwEWQ37aDOoeHaIim4sUEEPn3j4kt
n4O/zAEWu2EXYKttO4AQja+RASQrEw0t23drADle1iHBL9wF1pHS28+l6fUrUdfWLpiLSg+GWzWa
7Fa28urGvZeo8FgI8ZixdJLVowV2ipfbd9RA7edWA//h5Ka6lI2ujg2Lx6PCYW518rug7x9xJypP
ohT2rfBDfdmirPwdmDuMKmN8neoC1B+uKfss9IvHSqleZIdOyeqF1Y7NHXKP8SHwp2SdeIPyrQkX
skOuZ+6qcIPx4BWZi0+8x6t/vjR+eo+sb61HVjHGbjAU3Mgk8dJJLcJ+fs/9ReZoq2pRfTfOB+g/
P+uqzKzu5AGplN/rZOfPsUrU1dd+n3V6hFISa4q/XOvr9UsbVBDbJJ3s+YNtq6cATshbYmAvFJdD
ts9rxX7tI3Tja/uta+DQJZ1aodbkWW92iR04lEUWph24EgxGEDmjHnol1IQ6sy5dNqB5nUANdd1y
3xUk/hAKSXhMDB+7aOj+EfS5auwPLDz64NnNmwdHB/ui5/WzC0HgdjIb5wE4m7HuXcTdQtyIH0a/
6rC5w/coQrpiycIFhPnQnmXfYcLBK6kUD9YqfX2NZFiVT8lCtl4PebM03Wi6S9gQHcWgGVv9l1CK
1Dv5In/yKbKCkfa0xYr58lklB3wZ/6X45XItjL5VKXRrIcdKmZXP66VYjt2oBZZGud2suz43LqLQ
GhIcfKwxnw1znWxVC1e/nv19vxzN8I2rkmPzZoy7JeHu8tTPvSejtcxrA7Fp7ehKhLxsdebe8qwY
fMAp9IvJEU0GJIiJtRgoajW6k4fcaxAz8MJ0OaNprnWNMKe9nc1w4blfOx/UpoXfEuvnz6GR3Son
fWqXfTTqa9SNnkzHHe9sdaqXWt/VW1mUhyHT2kXfOem+a4rpTtZpKfBgBdKTLMn6YnT3uVOMt59V
rYjQz2+jS2aI5iKyD08jVVwnOBoRah1fsfX6IN/oX1xFM+8HLTg1oz28itIyQNOg3oRDyu+9+piZ
BmrlaUwLcPkwBpfRaKTlMvFPHtJm966qDA+1H7GLJmW49btpeNDL0TjO/EPH7bKS+CQeUOBcQArS
t8sVBzIKLyctftB5R6DLP96xDSwe1CFt15bW62tZHN04vMvGcilL1x5jqS1NX1e2MJYJnfnskRH2
squN4ZnGIdQ7Vn99tsMm0t4J0+rrvWyQh6QH9rlxhTFrWfXVQvaWLY2t3gZJUd5rLuLZZSP629h2
tJPXAkgCRFp+TxAgS5F1fMnTNNtm6CnuhJoXT1h/3ckO76Hu2zeBXSshanTwOtzGvB0cZyCmMg5n
KLDpCTLA4tpDYyVzUGLz+NlDdvOLDBc1qwGZbKoOi+XKYXccYE0+iGH+zpLqoPmIyAcpxcRqvH2W
9cYatYYSZU0CFfbgpd8NBHTK2Bp+YFQEsBhLzftu8pHHSRtr50XqyNzr2NcuCc+ca9l/WCSVJbvi
kmXpuOd9nKJY8dLC9MKkb0AAsM5/Hty5+FlXpCa3cSZabkC4uYuAXO4rVn1LqRyQVja6eypAzKjM
7XOg8lqWigHTmNzbaakfi55veSp6FJ9RbXyfnJmypCnDKVUJVZmYiegmm1SQ38ui0cp3eEOgjwI3
h0vTtm9Qc60kK98nQP5br56KrSwm+k0xeMDDhrHcTaNZb+RgJCGXOTy3l15RkHfy4nEt64M63DWR
Jp6KSe1ukt4UK3kZrbJPakIYzMt6pANadCcTYZmwBb3hzcTGeFHa0qBoGu8wcn+X9ZoPdht8tzQ2
GF7j4RDM3fVGUXcuhn1r2atQxdmsLVK+IKBvDatQUOzsh7dRNEgAlIsYv7VlHzviyVJbezE09fTa
+HWM21M4fhORD2+90n8YUbYjTeIDwlT+zOFGRgQqziU79mBBmnvT52n1EfvpnTJ0xt3khxmMaTFc
MmDzSwgT3iaO9VnbV2m93ag3OWu9IajXXpQsKvQTz65QMm9haDAEK77STZz5qORHb3qguuywykq5
9XpNuR1sdMBivTzIqs96eab2Xs8fxYLzS4MZGMp64sO21WDh0DXFZycJke0xFe9pzIwERLOrXNy8
8O/Y4TgLAwoHmVjqLL/PTkIP7khRHiPV6A/GoJlntfHFGb+QeJZlW8sqeUgB2mDTMrQ3pCKJzLYs
GVxVC576GMAt0JcYFEkbPqHUYZ/jrmS+otHy4uHBNz7yMgyfClWvVs6Y4nnkDs3tMB8KPULeIat2
qpc1t6pjc5jPZKPsVppGsRSQ+Nay7ku/MhmwvbQeIe1ox0pXp0PvpiUGOnX0OA2kwX3AFx8hvhmN
6X10IggXHtJT5Fv9ae2DGLsOgsBXbqJEWwig0gdbRzhWg5HWIVhpdDvFbC7XIqry5nGsUYdZ2GsT
vt1Tk2FgUBU8JpFIq6cSouAaY7Bg6/hW+ZQZyFkyq9u4xVDUSxMjUSdH9HIuhrZt7wK0pJey6LRd
ecMCM7oWUVR0D/ASwR/NndPJUm/1wv+R6I9ePKnfgIL/EQHRfBvq0lv4lbAfk0qvV7ljBXew//JN
1A/q7aCUA8HrUb1JRm5SYhVIrODns7RUvb3AsI13Kv/tLW1sTpDyxMqvRo1NdvdD04L+Tx4NpUqS
PyNWdosYa4TnMhyDdVUAEf7TyfR0FVsJT4AaWe6xL/UdNos8AIVpPWdlZtwU3jhe5lLZFHxTfpA9
gQJOFopmTIiYqumT7ZtAon2lupGtrpahuYiuPZB4WvVu6FG5c6eNLJI1jrY9Ab31NGbpE3pU5iJt
lfjo5nVw1nXtTybD7iUM0nxXwLNZWwhTvvi5qxH2K1RUWWh1u+CoB01+32TMIMJH2GautkuzOsBm
lhNq99Kgd7suhlrdylZ+LKjcJ1UCPotL9v2qAqb0bCKjd7Z787fPhRSYruUYox02OvaMltrV9ziO
5UCTSyy7Yis8+UgtrpwqrV+QS3+BmcTvM+qXZLzd787kAdSaBwm4J9shEFiFz4MCB6SWga3xyxQk
10GW0y+dqnC++32KQIUd1ff+/EmpHvz+SYDg6pes8l8sxVc+0rL77ZNg9e4mxVowlwpQonMyXqbo
5aFKm81/2eTNsY5cJuuvWXnSQ7qpWgTOACD9e5ynzbwiUFT4FHYUGAh/tvFBrzL9OdWjt8mP6jPC
f/pzYMQgWOvqcShZ+vSjt5Kd4GJjawzU+jokaMabyARVJIszYHKLCp3BjeMSzqD0K7RJjJ28IhKR
oCyKmOTT3DqG0TnGguaisSu/IfoTnvLcy3ZBgs8CqzWEP8QUHn03yRdBxJYyDwfYpemAM1ZiPcoe
/vCC5lv3INsDbEf47OYkS6HGqygd1eRmdINnp3YtBFMMduOqtfUqQ5mBhM4Rbin0oLlYK1m0i+Mo
Am9E0U3KAXlN197JotlYMEOLRj8EzvjARPysO1Z2b8dddh+z5QCJSYS+K3gWln7Ewxtm6UG2ghhp
b//+DmrGv4WzyPC5riqI1ViwhMSXcFZkM5uUtdOzwxvGLQHCySArOTExeiniWA1m2tFtK1TzYFUZ
Pyr+Voh2HglUaxQXL/uuq050X1R5fF9iYr13YtGQHosglrtoiaoIE29rNVTWY150r2rHi7lNjebs
1w5qK8W0TxS9e526ftpNAhhngDjca2mgvDERAjtZJg454MOvw6GHNHun5tHp56sVLQxZ17HK2x57
kucReLYcXhdTflOQHcaAi27lDKfIzLQ6pqBPX5yfn+m6dXxw3Mxcyl6+QNBPY3Y8yGugiUSyblwp
TjQsByKBFx2FuUuB+YLP9Hb6rHIFmBhjQLRN1smDhxXPxkRd9zoUOWftaJbWi4qJ7tHHX3GXGyl6
b/PZZ91/Ovv7fnbk/rye++vsy1Xi0BVboNPkENW7ulO8bRSE4ZIN2jTv0qY7LQ2SjWi7fPVZ52vt
tOpazVjLYbKhM/VyaaZ2t/2ss4WDYNqolxvRTz/AgSOPWWuCJ89X98IgjDWJHqXqOnTu0X/Pl1YW
tG96Jx7BjwWAcJQ1FRCYVKc8GWVXv//97/vfEtmGwR4BQIYFC52wrWz/LWGUWWxyQr0J3hCqCeMb
y97VRvYIwav5sJx2K8Zae1d9RywD3TbOJZr6+yqYrC1k//yYo36/yAEOLkBY8SOfDwqy/isrBgkq
i3rdnP7+n2x8zZoYtitsg+CmZTimY4ovgTNLU/0wICv1Po3DKnKnGugDBzMp8Hy27WbHNjle9Kr3
s04dbCy+8bNb6KnZvdlZfYDaB9xcg2JFGgHyVJr2bz54/UUqUvW2RzPsQRnTs5Wq/VtRcYN0LGV2
abCCNl34mX47NhWhzcHEXztPeMlbrqNhm0iLPJMH2ZEMfI9vVZj/FwiC4XyZmPjDHdtCRNmyTfA0
IFT+mjyCRQ/CIJvtBywmTJGU+ZH8jD8beXNqz4dU9/OjV8A5J4C9/1Ivi7LHZ19Zl4gcrdbExOtv
vsiXfp/Fz7G5C3EHVlOEJqzZ3xuImx8C4b5BHCAGUpsjBg22LzaOWdM6d4EJuhxgzl9kFWitYc9M
OqFNS6O8SK9i41Q7oblDjm64V4uyR0zjIqKcSyodv02/alFtmQfIiyheGSyABfgHeREYZuMpxjpO
Noq6jdde0ZsyUXJIiBGy5CQ9H88HedbUZr5AZrldf2nIUrTaF7KjxaOy1DWEZKu2sJHTi6dlYITd
o51Y44kv5L5NO9S95kM5vMGYih+u7RahURbJ9VG2Ac7Qs6w55gmeN1bZoOXqBxqeDYZ6TLTy55ms
k4d4bv3SWdbJ1rox7b3wUafpJ784qG5L8GFM7oRWFMTF/3WQjZOD4P0mN8fiIMufzWqEpDFJg4Ek
rYvfrjIpG2N+82rzQQWXEWltenLm9zDwkPh2arJzf30NA5LfYNbakn+fW2c3HyQ4MzKJoAXkRboy
Ve9Eu5FtsleYTtUe1dWRhcr8Lv9Pn6p14z70zJ+fGqWDunQGARQhnSYUdDFoTJDce6tBssBKK9wz
xE3nLIu9Pipvek8U30CA4dgNenZOs+Yb/sLGCVV58yTPLM9kB4hLhlUWJtvECXCJbIjY52MjUZdr
Wfw8yBEVuq6fVSrJh0WrxcikNL1yC8AFMTY9czaBaim3su7zEFh+sPSLMLkhehwf0PDCAXA+k4da
8cZ8IU/JWiUbtFHPURskx8jPUMByimztcBtWVVRU6xSZDVQl0IMmyDVAfGv/9Msc/Yy+yx7qhrh1
P+rq+lqs2/bOxTZIN0wvX4qsIvRSFh1+dHQO3L49ZdF0JPiT3Prk8JA9Fc7Ca0zjZRh0a92Ketr+
f87OazdyLNu2v9Kod/alN8Dp80AT3slL+UJIKYnee379HYys7qpUNqouLpBQhlcozObaa8055vVs
QTigrc5Tcq7CJnisqVgkK1Wf0nnqMSz/dC+9v2SYZCg325i+gNy88W3eTYjWnny9qNfFwPanKMIS
omV0e70BpLfJNkJfv4yR1e+1sgAhPFrlG2rQ5QHMUjDdHEHQHrCQfOkmdbavVyCBuqFT0j70flBC
lwEom+So1yNT3l1voFUwqQWaLr1JnmrpJJmv9veDxabVh9HGzrleLSac19EFnIh4KMHARsmsbPxI
Vh/VBsnRcnVsJqi5dfYr2VDrnhlq424RF+P7Aj0nhMK+uhLnRtHNDeBZV2NGUCbbsCkzfLlWux+L
4HfDhjz278wTyhsy0KZTXVWMp5BgvjTq7ElRK5zhLUy3k0VfqURDuklyebyVoSzedOrhet31kloy
SlQ3oe5cz9K7uFFVVd+RqRhum0hRVokoFc9T3qyur4U+dr0TtnNzytKKEd6kaT9eXkDMbp4X+Yuk
8KUmlUfcjuFY3WkEPl3vmUsJCLRSw5PQIMAR1MDyrHEKv+HV+PFGyD6QvcGE0amQ1XEW0yp39Bow
gtCDvMxV2KZNhU8Oc2tl/TgxXU+QJPTjxH+umsT/n9v8+it4nLzp6qUs+ONXCIGs/c1hWf71qEwy
lSIi3lQNRbe+HpU1LWitTO/GB1WdzXOSdmfiO6oXqSMfs4fRsr6ezcF26LVMw6xmMugMHS3IaXD9
IhD6hJfHKJ0cIB4mQSFGEv/vU4JqWFQZU7y+nvpxbaX/zWgSTMnP29alsmIsqRsE5CIhUr7uedg7
NFWJhvperQfAm1B3xVqRNoYKjPN66o/LrP9y2fV2VnEmNdSehIypFMyYdBvRnN71c0XnMbX8XS+X
2ymfY2Utjb6xmjqOPD/Ok06zgmcME2VMX/quTV2lqY1dZQEU1Zq72BBSqjI930ZhlLE8czae+nfS
F6ULViYF01/0fr0VHYDMU0ySzK5na//eQNLyVCIXXPWNWeundMwrWHNR+SR31B9N2JL/uJyNysIN
FL++D7JZveH7R823CHQmg+SlwiJxM2SnZyZ+ug4hOZ0HprwHwx9X13NT0lnn66m6M0UoY+TpJQb4
aft6oaBnLxC0/O0fN77eny7VSlzu+uO21/umHUfj64X9SOp4FCi4ZBXJXweRWFGrDOUTLWADJUCZ
7q5/SWxZt0wuVZq3Uf/QtzkdXv4inbwCB0/5CHErN7SXMotew3jOvkdz/KLWhUrZP/p8QE2UjYRD
3i83iDhOPERaxVI3WIitl3Lpx8lrDSVPCe+sNHWNoyo8iT8Kq1rqSt/5o5SCUErmAu649dyp2cqM
5mpLPW7eMya+UZRIeS01P4GYGCgnRQnLU1A1HISWK7pwPpV8sR4sMQ+2RlT3q2pgwWni79frGT2H
3pwSSa+24pLN4A+eQvl/SlPqikGyylfZip9wefVg/WRtxyBXcK+X86o7MfHAzwtLdT10RrM2Skt4
DoHXXG+Qkh/lyYNS7+Crx/d5RINmeUAxUGvHnGbziHtYOTdlz0hmuaLzGfhCshJuZL/x93OWVa6e
adYlHnC4wCV9bOqiAV9WBg8ae4MykKan3jDKw1Sr8JOmfHrC5hGt2kjJUeRzbVQCVhWIfjpdr63x
PBlq/gRlaTzVxCawJeFWSTTP6ykQgCF10fzUxl3iiMTf7K93MqzA60C33QvNIFyMnCTZ6y/G97I1
rLB3r3cidDF1W9/UtyDNmmMdw2aZpxlhR7PsmqJYefjjLDlRv5+tSr/e01r689nrtVFNy+F633ZJ
V4qqgJZuxuzRUhn8a6G/i4Je+/0kh75+yaeu/J2EjVvwfrnueg/B1zwl0UU0Idsk933tuRqbGmQH
wDkEmLTsEwY0vaxv02JB0/mlSK6UEe/Lydfuktm8/XF5aul03VDImu3o31BNf1wvbyhJnKwBCIBp
Kb1kbdna4SI1ESbiWrLQVM/6XA0n9J/kQcRgdfsOYQ1wXs/IW2P34yR5Ncbuet5nGLMmdhNGDgdZ
YDjqMZ/AWDYVUT0/Lqsq/RiJs7D7k7hmuSyQbiak2j6LBeUrKrc+jt7qIbg1Yj/66IdqTVJxEdpl
9pYREB7bZXdmZ6yFdpHEEC2C+aOZ/LNem8Mb6Tvvc11IL/KsjlDBANyNtL1tKPFgdn3DACmYsoPA
wGZxHBJ9eJq9SZNrOXm90fVUo7RkRZlm5lwvE2osM7YQ8hjZ9TGYIERr+J2f16v/uJ85ED0WhnPh
9X422haYc7ymSeAJeqWe2OOKuFklaZtbcXdEtwUmTgubOyGkVjbnuv8GKe7sB6gVbcEN8r7/4W6K
FlPT1dl0dTEFQSbtwxnlz+J/aieiKXQlK+y+Hg0EaPyg2Yf9oSSzzgpiChHMrDIPf4Gg1u+CsHmW
lny26w9rcRJ3QXYkIF7YXy+63lQPgUL6cE7dP25rhCQPSlq4SeNac2V5Cs5y1s6kV+kTyXSpemxj
sfdkq8jvycWS8d4qwZsyIoFpqKHtPindBKzP92JMFgKfpD5YEfDD6yPVgfT7IxVLQKuiC/JaF2rt
SGur0KLwaC5nUsrQYzbMKWC3oYpWjSEsuQhcY6RqjA+RfE4HJSRdk7jdcCI7jMupWKqyQ1DW7aYg
gfDHqfA/l325tgiawROx8qMOEHcWvVFcJcvJUBfFnaDx43r2+kNTzFz3ftwIsqEmE7TBTc1El5xC
KqNLD3ozNZX0CcmPvDPVrnFlHaszvAzIYCHdAexq2cVMFXJYlyvgoZXuYHXmrgpC67FOOyfV1ZGM
FKT/+dBPq+tZdF9bkuS0e7J9YsbFGMBS6Nsdea681FTfRdT43whtj5ysWABlglKv8jTKD2B50TKD
3V1Xc9DfSNY8OWGIe11MGT4oS4cpWHpN7RCpWzOvn/646HrKrAbVjZY0Q5HAHynJzAOJ5Cabfnxz
kOY0R17OXi+7/phLKhcbzyERkSZwPohBNzUNMEdiHgZItwSlcD0/L+fHJkDFdD3PUfzf54OsflLF
HOZXLj6L6IezWsw/2SAC7cw19ksIDcJE1W/RCuur0CyjvW5kwbEzl4GT0NYPXZFDv4Ds+9G9pWlS
fOYyGtK6ls0HgWUP4UDaHoOhlneFkSXrtOqqW3adID6yKn3rCdy83kvqy3MwsVoh3PMdltb1X3f+
ZO1n2w1TQtUyZJG2sKVpisjH6eeeFz3KsDfF0v+uFQv+YFaCfUavD2/Hp9wEzVuWzN6z1oG5jglY
d5LoOMlE40kNtmJBk6JzJ49bkpCI/Kt8hYqsOEVx3Ww7y1WMMlpnZRHehvltmrTnQgnUnShoyo5u
AYEuRZk6Ud+hgFExG7BrUt1CnKB+janI0sHD4aCF8bnqniRVUN12gt9G365dY6ugnazUWEXakFgL
aacv4htDxBUEUPpZloBr5cpz/IFyVrnMxQNhdBZKHwjGMvNNkqPM/CBKvrTO6u5BsGaCigIGmHjt
tQ3T1MzBWCnsjfiOpgdUb3loztpEEpffY7OJoEjvBdFg5A4h1c7JaV1lKFPdwSefygxTx9ekYoWF
S1wNfqqsZu17p8r5tqfV4hn0xx0NkOmKDvjoGHVJ7a11W3+O0g1eXLQyM7qhRCtsEL0YOslQEyKe
clMw40k0GM5ZZY9iNN8NQKNjgfTGKeSYj70XpoicGB46JsFDeFeuJsWU7SQcGN0nbeWKANlIfoAl
Iwzya1KA7Ov1vPLywM9tQagyNwvk8jZGDYikQD4CsZaPLR6nRIo6EhlCB8LNuENwbO1JMAR83mCQ
YmYY3iWYJp10lGk5kuuGCLGqt3D4XHiYDPPjdjvDsQfWUNr6SMcgnrvvmVgpB+Qzb0GorI2Qmkmv
iji3/X6qdnTDgzbIDpmiPo6xruyCVjTcRAPfS9USOLFktWRH6g0zlnt2ddkBM392qFikpxDoa4cj
o4798i5Uy3tNa7OdFjGq9tU97eszWCz9mbV3G5qEu5M7bob5sVD0+KkW0rVkDAOhVlHjFIwjb1TE
dH2t2mlooH4oQwLgSNDDKRvbfd+3x07fzcggvIXmuSLU99il5nwMCwQqgsFUHGvWofRJmRVxZK2M
UdV2ZRU/Fpk/HP2JpmwCM8OUan/TTfKNyX7UZkk2t2BLgULL450U193p+kM2ICeOVU4EX1gjuqpE
Za9MDVI5xTiUTGPPA0oUd9JD8P0GMbSIbZ3Bn+1WPAaVqT1iP7TNMNxXdLF3QiaM28nqXzL840dV
HtFGK7yNCgJXR1YIFmZHj7gR/aTb1wAS/NmU1yOVrJvJhhMJyndxqDw5kjm8TON4FPPs0uLJI50e
fS0mefAYk9K6Sd4RhJ6FHg0La50GRuECUXb1MXjVZaX/m2VN+nm7zaqmSZqhYfeka0AEzFclMCSy
3LBqK39HdiQ/FRN6KrJjjF7AkNMaApsuTMswpLzSj7HW91r5SW6GsQ45opGTkhCfniS7hCl7F/UT
rmG+23+z8v48yOYpGirdAOTKkswkwlC/OFUkUU7rrCrjj5FkKJDeZA4OYnFTpVJBZu00bGSDFJWS
PpBTsndcpVJjKwNKqytGuJyhcsQTUHElXSmS3qwYuLBtidrsphBzyxPnUF7Ny1qbJ0PkWHqqeGqm
kQFUhE/tJP7dK/5zl+b6iiO8ljTk95hCfrFv0su0igRn23sG0GwHc1Hfo9hxyZGPCWVK4WER1uLb
OX5Xm3atT/J5SqS5bOI81Eznr19cS/qp3XJ9NuSyg8i1LIlh81fv/ojIX+5ZUN4tdiFwT7qaAO/i
ozfDxbQ0te6sWomtx5BazNH8VITke9e246EbrHlbqOa6Eg32LLQNN9SG484XQgRnbWSspLCCKz9D
k+z68BkNmHhq5vCUNIaEuKOPjlknp+uOJA7Nu7Y/iKp8EorIt+Uyvo+66o6jmOUF5ZCRaJZq61pU
nqKUoMdYhdqm6gnUuGXAEHdWx8sFhKirdNGTgn6bZY3shJrYO1Mg1WR1GdiIlrO1rqdeMxj7AOsX
uQ+ZnY2kQQLq/LTaKFxrUfsi5zNoxbK4LUzV2smBtBsi4Q42WPyY8K21JdN6ywpggcrUiXt0Oeom
DziAFEIarzVfrvd8U+pF19x1n9qknlkPcMHVqTcN8GNrP+kOsti2aGotQhvEct9WXXtMM+KY9aDo
HHjFiZ2IZkSfSLoQniAwv4lIKm2m+fOv33/pl6qGTyIjPI1vviobhvmlqikgpRqVFuTvuSGOl762
SuK1fHVwmOvcNaHMtqikqy4vn86yKsIbjbXgr5+D/MtncJn9olHhg6gwUv06B5YEoxmxs87vUpF+
J9WtPaDeSKHLZQEqVUgx1+G0nNRHhB5rdmDBNpyk0aOljfx5KMxVpMlvBBN0x5GwXNAwk7BPYQrE
Uy66w9DLh3kgFvSvn7b0pVV5XZiIGVAtU5asZRb6RZ4hJWwn0TUZ71HNh09MtFerG2SX4EEgIX5Q
bXNDRyIzt49a6NG83wJPV74V5rjl0I1ZlRxCipByOAl9adN9tXaNMaV2bJJNQJiBI/GeUQqb0n1U
SaI3hcUGPpTotk2wl0zYEz4RhnqTueSn6NsxmBuXzqm5Hkx6fUObwlnJyAslnGnBfKdPvjDmK2OA
xhwyq95XyEe9yvchsQRRfzD0iXkOY2SsuESSdkXc2FU8veUqs80QR6STCFPnTcForArNDNmHFr3b
xH2FG3KyVkGnrMJCq2+Uoc3wzqeGN5LbtfJVNaYisahWtWCguze3+N2Uyq3VoHX8ksLVil8xBoZN
9SaoqnZkZddcQSC+VzIJDq2wqdtGHE30wvx7rHLWdlCjz466D9fStXYepy0I3nJTNi1qYrouayoG
aQdDNwIa/F1UiPUFEKLUPblaRRtu9WXWprLdJv0yImEyVLfNEIzeAMKMQ4CW31lQ2TdW331ooBQz
ihpZ2kgY4i5lQ6V6RoDE/k5EN7vzp4Mll8kmrAbJnno1mumW5I5Wpc5E9PlFMQRiZStYloNohbnN
5EK4ifLnXEXAQBKFlO3J26Q2zCU3GD6BjWd3TaHqG7VvZqelBS1q0gXA/RJzhJuwmNvmbw4DXwxB
Pz7KKtgHg/a7BXbviyGsE32L76Xhv+t1FFJN9bmdGIK1SlAgrSQx6hg69/1J17X+pAYS+Z5xsC9S
rO0UD6tR7e/6JXAQ5+J9xpvy19+0XxcIKgBLsxAcSLps/AKYUeRhnpNxSD6GqDsjG5buJAu5e43C
2PFZt92pq9NLCw0NnUTvSPKEI00yJafVKGEEhVTvppGKb6PZoaBNDAURZNzfGcO9VZhvUzCV9wEz
/78Ti1hfj63UKorMJEZRTEvlm/fzjlGXoiZriCz4EALANzNIxaEwHto05sAFvnSlj/Joh4JfbPHs
MB5CFnsHbfhipNYul3Rte91M9aJyFJoRvV6+lQfSsoqO/Y5EPoUdoK402qE5KlK5jWkcriUzWEAc
GGsgplm7ephFW/GbNdFA3yeUYi9KYiJcaetjnPn1mt5wcp/1NW0zVp+2G5/++p37omC7fq5Mlc2b
KWoyWlfri15mzjqIAGMSf5iZ3HhWogccT3xs3415o0RlstdHSffwSn1MAkFR3bgTpkbbZ2Pt4V4C
QDyER2UU64OWhSV8a+nZILj+opjClsTCXmjVR8y+pEFi1nBRL0Z21aS9Q1MFpkccVKc59791Ysei
5rOpwuf64OPr2dcdLPK//lv5/PzyfqP/4RAqm3xIdUn/8iWqh0xrzCDPP1JNE12UtMMJN7BF0HYf
GNuIouecRYmLTiY/WnNwp7bhp1/NspOIsrZKVSs4Xn8UFq1dyD1ADDSUldit4q5Lbliq/G1pNi9E
MI8HgXav2WZeJNQnApVHAAy0R3E3nlSe20UFOBTx2dpYakCmfSqol5Fx3ynJXyJjS6RGSpolOQ7w
cHJLsbXSxO4qKg+V3nk+M3olUaU9oeRo+dtehLRLSliHbibHHl8aHEvoe238IA6djtAQuwnyZfjB
Fmu+1bLcnlRdINQkAwGCQecMziA/tAv1KMisigh7gOBoaXhiWic8ClNauYwozugXi5M83rftHG3Y
cgb06XVM3VlekjLcpw5CcNmZlQcKFCSezfDR6d3eqmqyfFitgYHbDBWTc0pRZ88IWr2YxBM7Wzj8
ulYTVVzlJypIa2/qRbRniFXYbaJqGyn0x91kTp9j1MlMHXJp5y+Jrr6cf4RdBcKBPqZNaMB4KEnp
8CtyKVvYfiNL4UqjTMEiR8NDBFqztEJVbenA9b1hEz2zH/saqFicPupqTablksArm/Tc0AzhjZH2
TTg1R7X/ZEDfnlOqBxs8xhbW27BW/Tp5ROi/82t6xMX0ZqZCcGDTU63GAKp3jbTOjieoQ/TGxb22
/MAhbZPQWh4Cv3yDvfNR4wPfSIV2Auys3qpdN24MaKoDXNqzHCGpHLXse97VR1WHSt+awWUgZ+sC
LNVppOyW5Iji0wg4FuonevvGUy7Nuj0xetjnonwaNUm+m6RwPZllchnY8cA8m9oNyxL97SEciBAK
cdKi19voEa1/8KQcjMvM8mIO5XsU79Mx6GhVzabVXALyz/6mvjR+qXENXdIUjf2jYUnoDb+swz3J
lHzq1O5DJz7GScKJsifDl2VaHWsoJcPZNCs+kM1KJsu9tOMAkIcuBW5IMONaj+bv2Rhp6zQBOB9r
gMe/0fUwbDBZ1jaJlw4VdTzHvwMJkZhBQOGxxAVHvBl2oucD6S++bssKNulgmExXCibw/dkwHcTm
W5LmGwXR5y2IgIIAwbw7Qq/SVnEhfV5pMLhG1mSXKFttZAYEvix5yZo+dbGOcRTpQjbm/K4hi7QV
nhh5jXkAb2gQFfsBqFay5H3mTd3ddbEsOXN/nzH5grs2xp6YgwYK5/xjNFEa6WPfrgOfgVKyfIT9
Ojr1cT8dI127tHNZ/9jV/5+fqHHNlSL3vQArhhis/XL2f++LjH//s9znP7f5+R7/e4y+M5EsPtu/
vNX6ozi9Zh/N1xv99Mj89t+fnfvavv50xsvbqJ1uuo96uv1ourT9N/1uueX/65X/+Lg+yv1Ufvzr
t9f3LMrdqGnr6Hv72+9XLbp8GUgePZj/8PWW3/D71cuf8K/fTh/DPzavWdmEUf3xX+758dq0//pN
MMR/6hKHIBS0kGp/+weswOvF8j9ZW6jhONyCY5FMPut5UbchnD7tn3z1JTb6ywxH1RQOXw3JpctV
8j91dK0mhYpBD0EWld/+/Qr8zv/78db9dx6g9nOHQ1NBzfFIOgJZUTTZGH35vgHsHWmgGTMUPMJ7
Iv1IwIGHNlt4qA7pxmDPJq8qY+fLpAO43X37qn4P7ttHJJB5Dul87U+rcXYM4aktSYFdAy6VmEbz
PasjG3ta7GaCy/4pfEjASuXb0r9N12SCr/JXhjWK4kmxTc5X+CC9V3vLNbYWOKm/O9j/vKb8/jci
X1+GAQb/fSlsal+eJBmL8Eacr3Z3uqjzmhY6o3b1e1d3nwhkBrtMohctkm7/9IH4/QX/M3CRHeZP
lcaP367yThmaKhriL/59NjdjFQdL5OeDNezFz+K2PuPvEb+1q+wzpHnk292ncafeFr6r7kP0H3fC
yjxad0SRzOeq9NQbqT5KBwwvryBytslN0rnNKart4YZwpcaLTtMr+v2JqKA7I17PsVtsCOB8DA/K
RVyX5keg6brHNOAx+UgGT7+oLw26fxv9IF1/7cgOELyGLeA//4at6oHYIoEljHaL4RkMPGZbKh2p
5iCNj8KmMX1AfPI+2r2yWbquFeI1FyYCbbG76gSGl6Pk2twpbvateIB+F36P7/lzVuNT/jmvhds5
WkVHf6OzeMl2/wriBx74mSXOXMUf0yZzO5dBEa0lJpyf8r5qnNYCyitsmek2b3A8cC+S+/PWYGJU
XWFbfyOWMJO9+sHMbOJdZdmjbxvcF4VtPVBOp/HNdJkNJzgyza3N++Im+QhUADa2cCRWZD3fgtPO
n7LhXhzsInZ5OZg8POev+ooJP1Wq9hlXjnHU9W0v7RhF5+ykgk1vrgbMSdj3SXA0MILZ+vTc40hR
CKwgT0jycvFGFdEr2cZN/W3Y62/FxT+3FE13AxPXhS6xiVjUW8e6jdbCKdsNpwDd0ya46Pu+cBD8
pg4e3PI1BWxid2zsbwpX+Yy9YCV3qwz2bWYPb23sJf0qpPbTXc3xnyndy+IS3bfMe/fq5JKwDNwu
9lov389rdRXiHXOs2GPCo71I7z6OQ1s/zs9Mly03O/tO+i08ykdYzeSEla5A2Chxi0B7qZfWxmGU
qNXX0958smKUeRhD3PSjvkmBl53kyMYviSvB027R3+CZMmwlcgoZbY1j3XO4MmI7aR3DOFTQEzbx
Kw1UJzvLt1Jpmw/BG0a8Zt/SyH7yH8ybmXyLE93iHtAnxKKtfsrOw1ZsvUw5GDeN6gmpV27yt2GV
l068qTbps+WynsCp7hxA7heLcEi76FDqOKPXOhnfDjv9YFPMq7mX4/uY5MpzsQWzlTLLssXOziLb
SHbDs7y8adQ/iwzWHnw39dpXfRO5SJMkzwqd2WtQxa6sG21HxR4em9JZtPXDVvIg6+jfa3zk/IFg
vT1jyzwlmHkhbWlYx8dp45cb1bCBX52yzOm24ZEgOgkQ7AMThUl0evDKotPpbh8QkWlL7+lD6KUb
5SUh4nVNQtZmvIAA1teAbtl2PrTfJnczbcIHCB4CHaTACaCmuYvA/95/bT6FZtfVtnzs++30VO5G
D/WQhWMFtIstrKd6K0Y2VO/AWVDkZ6V7sG5I330JdzFxfi/TrfgkuhlMY1u8lc6wpv56feTw9yfn
G6sj6Ep+wiOSqPsk7UtfTqb1pw26XG0avNBEAa/lzHgyo+ZHCfNTBfPnZfiXRXj5NagDDEAqdDD1
L63TuqYdJvpStdGk4X75FdbEiCgYP+Ymyuwpax1xrjjE/6cW+C9LvwzR6Ne/TsW3BRtANWhAi8su
9E+uGSWoVH20mmYjCdmTMgFc1EY8bYAh2F2AOf4maY2dWunKLx/jgMGMZL4WiGFdXyfwxBD0rVpO
9wXs6A0jKr5qYGlWTHNsRF/iIenG84hNFD4urCwJSbUTiZHqmexZVvTASmy/BTFeVXNqR5aMdE5d
q2BSqODDzmelOqhLjQvmZZcwA66a5lEuO83Rjagi5qGzHEIrBXSR822L6WXFp9zAQrZhtGVPJsAv
eOR3gdbIRyvN91Vc9i7mDoHotaDcWm1zIJkkQmrGgcwngcWClYaXOg0yY5UyOg4GgmO7dFXrxJKM
HXLWbFVULWGCibRWRCgYXT6v9IQqX83rtaD70C7qmumREDn0iPlu5P0F3oPp8ra3LAemnVvNqqol
0n9FsBIE5j3JZS24tcVknoiTz65uk5M81I0dFeId2mz1GPWVauez3rNQyaVdaMIuMacNxvIbPY3Q
xk3ZCmku2UJEXPEkzU/5PpR81lS2mC4fObzGKV1gLZAUW0bbvVarzFyNKC0EeZk8MNE4tg3gVHXO
XUMcOPAZ6nmqlQl5jvo2WKN6slpPTWVEMp2RbvpeFmyx1Zot+FjIJfFFKYTvlswzy7X5XpNfA56v
XZjZO2pMf6OVAM3GWT5jujuGgpaRDqZrKznSH7uI7FoVhzlt3xCvM0VC31Cj1YjhZ12/A0VzJ5ZM
XRLpJJrhRsCLKI3v1ajdzqVArE8wEUFTPpZj+hqeOzHMPNpbt2OY38V+cC9HzXtsjpU98wGeVZSE
WvO0nFYHTxoi05sB6rHpVtxghEqmiXRn/UTd9BwScqvztBnUO8MOV5WBdWRxrDg0K09o0x7IwkXW
DJBYtXinkeYXcQFzIlUFwCG1F/fAQ5REhLrdDY95mTmiOSzpwoG5EsaPiY+6KKT3YynDCp12w5TX
LHxoCskrE5IOH0fQ1Rwo9AtdItJxODK0p553YIL9lvLqpPMRyL9blggahrsS6QD4Op5H4pYMfdUp
XOdi5y7vmegLqzH9sAiLMsj4UkJclbnhkR7ltGa1UZmt5xxBLdSYqNoJKCuTyjXJAMNpaw+jYcfM
8Wo0Rkw0femb1guoJ6BcUnjl2kccvgJBmXtczmP/YBK7Yinh1kSDoZaRYyRokWcyDSnR+jFCxGnU
+l4J6DJEWXZGQAEbN/ANelTGctCoO+XgC4gI7MA4zYobF9Ow1UABpHaJBIFmCmpbPZ82cdZtmsSH
m6yBCdrnVX0rFIG/VosgcGkS1k6hhdIuaJiLlqx8dolpyTV7OdhMfb+Tuka1E2KYnPLqRBGjHWEK
K4AmMpnx/NAnWd6lgBXhbQFLXVetefFbWvG5QK5iLDW1rU5K6Q0hjpdRHZKdob/GyWJ6uV4UmU95
n+HwIW6Nljw3YmePS2Y51cvf+UbE+1nLNccIMI9mldovqKqU5k/K8jlaqb8LO/mjgv6ykplwepcI
j5AtnufbZnAoFykByo3pNsfiBiYYChSU03x4X+SHeSO/xKXXuPWRpKGj9JomNqLXxEERaV1mJsGI
MV+mO7771WEkq+2zXkteT4VwUE7miw1Qy7TFF2GkWgpfm4O6ItVetP1T8ZbtKdlFnHm2/Mx7pD/D
lLwLN2jFkMfCkjHPuDeMxmalzyQ3U3mhHLF1EZMtVN2TeGH+K1GeJm4NCG/AIWKTV2QaW+mGfiPu
UNWuX6TGmYwDcwHuBmDecJAPIf+6mO9oMz6i/oV01CR2VYBPHXfsPyvF0x6HA6lJ+WQLlpMnVD1O
ArvkZK2Nx+KeQp7MG3t8NNbGWjxHawNZAgexnEJD+Uy/zZgTHPNthpFmG+uq8QqmKTHwQcpmV9Ld
dt9upIqtyqoHmrUrAixPLKBgIOITmopaW+s0OBMvkAl52IzmSqG6QrsNwhK7Ij5qvm3kufmOeISV
xVqqAd1W7aZiDOpFo12aS30ueIN+0SRn5M+7qVib9pk3eBHuKwHiOgsCxxOnztGhMCnDeeUFT2m7
hqJLcXrC0GkoFKFlbNfPcrlWpFU+OMWEst9ONUcIbe2MNjHa8uOY8+eREufbmrnC16u7wzOvccL3
a1q3ol0rG5nXQz+MxBIMTowdkYmSYLetHXnRTcGrRXX5oUE4r/f1W1Etb09lN6MnMolkGT9b+i6p
bHYhen479NvRehFOLGHWSdN2+otQev2Gj0UmbHmJMQVnwZ1xUt/7ltXPY0vWljuiZeyWJhM1o3lv
nAAcEItpovh7Jy7nZn70z+yfmpeadOb8tr0nf4vfHXyj9H3OD+W2f/+/7J3HeuNYmqZvpW8A+cCb
5cDRyVFe2uCRFCF473H18wKRWYpWZdV0rXs2FAhPCjznN58hJysA8/9UfPqal/kbPUdRsbun8SGe
8JhwrCt+NqnXlXsQkXrhAFbzmztaagin4VCC8sp7TrKWuIPk9CD+O9JNp0YK1FNd7Sp90AhVF1eW
TnriWZUXuA3od4py+4r7P3K/Yn8pJ2saRwgleEiCG6J936ROXdtGvasfqOjN4YGPyamHAdXU57J0
CtM2zQsQs3HqJanDl2iQSF5hLKtdSLVnnIKjSQZqktfwnwIXgayRyz+ocMXgsU8fw2WXoxQCtrE/
Ce9q4cW3obTvF0ezdjWB2JV1PefAVIAqXE6HAZkj2rQ+T65qB4Jd75pTn/rTsTuml0noEtlkP2bL
SZ5F6yJDNGxPbovlJrwkPNfL9wbrKbI5NJCcEvPkZ56reXFWCeLeaUpb2MuMGf174oFqaMnMo30x
2Ybpps/ZrtMdggESsNGbHmN4qdfdLoARCyNNsdsVjO3QtBVMZ0Qvm5xB98aLmoQcGyUAw+vDztC8
eNlrgzvM6Ewwu89k5MUxTe+HHVGedW9aTv8ErlyZdqajHBAee5Z8MMcP2Y5izksuIj1g4ydyGfvK
Q0FdwTMuTqXkgfDLvemmxrbqJjuTz7x0fnKAS69eospkhG7lWgzcP9CmCff5lcp5h2d1Z77yGc5k
uiaKFMdhNyx2WPGps9xdPLTLSne6DnEvbhzR8IvSF6+C2662O6cnqwMu5pKWd7fttfACwvGu582z
ebZK+xXi2ymgkEKYcA4mD4RKz6g93CWzb+5wDsNuybfeZS9/ZArtboC8SheTX16FV80HKpGzQXYF
V8a6FhQHNp76UL3TQL9khFXvlav4IT2Fe1U+hspRnfGAt+VVKHufpSi+HyrxRj+rl8Zd+UjFmgCT
UmUBbpqnTtvjnpj5EQWV5kAzrT0u16R0V8wwlELIEeP3zrLpPEHZiPixGq4BVFF1cjA4wZHvPXfV
5/oEm6RSveYZDYLV7vXavNI6HEd9Q9gNAbKRWCz6/J8g4vNZyvQsTvD1D3LikKTCswh6v6DVZY8l
wQLYRRJSev9EFTjMld2Feo7uBRvNUMk3z/LOupMit84QtQBs68ipDZg89pDsaQ6R7Cq9PV3E+xhu
qnWFwkHEhHRV6+ih2+bn0LjKgccufKKGf7UNc6oXHvNXqisgL6XXPNwTFlnefJPvymN6DuOjIr1H
gpOY53C8jF9HAq/stDRYP9IJO5lVT8R7yeDfz8cwPQXjfS/xpAuf9lDvTMyBkhvGHwvn3cy6T4/D
3exFH9KTYLlkBONl9kIFQnmWrimA0D+SrrPD4tdnqbMBc+bn8JV5icFAUd6swe8vh+vyNm5t7aPz
w9bJn0Q4yJari47FFzDi7XfFh0NUWGIe1iUve5iqh9AkCseVfkdbT4EaLfkSo91L8toZDo6fxKXn
6TkI7gAVpQSgB4UnNpFdAG+9t/R28BpiKAlDUvKq9/qhfC2DC5qs8W1yY1YnGh3aPnlZA0/Bj9+m
0lZBb8f4ZNjpMbleFER+vOFJ2le+usORFos8CiJ7cdcdSE/7S9qfUbOrZb//aWou7DCGzbBG18ju
X0xkxq6Cu2JveMFL/xNzoooo4J62SJ6BlHVXj6IrHKMeDNEJbsqz6oS31UW+OOkbPKT6U/H714r6
xud8zN9k5ZzTvyKpQ4zmcjiNI4+0nd0x58Vny5lvBhGw16E7xt78qvZu/cCormAvxlmpjV2lp+Zu
qI7MIsrefNQpU+a2dU1B6U3xxZ+8kbTdGB4m6syUWKddACwNurbkBPcy1cuTdgt3R4v8KDvnP7EP
Nwcv/6kZdpGeF+uUIm3qmYWvYBJmV6BQID0xLc7iq0q5JVPBtYskJxiDhM8LfM0GSfhO9ehQ4Qtp
xyS2IxIJ9UjruG/cjBCojhsSdc+oRibdgLIazqTq5UyC/lwUTnDZKJ9t89HgaHLDZ5qZowYnOIQ/
iWGKa1hd8Rn/O5wjMqKEI3qXTUO33qlekp4Y11Z/0hKui6OWkn7YPXpkoJbt6B5rnR/Gx/hKfyvF
hOK9/knWaCGP1TjBJ/6iExPNSM4MwcLWnkLIP+ss5MBlPi6XswtkeZcTXbqjbo9XKIC8NJVXqLtS
8KXBBReHoOBVjE64PUu++kM8ECLGuyZ38LG8rPcU/Bheag/nsZfikOyiyWnf+8ozKGve16eydbLR
Zqa4BqV4ZUIf3U0/h58mSpEUpp38HuDxZfFh3YfX3WUOzePdOmDQewGknfp5/TjN/lx8SssN1Kki
c0i9ZsRoSztGdvXDoLlGm8IilbFD3DByAVJTTOtvMEPZUacZq2pZ5XueQNcdF7LYSDPE0xhm0mna
NkhidznkHaxcXMO8LmO27det28u237a0HWaMIQM5cl0Myr10sqZYqn/tXRpLBQLpJgvRHsmTVWkO
FJE2KaDrRfCkjDN029HAEhsZ2Ue+r0oJJ8gGugSzfe1cm46hJdchXWAStHZwkLGIXc1Iz7EVnXTN
5N6sjsqtmov+IDCDLIZo2UEBB6HDVsyWhzSnfiQzeOilH8sJEZVgIPU7i15rmI2NbyvFKEujzhlE
ITjr7kVK9cgDs41zaB7ZcV5gB4lnsy1aBNwdjS23RqWHTLi5a9Gpd8vAfJOB9xBWVy7CW66RNSEa
avioAWtuvDFrKJrLQe4rKAM+xjGdflV1hAQLtzjsGmeATYvjZJwRejIVlnXZ3dZER6YSuZaVmHaD
6wOYfIRVxHY8qT3zepUuFFJWV78kO6PwsTgDPIjLqFVedBV90IXxAaIjTfyZSqYqIEJTjkezMk4G
k1MQ1adBEcH9ZJitg99jtgvOWRy8qkraHjt0zkDGkD6DUiHdBv+R+vgIoCZmwCAKMWuTb7pKzFxZ
XSiJg9P15nj1nZgJKvJOPYSj9RDlBkQY0FlQUwAPhgiuTM8YmsuHYRTok3X6TZC8ZRjrHANL+qlW
EPW0wZy8YUbhTQxi5l9hl/Rq9gLjgwAAJImzoHJg5wt6T0Iw3S7hOUcQ8jnvn/F8RDNJ7F6KfqG8
PNLKD+5r7VMSKozFwuxxiDLm1TqdqKlZn3VhnKR2wm1RCKicFNxDPktePaneKGOcO+XLk9CZw76b
gHTXYvS5CmJLwOoaM0S1ZRyifUAtr+6Xhxqo1b5PhNapEX2yQx0eG+KKOOJxMVkmO5VmR7aCnAp0
ptkNwGE96nxVsgQnTmQRcrW8F6vVhU2xdkuqgmYsos5u5FO/PI218DQUEfA2cmpLodo4lE9dRzK2
HZsn2qeI05pUMViP5O/U02IDiMmUmdeZLtZ2M4v3nag+F1O67+ml9w6+6K5YM+uAYX5kVI7s3gy5
A+NDCtqnUhuPUU5CjBVEjH969wAzZtXBUoi1R+u9mVwpDt5VndAYAsXJKAmYK/AyhmqXlvpiZdJz
01NxRFXTbjuMD1LgBOXQ+2FFyiBHtFCSOja8OIOi0eTh4RahCEijMxldGtW7UopJZloRvWnjjBTt
o5CgGo1MLfG0+JJW43syMdOYRbBD5JbUozsAjT42cl/Q6Bk0W02ACpWAVRWGlEwkW45a5NCjePG6
XJm9Gp1OrGxr3bYKBPQHiQnACO/7SY12uDcO5KUrsMiRBPE8MU21rdU5QnwfRMmbpkqgJCUj9cyu
O8iZku4UHD/sDLFGRxmoWwihUhzamooeVO51ZPUUxBsQA+3h7dBvC3tsViysjsbmQarntUwGuBU9
KZRaultrbIG2iuNDrnZg7mWdTMaYgWighYbqiIPLFe1kEcxLNVOC1QW/ksqzwlfL0ykX+0YlpNUa
FUnZtH9Kyox4JKMXwxieX1j1o2KSoklF8mJ0+KljHj5fYaHlJKF5P4zJBT4bbiCrqW8W4FRLculp
iGRPg+7mJujuXVf0AQWxHHzdwnw6MyCLARezVWQ+E5yZbSmz3uqMzLVEG3PqmZEG/leImjf2PHUL
mh/1VUWZoeuCn5GuusrQP+GXnjjtDIpJzxC/q2Yaa6I6HVs0+Vr5NZoIZKvuRdRPoVRd0dfYV0bN
A4D7iDXRuM9bV2xrAny4P7NCbQYSnwNCXjsAW78TLfNqqprdMAL7ijtxPORN8wNNAGsW32DGMp0W
PcBE2P7wXtHixQLzJRX8NqX722jRZYbuN+XRjICHFGd+edNnawZCS2DfRrVTDNRJFUG+6HqqIg12
VHRdx9sYkie2mfFZbEJHy2DbKTVt3wkM/VJad2GTYP3Sz0ysKaIs7XLo9OEYJI14KhtMuRMxuwX1
8jKs6ud1vhCeIJFsQyyw82I4l4LwNg0gniPlOhwK1Iy063HCbCu1+hamD6kkTBNTMCY/axE/UTXe
6rnc7INU3EVYj9I4C1fUY4bHkZU/lDhY2UVFWa0Zh1MWhQ+igXR3iQ9Nq0m7eswyWqsj1d9B3rWM
ZqDZUsodA6JBi/yIH7m+g1DXY6F21LRieVu0+CSFi3BIROmcm8SgWVc9jFNGEq13dxOwUCcYjXPP
c+oAyQupi2Isi6GU2WfkTfRaQ5W0ajC0HbbkflorbhBXe0URdnFFoU/JkPSMpQKTsOo0mPGdwOd/
xKodc9P0OTVSfIayiGiRiUwqlJRu2ygeVKTeRUsowTzllJBhThADqLEfwXCEkd+QYOK7ZMdCj9FN
Qt6xxIUjhknsB7Crr9OpPA6Jabj6CBEslC03WrAvV+jrODMFIBUujC3p85uaWokzTnnmlAjcLKK0
zzHEVJOu90xBEuyox7K2QAhWXyYIh/LsjjA300VunVbk/68Hi69E5GUSIBbw4cLNrHb5QavUxG3M
gpQ9L/26NIpdMsqfYz1Qxs1aZ7wfBFHzTF136jkhdUD5sZWjmM4uUhBqsZ/N7q7NTeqaXXMIenOP
uDk1iEY7Ix4au3jNHOLJukr5ipw4gIymB4JbhUw2NK2yLL6rMYkHyKo9yRPu7mKav6SB+DA20bzT
dNQCY+sJAieFvmHyNWVE6sLCGn4I9WcVUVOnTeC8SUpKk6YwbEk1fP7diKlI8jPqgJqt69QEzLVm
rcnZ7SIIMKSWuwZRICJdVVM9qeJnjPvQPcqNmhOa0g/4aeADE9BwxYzclVrV/hB0t2F7KDPjHTaz
6LaFfgzz+TMpw8g39QEBJ76hUlW9fqK+JglEbLGKh7WOkkg98as26g+jXo2CEeixozbI3W5qdRe3
rjytHXkoJKeQpYdA7MOLoSdRUEFHlEE/OFkS36V5gqSXSesLcsYeLR8izQEIxOLHGazJiY7GPFLX
CDvjUlaIDBjYLiG5zLhBnIOgLR34RcsuLobrQfEFU6YvH60U26ZQj20+qsdt6dvbCdW0Q1SSuNbp
e0xnyJOUWjuOYOZ+e9nWmc1sebEYvoZJkB+3lxr3j3XAkry8ImoLJPlF7Evl2OoFtGKx9a3Ukt1B
FERbrMMOUYaBCl8EezSUSGQTE1OpCV1GQFXUNDMyt7DqjkMYlpjNlNT44VemdfbnSz9XZyFXDB/F
A/3YJnNT2LJWGkc5UvRfL0UB/qR7saTJWL0b/nyJgReoi1YfEiStjtn6koM8PGrwlHwD9aV8NKmK
KVpxIwajvBt6Lb3IQJf+4sr9CcP7s939DRX47e3/SpCgJSmACf6BC/gnjOBfwML/Kj//y0HyLH+P
336HCv46/i+koP6HJVqoPhLBK1Crf0cLGn/gTANQAg1HkMJACf+BFlTMPyy8zS0wgYAIVUNn059o
QTaZIoRRNqIuLMts+g/Qguvl/xtaA50qFGqBachgEhF/+gajmLFwk6J5EveCJdtEeXn4qS1kwaEv
tpRZ8pE4JcF2y4RY9VNrIwrNdzSN0VH+IRN0tWJAOyYkIEn24wh0eS/G14jqSCpl2vjmt6/57+AX
5t/drUIeoCDMq8qW9A3bWAJ7wxgo5G4n8ShFJiXyvKLfC5k7UJ9nq7poQdyGVHg1Yy/k4i0K73a1
XM3kObXQvctUZAdV3i9YJoa0n9QsuIxhsI2KfphVSoRM/zGDRE9F2Lo2lJ9tNdspHYkowDDoqqZK
kAaBA9z+Zj0digdOsK5jjxTBLLUuP9Z9BrT5uipx18uVmrUf10YWg+F6qQ54UaVcmARR66p1l/WU
qG7t1jswqxElgdEf6Za0Zu+J1YfK2f+6qZrEZr2n9Qa3G66ZWZgOkXVw1n1iThfWsx2MuosBD+GN
YOMUbMs4/KzLNcstUxZyflw69dswpV8mXq/7RLnuUQCtIw5lM0Ez1XgOWXcNWZfIzlwXrtldEwsf
ZJzua4o1dQNlgaPV2NqLefCKbmLmreeIy8KtI8ojVEdrjq1V4N7zDiaVO+bW5Xo6OTn1Q7tXFWSd
eJvG47lm77Kbafpw2bETP2VqGCEBlKJea+1JLf2WI1J00QKusd0XF68lw//ro67Xa2nFgkZfW3N1
MezXTaoSbX8njDne2wQx7Rqfj/UDcB6VwjKe7rv161k/+3rxbT3mgXWR+uvy+hUG6zLb8KDEpJJ8
4R55LmdWikdVBB7eRC1G9lTZ5VDc5QrwSxLEEJqRzvJQ3iTo2lNPFGMeB2qfa4iJMeP6dt25lSaa
jOZ+FmmFCdRKgMurCYXoBFBZX5zW9QH4zmHAB295jbnGet4WsGCcgqzndOspZJYtYJxFT/uFu9JB
nv91qImIaY36TToCFySTC1het9Xrab1K5ZNxtlSNKUlK3Z1I0zbn8PUO1sPGjKToBXlAD5zNfsBq
bEAk2k6G8i1PJNsC+qHqBr15YszqQg6xwqXC8zZMudP06e0kBPdWiBt2plSvaYuAG+Bia1ZukLt8
xFAycWONEN3UdmFrnFq8+AD+OAtlx47OnhHJMJRQGi3MHqZfvRsh59myad6nBRhJaitCHNROmhD6
zeL4Uaihm6OyRqWCH4wgRTcZDZN2IIOIew+a5DnD4KHSW68HghWnpBk5jLZtyPr/c+j/A2gvWSpj
97+eQ/9PEy9l8d+mzV+H/DltSqL1h7jSe0FZq7CTVdhcf4LsJUn9A/a+jiklvuoWAPyvadP4Q4Ts
ppsicyY6dxZY/7+mTekPpl9mTgNrbWz3zP9k1pR05dtMREq9KlFbJnB9bkj9bgOdo3LSTqk+XqBi
hG5w3S3H7WWa0uUoAXU6ystEd7oKBwycRapvdcuLaP21tL6Nl+yp6OD9jB1ieqAn8PAKrHk4bkuo
eeVtHh07gdp/P+OHtS1tL+P6dltn5CMQkW2lUKf9zpKjg4jvnx+W831UDuHiWBKwGrGQwuZZlJfV
FiLw12D2+PUitS2A7+19TryaMkvmT6q8GF7fxsWxWW8hMjpmUz0UeNVqnSBcEsB5WXF13F7kuoM4
sEwN778W5cz6QBOt9cK2oIe0bR6GZfxzT4y6aYBnaUL1ZQDVqstJTYNt/cZMiGl7SmxeQj6T2du6
X5vHOj+1xXFCtQZy2lGbg/JIcaE6fr3NEITL7EKIEhSjyJc7EAZLqonOthiOC3Ih2+L2IlhSdwT1
BuA2KHqR+gXqS+X6yb9eJH39+KEE7Aq/Yr5+bcHSCztqw+0lkuao0undIOsjeujwU+umdiXR115X
bzt87YWe0qM2rr42MET8ua5v55kHQyny9rgtSf9YinulEZ1vm8V4CiR6vxRYhEm6D8y+PaYdLvb2
tuP2Xh7WL/K3TV9n/+2chbJ+tfgckPrOAJC+Xb36tXm9ue2WtnP8utK2+HWf24F5RVuGZy0VUvk4
ZCbg+nUJaTj5qGgZ/ZltcVu5vdRL9mqqxJBfq7alfD1sW9JqYd4XJZD4ddXX+q8DtFbKj2W1ywWp
PE6FyTffhg2vv5a31V8vxvqs/Nq+rfzb97+daluM6zGB767cfx2yLf06z/dT/Hbdf1pMrB9KPpaH
71f47UxAOoFzDsjW/Hb0b9v/zc3/dsBvi183/duhf7t92/P7rX3fM4YmSt9ZIRVNETM3+fl/Pd7b
0r9c9+t38X1zjInz/ttKoeRXs/10qFUCxvl2hQp9N9ETFpSobBVfqJ3MkPZ1zNfe3067bdCXcxRX
2oFiTXnMQrk8bktSwVDy9fbbOlC5+F3p6yH/tLjtum3alraX7UTbKb/eakj8gt1bz5Fvp9sWtbHj
zP/+6tuO28t2GRSZ74WeaGxbJadYIT1viziMDaKXAOHciUhpKUQ4R5qI1ZE+CG38BCXW47ZyezEz
uluoJKybtr22tfQzNPhfS01yVSd483arZP62acEBabnbFkUtzMvr304j61AbpkrCzC0NaU38Opeg
EB6emibGFgxdPnfOpEsLQVO70qf3uFFfMJoHJwYXCacp2Zma/j2F7Os03USbDCjVCNSzjCKPDm/u
zFUBzBhMW5VhVICAL8yM1TTlqBjhh7IMg4+9MogDRB2coKkN77e7/PUxZhWBwTluIq9fp7RhHceH
dZzf3v7Lde02Bf/jZTtiO/bXEesJvr212ggnmG+n/h+cBsniHhYp7bb1akTLzDnbqX8tbmu300Bh
Zd7/93eSA9KNEoBvv99NO5V+Jc+31TaTiZqWH618yo/bUrd+lK913/f52vy1z9e6qtaBgny9/7vT
ygN+f/Z29Ncp/rPLbKf9usrXabZ1VgJFNzULHImIIaZ16pLX2XRb2tZtb5nBbyScDv2v9UNEgdne
dvm1uG1Ktnl1O+bbGbe3+TZDbpt/7bkdtKyX3ZZ+bf96/+uckSq4s6Bl7iJhWEZ/Ef+BSjtJIq0g
IUfINMfjQByILmb6U/047VqR7gWe24iCSKsBWiq6S6Cs6DAdqlQE13zQwbnMVgyMt+rovxo0VLTU
ArCRX7QWbohDJ+2sChmmNDVfFRVIcRUf0/ZVF8yDhFbfYTRrmQqvjF2ucYu13gzii4aP0NYfyYLf
+ECE4cUgnvVwuQnrYNdWk3lMG0zlsri+Fw1B3WEL/5zFwsemhzFLveWVi3YVjiJqy/LihNpTaxXW
Dh9Iy9NGw9HSaKeCNO2xa7cHXE1svZu9to4+0gDLtXnU90ordI6GsnNE1y7HrcwbJgrqhaHuwd3f
kLd/psUY2GQc2CHr+gUpQkQFxNLJZtHyz0AdaWZanGIictfUjWMmi0+5goZyHlcXIi39ktgdLTrj
DgPZ5KChiYNonVOXteXlFkIG6lqRGMb4VpcWAZko8OFvQ0GfMurLiP+kCECmjJOLeFyeyyx+M7oF
Iuz4IrZ3fUitSKWOXyOzKuZeZazjnIYYdgN4rppRfU9jMXU1TB/sPkg021gQWzyrerav9Z6nV25k
R+nKwsG5+bUcp5G+YCgwLAargqBylpUfGX3zYx5Ew0NmQOCEZH8L+uCiQH9e04IJ+CuU1PlM2/CY
yGh2VdNnlUvFUagbIM0VlRBtrJCa6eh8ZNFMNa2IgGfNbE3nBtliKHQdgyoSE4WvtoDheqv1UBXp
aSNYH4lE6UluZfMC71fX0uvQ1awyPkSG/DJE56ABNFTFcU8NqDEhYHQ7KRBhoqydYwcdJGJ/La78
PuZj6ct4mPCGLSI5uR76Ch2vZ7BpmBbsjBjws9YKPwWgCTWqFFkkPpbWUu6aACYdvntOuyg3CpCP
svBDrYJPasFc7rQJxCkFN/qYy8o8KsBRjTVkRzSTiqw91ElG6SyJATqajeFG9epSHxtuEIRoEuX1
XrG6F4pQn1WB8ZBSd/AK0+tBRABkRjDlWkN7uHQGKjBXldLpJzMM6JVlCCBWPwQ9DPwR1GeWU16t
S/gvXS8drbb6BMRzo/WB5FcVj4OH0mbrqUtc7SzEfJJhgHItZzRskAHRIopB9PMgdAZxTFmPKVrP
yGxQx5VsMxz48SzSbbWMra1K1DTUANmdZHzplumsd3rjtWv3t5d7pNs4Yq6iyI3E+bJAkRy1rOrF
1IBVSMupMwxqPuJTm+aNi0UKgLbk3BPt21WbmScdw0Q3MKl3in1+Y8nqsS5nCe5lAsi5Jlmjhfwx
acit4QGQORrqPjdTQXV1suZ9k1miW5mKA0ykP1f8qkDy5ujCdSXMRynOb2Yk5ijVWWBeZ/NhGQfm
8Aa11KoP6H0oIX1aTb2XcYG/qJPurlEic78sx3zBgQy+dDU7SG2QkBFC12nYXormMY8ibTcp2c00
kv4NKYjdstQeIqHHy2eZ98OYlocJftDQ43zfhYAwKrPzl2R4QxofOxecLOyWH75TInrtQ3LPO7kB
MBDsei3E/DAtABP11YPQQ2DWOkW9COohcaz5FeszSn/YTKkGErKYMzO6NZwgHhoN2+/BbtXal8xT
ytN40JrF7lfGjsaQoDVQgaI+e0Jo1lFGUAYVd+bSPb6sRwtm8gAOWoxADS8FcA1Rmp67jmKmlgCn
558LLiz6uQzBT7zE4MNhgZtMd6DGUE9BS8bsLIyQagNkhVC7nQDmZiq7+xIHEwCV5VZ+jHadotwN
iBm4S2xhA28WHkPhfDMmNAaUGKxxyqAbRSCnuhyRuqpcPS6Nyu8CmIn49Owg0Xl1PV0Fiv6cWxBb
1LSM7ZwmclkuL1CT5NvaqB759YH6b/rKHpH5hxGZ2J0V+OWoko+mNKfDJTwlcr2bGgit4lwMgJfC
h5ifKQKGb1IpTRRQptqRagMRD+Rm0W1NXWMAXDejNjYkVEMlQb9IQ+le6gnLOmu4ELVXKEMoG8jR
Hi/mHkUY2Iagde7oVoJDb4BUCgWd0EjMdrrVaXcZ3fTBBLJ0rdM3PaGGRe+0VXY14mg2bR760ZSR
W4SO5Bk8BYoPphfqZ7xRJTde64xjAPIFqJF8mLQbs++u6iltXMBVa8jam4ihpIe0e0IlEe8CwxED
hruuS19JECCPDy28B8vyacHyfOjV6iKjNDuE0KCYNOqhEZFglOf2JkXsYU7UBGV7zWW0QzpnntUT
7YHA5Yfn9iEQ3rGGxKHGyaWy7JA0A7Iw9JPTG+puHoLHRZ9LR52sR0yEgL/TXLQz+v/dHLw1vQYd
C6mIMc2pb6X6z7zJBBcbZdC++KDtAzIBGgfyXQFOkt5G3GDUcZL1CDxtjednN1mS30U1dA0JVqqg
yy81FV3HAigF1YFVTSVSBTfA4k5F+UJFLUdJnYio12Nf0PSHCblvXcofimVSUespEFzhP2y04E3x
g7uoTbUjW2/vix7Jn15ZZAeC3VVqliPIOw2wMugupzVhjixj6ClFct3cip08XSH95xsJrdaS34aR
BqPPQNK53fA29JgbBurkxnpwoxgZYGYsZHigxWOddoXXUJwY03jexz0S4m0SPwZ5kh2XRLgyevVd
BSoQoUF2hJG5PhmWDcm48ZcZUZ9Vx3dVrcM18iJYv+lKGq5KbDpQIWTkG1GqrLrRK1bba8WMfwAQ
hR+lEii0Mex1gG/wqUowgKYA3E4eql2fFPcmBaKe8fioh5YftdJ4WSSrc6Um956KLXIfiboXKhU9
HbFEanJ4wHegcbuuu7GUmpbLgKp1J1fXmi4/yitmJ9hNeg/uTwGebiQVVHrRzuv0rk+lC3bi36ac
kSMCqpuHF7E8vFcjlxIT0y/EdAbmahwRAKwvJDm6VacMflTS+WMS/UinRx024CxPn9kogE4wBBns
jnRocbum75PCp1RXMqneNlDvlBWFItYYlqKn92BakeEoYnQVDIAaI5Andm0MM1omiUWXDF5xjFXE
oSaEFpvyoqqWwtNFFespcAyGiZk1yhi4bAE3SS/wq4Ap2DcJqJusddVaEQ81AKOlVJU9Y5yXS8jr
6UWC79zw0RurwZOU2rHJFxdlSCr3QkPk05/oF+lUfPVTjZxBNsdIzIkucA1cXqRTZy0F8XwNjgIi
m5wKjlVWCvbNFcTZ1xGp/+tWWodOtJ92+jS5qBN/FHhchHpEbyUN3AUsGxlbRVq3K9sKQraKJpSV
305qASuwqC5DRbyVx7x3FbG40/r+R0hj1BFBglRG9JwlGLqYUyTj0l7Tf5L7PYbx3lLTaSyjJDqh
2Iqs2XGe6FCaKmjHOLJAQNc6FKvqgnmQcEs3+bqrxOlLxPwBRsFJiSq8YFp1V9fI2GstVJ4akkko
vg7d/Cpogx8qPXQTpbzNLTPeZR1CMYUW7nsMxFxRbirGPIRL+jhZPHGA/aw3QKuZjPEAP/S4DF5W
yXClxT8aU75qRll/UgqcZ+JjJRBvTym17gXFEXxanW5oCI6wkvBMbeEZhccgGECYTYgvhGiCPZpB
hBKnBIJolPjxQcES4IZP01mSoR0ngXwFsHZtRoLbCANwWomgI/GRBF4n0RcrxqSye7ipcdeH0CMX
bwxnhJsi0S/C7AlBmnBXNEtq9+Q/MvWKh648IdKdOvy8iA6kXnOzkXIHmEG3TaO3fo7vxRC8VBGM
n3InXRjWIGGwM3zq4QPleADK7fw55pOCoGkNW1Oo1sByUrxRMkCnlAChdOijsrUPcSMT2hA20gCP
qhfDnSlc5tb4Dnw5vaRyhGSroh6lqb1s07h2miU8hFSFUX0r3rSyxZivWzR7wDI7CpadYfU/K2TF
3CzwIjH+QLqdlqGqU7SxaCJaI5IXWfejyQPLr6fpZAJkinF8doGJxejVWR+6kLtlgiBAY11qRrv7
v+ydyXLcSJZFvwhlDnfAAWwZ88iZoriBacQ8z/j6PghllrKzuqus972BkcEQFYwAHM/fu/dcq9bc
MdP2rvGDRxfKWiH9/WC6r1bTIxdlk3ynnOml9is+1e7VJOJubfo9ARkiufaiObNKR4yIad3V8SaV
xRv88y9hMZxJ0AKDA6xuggEDAGi+AgZmxN6aIR51S+5qPMWRYT6CDTAeRGz7D+VcpQ8kWFuGhwnu
9tAw9gdUdcnl12Omgy0N8EJ2+P2vAumH66weSTtdftPtB/2svrQzqsKq7dcqnJ+b6hl2HboIQCGt
U0O4z9EiD3PS3y34c15I8GqU4JsZ7M7HuOqcDZx2yCvRyQbqEdEiuPbmGDy2y2FK/ceaJOw8K05O
MNgPtwPtyHkVEzmwlYXzx2O5Zj46dyGX/D8f6xaIsES+BygJOqBr+/cET/j3HScjatMHLgrJkt/i
r8ikfJiXA61ZLNOTM93dviVYEMRS7UT3w6LB/OfTbo832voUUf4eb4+7RiUfUvC762xois3v5yrp
y0MT2AH3K57ylx8sCB3Kl9+P2JIxezQViI2X//j2Az/E1+u1as3mtFzfHrr9MAIOfbL19Hx7yEbg
dXUcop6CMH6kV1g4yfTQmmb0OFQjnMHKPwymuogpTs/jaINnXA7uzHVVtJAWfj+WTn2+8xsCchJh
xAZqEl+dldEdEzuxH6LlcHtyF2nGOT4+AVBsqxzsHh9qGmggiqW7+/V9XczVti5w9JW3n4elLamM
xoe4ce9njzWEkLSBa6ezHjwvMe5RmAbLN4rtza8DW6vPXRzOx8lK+R/SBTs85lhCfz9vxEawT2eE
8bdf5IgCWXEWPWRI2K8lsaO/zqi5hFU0hu2dl2bE51J9PVqGGzzKmIQoPxhPt6fdDqQdyDvfzcv9
7dvbc003b9d2NQiCRPhXt8fkJNO1USSXtBvHlScC7yHNlfcQJLxgpbqPwK+B+CyPSyfr7zUuQD92
BX/H8jS/mw6lI8PL7RnsAh9EZCraNpx/xRS1eyPw9EMFAP+BRJVqgwBohqEwOw+3H5ht3BxEidX+
9u3tB6TdWNeKuHsVJ2CIWg9bQpMpjELRROXW2wQH8Dtvzw2ryrnzIKTvUlnFW3fCzzsbfvgI+9dd
Y05JNsrxofE45IxtEXx3q6aqosduOVht0x7oKeV34TiKX0id/1cR/EcVgQ1f59+pCJIvefOl+av6
zvSWf/OHjMD1/qGRzAKGRk0naWgzxv9DRuBZIPy0p7UEwGmTM4TC4A9Wn9L/sAUSA9f0SEP01PKv
/pQRqH8w7+fZKPOcZfr/f9IRSFPy2v6qvzNNfp0g0AZakm1b9t+ptRX3SauUHdCD1MVynVneOsia
UxjZbwiJokMnI3pQ2mK8AWtjpclQOGiv/uyMkDoRT0FqZdFzid4h+zZEa41cqqCEZMMbvKJUvBRA
SA5q7saNVFhBwihdu6B+xQSeVWb9OvZpJ/Sd84lwyXHnIXgKwWSVQeIe24AGo+3Ml3VI1PvWyAwX
CtoEh0Yib47IvSkT8yswVT/mlizyiFzRDMVR67A5yUyYQsi3fya90s8NJplBWmuiFsP71Pb3adNS
+3XsqeGpMiMaBdZbCa/KtMaVFiQJOFP4YOWePCyk1ST7ONRl+Er9TnutcifSBmh19YT5Zm4xP8RR
bK6TZkYI/RjqoT3jU5rvBGFHvBuJty/SIyHnWNKLOHqYbWxJZBqCB4rHe7u4Ry5SbInNw6krMpMq
XLNBg/K3CrriR247P3xH4YCvi3cPK9hdNuQ5GconBMx46ItcrBBK+XdXsyenpeioy315CmuKqx5U
hIzVzomntyGTzxkl5DrPwk8eYZgQDhJri3eRjFTFbXcefsL1vW9r/yGFi7KuBEYGq2eVj3pQ+/Tx
90kXWSeNFtmuBPpEz2pWM2X20MkSxYb5yS+SaNPmAgNo4m/9IALFpKutT+mdVYS6Wh7G22KwL7a5
cCyCXey5x75Q1bakwYijCvOqwoy3MxNafCKvNCMFVPuB7b2Udm7fVXVd76KlqNdlvJ+H/KMQyVPR
1AenKT9qF2N+lXkYiQ360E0r5jW3tegwec1VBtWR4Yy10jpk8CHyj8pAOE4YYgOGLocMEeTfYlIr
iFx4wqCUswDvyYhAlmKPH6GL+y0lP2zI4LFlwqQECQ6TLs19q913Acp4m9aIP1vP/G5U0Sv9ad8r
X+rURZWR4oFRpvPFGsm7dClKdcenW9nFF6en3YQUFLaJC94jMgxnT7TQJSvo+DNs9U+0VZKS+7pM
NH35luYLOpHPoox+zLLGqVSwrValtR3oV7T0LdO0RJ6HeTaeDAwSWfAFhI59SPwHI4Zx72XTe6zk
Xmbw3iSkF3yRzMwC74k74l4ZP+yZVKBmtL/1UWqRYxzs47z57of0XeHBh7yh8rEZ3Oc0JOfmrYjd
cpvzqnG44eoQKWAHEEh1QrZssTIbL1obDim8VRKfeotmgorBKviMV8wGWD+DRj5JRIFSfdBSIHWE
tu2q8PTWhCHlmMnCalm43i1W4vyp0EO/03OvEZ1HbyG5CzlYHrIUwA7I9K0U1mccCSsC3MA7gx8s
8ZgvGajDhb+JeMWLGblPMVccjOWzHcmrX0Pwk/ZCCfJMqHU9O9aU9BiZqLUBZrxPmYQYHl3lAfFp
F+9Hq8I6g5WMRD480CL7JnuqiCnLHir0SZspjV4Cg4SmQA6XwEOqkOWmXCNJHBFVINYc8uGnoXAb
GSnDEaTM0BA3yqjjo2tYH00agvCuMY58rvRIrT6G+mihFlVt1O2jccIv3do/acG5KD1H/xQ8uSWo
pcSvjGeIEI50vqc5PQ/IV9YGkhGXTpvB+rDCjcC0QFFEPoqfMpOs2w12nvdkEWJxD+A0B613V9Aa
XlHxfB7y6WkcFTP1NB4OZZDTzffVJXaNnL+mbtaKE1T1hCDK1mYyzuBPUn/uHfa0+EeX0XgPOIiC
n+zKaPwYJiNZCxrz7IO/WtGltuvvtCOgJ9DPmR1UuUWTZtua0JEdn9rozek26+J7haNhOyUAEnTQ
1IwfYmPvJtjgGuEdYmylIZcK/csgwsVL/FdLcJ5m9dknhD8DQylGEmoC4KRF4D4AMANRmgqx9hLp
rqoUH3zZ9WRBeu6pI99StmR+N4nRb9mAr4TNzNG4TGKizkNStYrY9QWlqY9Ohmxg0k26G23OjGIk
hbK5hLi/8auH5dpN62g7Eg+1a6dpg/TQ4oQOCfUISeVOhzDYtlX25tu54GY2rtqwiTbKH5hM9FoT
5w2SoUAEO4V1upWZxIpmpnJPO5JbLOPFjdfm9/1YfmZK5J69ob2ODAs3YzO+G0wyD2P3brTAdFJX
ECAF+ycU+bxi5uIy5kg0uU54RwLrxGLAopxTj0ZyIL0GFl6jWfHAYddjQoJK7W36eoTLpOw3twje
Km04qJYB4MWAz9fmArCL/aLcRpOLGa+7psRU7YY0CXD1oyGWQfKljIbXuKjnt9ndN9Bu152i8pfJ
plcD2Tlxh/iG96elE8M5w3avg2M1Vvd5P6cb24Ny0lT0keGlFgZ3RB0dMW7v65xDUkb7IRoiEkW9
t16Hr8SSMniDeaK9nbAUW7qyP9Oh5qV2AZ/sTHgCeV2IzVl2HZ+7am+jgu7ppXIHIrW+eqMxDVDe
93ysWjyxnA2HqQ0zK1+SEQWEK5f3mrCEO9zwBbjsyNhHy3Aau9dFAyVIQYo9Tpn+YEJNPvw4HObI
9E6kn6zHAslEzUTFr7mQCxr7ZtmFSNH1OcLVfW7sftWKYl/mGMWGqPoykTMXy1PuOybmY+unpzAh
m9MWRUrzGlb1sQwK1lwMEOOAHryLmG/hkbyXJH9eoOYSJAsnblQXHzYHyXSa3AS1cglBX0cdevnZ
/+G1n3A4W6vaLmh/DQSZtGpF/HXGTH7wN4YzPdj33cSJl5jVhxYAjoyBGzSd0juHxWwd1yWpaUSr
Jl0S7SQn3OB3NWuL9bXmQlynonvvyV1fTWm5012q1/O7I2CMFlZ2Fr77AOmiOaXZRLLKaAUnNAMf
ZlyVMAEcKqAheYkNEGHOctfuAr86uEJ4x5g30PFhsDlB469V1rzPhsJ3aeHyMkcmEcEL26twK7If
ssKQG0/2ruibgz+kOAezAhcDd9I8QTRkwJSkl93EewdEpGt5j1J6I45SKsHImj5NEXE1TkNbJKdT
Q+u3Me5ygT6IKwyJQisPcU3b1+9MfA3E5K1lCBTGq8bDDEV/E7ehe2cVPoS9GXTtPFMzYdk5UAV2
d717GBWfejIZnKJEIt71oA29PurOZTNH69Y24X+EiVwHvrfvPCzQmSoRZqgQSFyI87uooXDiv7Wq
ceMUaloHjm45IzlB09z/JJnVzd1LP2Lt95tBXAjmwWXtbPs8LtZWIN9tByJ0jrHQdZvxV82VGISq
oMY4uHHDWesfG4NMT2geJh6zfQZnrFROfBg0t8BJVGjkQyqLGhQXWmXGvraK1qKDxOaXUATCe29A
9a7aiZdUiac5LfetXz+FkcK3O4PqQTC2rvgQavawnak+NV07Hcy4LLdx7qcbAKyUEgNM6L4iRqfz
+n3aEvQEBn2t+TBX2aiB+MAgOGhLbJL5PaV22fVx3K7lWPcXZ3Y+zKz62hHLtK7z4Gs0dxvZ+/i0
YzffjcsENU7H09QFwGHYcqwy2f80G+zAQU73yMEThBSEPCfSkJayzaLcpNRkIPO5LwZ1HX4Oqvwy
hRrDqLpkElVYlNLuwlH4XjEg6pLWWmNNPZZkJbK44fCuIrJkC8QB5HyQmLpthtI5SHPACNF15FaF
85NDM3OdZnUMKaY42s34kvRltx5LhjQQFpn6jK5i10G3uxbIaLWTPDUFy7ttxM+zA+AxblsiEltK
8EzGXyIh7mkbU25CcEyIeo1SwjtGjU43PzjfXScAc4e3oTdyrhOQOy52Xp32pyL7PoeeATwCSQMZ
zCd2ruJl4TxG5ZJaUG+jovlGrfRBpZeP6F2Kwuo2nnbXdiJA6U1ds2lHYitlQK9bBv5dq8FWQhbF
d6+rTU/W6JbT2s/osQq2LWu0FudgEofY7PSlo/0Nn9X/NuuhAMuiIHbnCmw2sKSm2aata9CeZSKj
tknYY3g1YflMIQirLMUthBfMnnuXJa6FelQYp4QL8FAreR92NsqYuP1E0iOSgj7+yBpIZbFRMpdE
05FVmoxcOyfpqhtO6CC8x26KL0bodYfRYegXuIhsOjCbqp73dQmaUKXPfcVSqs0LAadsEb0esGvh
bdJE3AfNVkROS7JHc851yTamVi48DEDgU332I/9gJCLauZV6C5xFrtENxU6nOK65h0IcgZ/cn7S8
7wNqiUCgas5HvQpqwcSVNn5gG99UsRMtpWze9NYGEQW9R07kreXDuzMWIL/xNR5gWtMLgPhBYted
rahJ2OwwsCMKcCtFcLQg0oS0OEnwJOCOMUq14N04xaQZQlGgEFsl6LdIjsgwOGF1twiJXHE7/em6
zjVsnC3RK96uSMpxVU7e58iSn0zht890uJ9ETnIYcV2k3VhgEV6dnE8uiZh2BmzZ84m9SfVklezm
vblHCap9vV4sNFKUX8wEdZiOEm+rQYmzx87XsdVZq7RIXjynP6PrqvdFZ70YXgirsQbig56jEy+A
YO+aEWpH1SGiCE1mTF2U3GXZ3K08t3qbJlCe09TCaIzsr0Zjv5LQzscu3z07i9dhDDlvKaMUzNnQ
zDfDEEdrk27mtkoAay+m2wSBRNdM6i60rS1R8MOqLz63jeGvikj0cBk/higsTgVLQZS75NOF8tml
T5kKglctwuCEZJKuGfLU4kE0WOD7mfivLlmPdptsiFPAExB/y4PwEyAI+0yf5zIbkC24X47mT2St
H0EHbRDKoFXP8MjovKCKGjYyU1jHzO7s0aAmjZhrOBzwvfMaUeTAqiVxGhc8t6gAMc4y75/Ssxya
cjUPMMbE8L3Lf8rB89bFAC1fdB25vQnyoGGwNyNRKqPGFjj7A4mzLaA8PeJwJmILm9rV0YP/6BOG
gB6wPiYSSkWFOR9g7AUXwYbdm4G2lumt7bpPqb9Eu4Ltylp2lW61gEinbthPsMuLtD23xMexptKj
akKy7FzxIofKObhq/gQBujASjGwxi0vhm5cElcy+peLRsQnbZGACVAfI0Gq3vPpLXRL47JtUml9M
G91g6wKnqUfxVvbea6240nQL+MuFEaDlt6Ggka5jzmWrOg8ulUNH1/+i6WrZMrjQ2X7pgQgM0TIa
7juuzSx+xuQ+ICumLbOK0+A5XSwbbTZd2orWUFtOA6eTkE/5HL0nUjRPZphlgOAGwA67oYlL0HXq
XatxdQHB9BzN4ctMQiqfKAtYtNCD+wArARoDYuKWL2+HOPuOlKM4GFELwN6YN2WN9eR2MLW701xz
u9t3N4F4ZebtzrX8BylaKFaOOPhhTuplOhtbQnrv+0igls26Q5NZ5sFffDz2BMeDs4kvh9TdtfTe
diHMKAQr3f62mXRry9umwahWoW76xxCl21QNP3OFvCTE7Q90NXxoHPnWNUABSgKo9+SDsjtmbN6y
In8bCA8O7e7rkJaHKkVG2Td2TgiTp1ei0/D902FEAeS7vLKRhakieR510jftjAdtzDQsbLyH2LA2
vNP5xszQMJsyuV8uVxQaybQxnoWz8OfF8KB852IMmhpyIgUjgjMu2o4mkBmxpROIP9vpyTcI30GX
1Yu0fTLs6htLEUNZpS+Wmx2TIf3Qw3AtAlCYhSFWSHeu0jnVkfU6QIPZzRFSBdQvd0yFVlnpZpvQ
Q4sqxAdjfkQMHSScOMVMPLnyKSVwct065WduDwhy22MVE8WYxcAKXNsG8YThURuY7evSJN4kda9J
qz97pXwvGcBXZUn8bYk4YPQqmFOobjKxsrTZ7eIqgOrcp5KTnmVlLtF7glvgpBUPnUceyATywykc
k/4sKay5CYEPzrszCbW30/x5NohWKR9720h22JkYZjj9e6bClaMAXA9ZhkaTSWwaEXVfqW2dh6Sc
oxu8c6vZR4sFdHlUV0vJ8zQZ1dbuLfxSHtzdsQsB9zjYp+Q/D2oxQ6jlKbfHSC1aIkRGGLeLe2EY
wdtK1/hWZing5zm4bziVdrfv/Cp7Bb/xFYoBek9oM+s5BeZxuzh0VBZHS7iSRaZZuQsvgTB5BTxV
jLjGwJfQlQHxpMbq/eYfGG7eBGrIEjsRGoHG0qxUy8syxnnYRTN7v9lBmnd7qW0/4flyhpDwtUDt
gj75KKz5sY4p+d3FBXE7/LIn/P7e5IPC1xAefl/EUz7yvv26nuXeop1+KNgZtSr2tmhba4ndK/YS
bBv9qJ0t6tNL0Mh4XkVLM4fdZnVo3U+3i1E5dLQQve+t5W+//UozCP787cv/rZKIBmkAPvyEXgdd
Xp7tbn+xDS3/Dx/F7fs89OqtI6cnW3VfvR4hWkj7ZGj4dO2OwOWwisCzdOMAZteinGI/BvaMV8Rm
LBiOltcehighlL7oeZHLK72tIrdviQSdgeuzb6qXpez20muVvlfcrbjF4C/z0Pp2ureIELXafe4X
8MdZfkMiBtmZd49Ih8Fe2zHewTHLAuxXi7fC8Lx8W+Xe0x9GBQs/XNHvqMFYEzLPK/dhPNOWwoQw
ZaOxU2h8Fu4XCJuIBHSzJiSlH8Nh49XJcBRBm921taPX2Tyh4wtxICGz5/+ZgxuDaMarbCbt0SHU
9mgbCslmQ2iHgZt0RXNxKvdLhXFbf5NQtkcvb64tum8+wpKWf+VRjQLoglLE4fbV7XA740Rk/JzF
iOQ3X6yFErGu7wpiPG6Xyj8PcrFvUac7q6lBn9CViyEtXlxGHv8YqS5U1zKKO858hWQWbgu2HLVE
tW+QRx7KqQrZYdg/sqDD75baIJw7byumrj/eDsqpi43dcsk7TtofVVm5nPNqdFYxYaDcepuAfjer
zeJIbSjV2Vwt8np/l4xxdBq5sa3Nll3P7WK8HcrlfL59FZJnuG/J7TDqxaxpe5i7Akhjvw7zcmp8
63THXdZcwClBOapjp19FHreH2+cgU5wXvz4RujmuNL4Zvc1WUEdf0a1OZ7Z687lhWIo7Mib4Usyv
o0Swa0eg7Q2XifxyqKJw2xlygksWvgmbLd1IOvuvn5m1sbNj7R6csbDPqQ84ZjawXJZsmDI6Emft
0ulKI727PQEJWcOIfWFR8zN4FudG+z8HC1CXqgyEKMO0E0m/0MeD3oJjUfc7xYWGCDHPrj26rz71
mn1DN9Tsa7I3DN8OLxUq9Dt7xN0wJMtfVZRrulfP9Bbo4NYUSYBeeL01My6kSVAdKTQu4ci21Oj5
1rBmpDjgB2LVnVvHOvVNvk/m7NJ5Ke0LFL0Xf/oJazI8a9nQQ6LhdjeHU3KI6njvBlps45bd8zBM
IBM5xU1iOisCYerOWUuXgYKVpOcwqeZ9VxkJosB027LFQl4JKjlw2E0RBWMU2cn1czRwHUKbdTna
j8Jr4PKO2Uc50e2xRfreVfOwsUtOBnNwv0V19pAtIl4CCONdR0joSpwjt0S8rqMzkBEiwxixw0Mu
7bU2m5jtSQigUxFRt8LmnZ1+H5xRagSNhEjk/ln2jt6GrvdI45ZYyH6q0lMGVLDo5pYaBBN1F3Gr
W7KZ7UlKqGkkDty+skjrNEyp90KkwPZnN/11QElKEwhRNaLWH+PkROvQJq/TQ9FdTIE8mkBRyHTk
q2o53L76/YOwKeVx9LGbJUxMocLzFBFaVH+ljZTpn7/g9ltuT7bM6K2hv76tBLgfICMwfghxRhq+
fOk5prGfrHCdGsAHcfTeHv19qAfAQLdv8xoPVWFnpG71ihINKlDewrFw5+VOQp/8GPio2kchEYRl
Yl/76LKoCKeGk3OoUIT3NaCT3l8sD2R3kWPpDX54KieuGK9UcE+AEWUsj4EyjoIb56FkVR0mls3M
QLJP4LMG2Z0MJ3PCXRkPQNIQna1MfzhYknWtNZJia7MK3Cnb/GaHgsu7+RS16Q+6K6tCt++qANep
0O11RfMSJexxE9f7NCQuWVRqAVipPe3W7pr74fe0tAgugmO2UkPJ6K3eyCaDr08P86iS9APlajwN
9DHopPUa+4gh02+jqKqN4i1L6+abt2BO3Xbjjeol9t6ticZ4ZGMibK3plVu2BAXSonMd6HQV9bPj
MvhyNeq9GqhvmzloHpEshtELSm+s6K0L/L9zN2ORfUqbeOsrAB656rjJsuLZJJo2Tcm7YNNuy8Ey
N2RQp1hPqiR86bMP/Awu69q9muCLuSK7R1WP6SHzX/12udiLjbBSVG15eTBzcFheRbEwgwSPnfSu
dvLy6tLWNmvNVe+DB5RpS1pGcFqqfqXKn8iiGX45e10RIjNZ9loujBswp1+5MwxbV96nxnhkjv9A
YuUOfe17NTFj89KXlsEpJxbjLH1XD/lL7fjYpKIFHVxwBrBS7jxvBHkYoKVXPjxpfllPdzEfa96j
NsLvVdAxxqFRb0RjnRwWRYBmtoRlNpfTNUtQ8aUvEDHrda/QdrEAcgX7G/SFPbwVcB1iFhdCzz+3
Jm3KqCKCMDuM7sj7E30pmQQ4WQhkubqmBdMc48GQ8GOYk2gvfaz8ddthNWv9/KpN784kSTccve+9
k1/h1TJS6KMvCDc2Y7fpStVzR3v0XZdIgEZtvALdTomYyPDqlYGpLsOwM6D9BODcuf3OpOVXxFBi
CCawLXmmEYiVwBWXwcdkMFB+KrFhCnGmfW6hFE9/GrKHjsinatffxnK+uHm6Tobg1MjgrdZkZOuz
79jfa3VNsopGmGRDOtBcY4B8qEYvPk2GHte2xiA747I4cbWbp9tXt0OnAnmaXNbSLIw/yhmTx+RQ
siXWHG4RIXyStl/gdiNEfvTCkMl6CC2CJYCZA0zmoRM7t8G4U+29hQ5wsx2KxQcJ7Q2X4+37pnFm
MD1U3YNsPShGOABiOozdYFXs4Vh5hyBRn0Nqj7u0nVgpqdXUss+kV8GH2dItPdbLQYZoaMNyirk6
m3oTEUXTQcCNlKyOXQBW1/TYx0YadfKNXHE7kF/92GRzjYCS1vEdUrqCFGBVzqtm/KrxGq/SjE2M
s+w4+h4dIrE/u7D0FzlBAaZ7MWTffjjeY0lBbL/sXszlMN4qtEz0RMTRakY0HSM9wUkSx1wrOMsm
5KskQTg513Bi1uRea8EHz4DuDpXDqs9nCFJZ4q360Abz7c1RRK6PIBwi0wOcPQ4ZW56j+FBLvd3O
xrOb85fkxnLLuz1pUcPuQ2Iy8LHVxyZ0qiObtQY4wfLlGJfkwNYbM0FTS2z1J3lzgWfRAi6wl794
/FU9MgyyOlQZBiDS7jQGFHuQl2jFLxWqaqaKu0aB3fr397lpH8QQtDuvHZj2/v7v4+WFMNhj0s3a
spBIsoS8YF3BD/+FKFkeu311OxiyOBdc+tRH3nikVHH2oxNu/HT+rKymZeeav9m9iVRVdyYtOJpM
2BYY0hWKDMyuexdNREsYKuC+pvzVncB8thwChyCkKbIZAmmTu9FyCGYu2MAYdzm9YVAdHOzQ2bi+
Ee/b21/YAJRBMT1MdAKARWGBpI1lgq2MSvWaGiyLmzHFHGk6Rb0ua8E63RG8lC21NnsvthsLtq9p
WFH5kgfTBrLe0HrPNwna/4v1/oNYzybb9t+J9VZf0uhnUef/HZb361/9Sf0B7cOQzXRsT1sKPRz8
nj+pP9L6hwWqznM8bVpsCUC//RmtK9HkuQDxTMG9TklBZt+fcj0CeZUCBgQRyFWO65n/F+yP5O/5
q1hP8LJQ8BFi7iih0OovUKC/hP9h6i3wynbjNR+UtzELwdI1WucetPUuKPHQFNaYHzorctdVhGbU
QGSBXgRHZ+R3z71PInMm0m+QE849qzalRX6NNK7TkHG+zO8zuK1H35o+IsMtd2gPeoKArH3jla+D
6473eTyN917r6u1fPoj/Aaxno3X8+x9mCY/iDdiSRZjiolL8yx9mgRVNvLDrrwE1+m4A7Cpb69ts
1Tbj6CA/F44Trk3kIFga6Kd3XeOe62E0r2Vo/WjDmWiKkbQMXY4XaS6Z2p3RUor0+lIn5UYMdffg
RKG18oj92iNl77m3+unFd/3vuAijvRjRFjmd+eJkRb0yZUNiJuGDJ0yH7U6L/CcG0eFUa5e4HItc
wLwaDkCB45PqhviUtE23Gh2Eu9NEmivtb/+kwgFnuAEu3O/VK9042vSOFZ7CjZ0bAdB413jWc6n2
uTX1pL8iF/n376nmXP2X91Q72vWkZzv0tP5GVrQiJ3S1N7XXYJ7abd+F0dbrmcoFLSTuPhAru5yn
I+mCvNgI9lxeEhJSDN9dK2h2kVfJU9NicYZmfN/3eDPaArJujlTirop39Vjbz9z9kyeoTpg9tXwF
GIkHy7ffsV32tMs0luAScHIwwjqETJuTuUL+XCSGF4bWRA9oKhIKVwo+xDu7NKSudGRWXK2RPPkK
Mcqai85c8hHTe1QaTJT7Nl6D2iPERA7mi3J4L735wQ119jbhNexhUTExL8NLYhb3U98dnRJLTTTN
LfIw+ymJSGyOwzZ7k3gf7a46K6Z1t7vl70PvRSMQpDj6RWL7X/NCzX+9eB1LCYezHOIdLM7lGvjL
Oe4w4UeilzbX3P6KU6g4uUnNfq5Hz1SHhKciOIqQyNn6MvZWtEtghGifrHoZnlocOyi27GvXWux3
8fup0OD+uqZ4F2//4bz522njmI5juo7yJGsMh+W0+svLtMUYWGUT5FchjeYYJ/Yl15m9sUNUNrgR
vf/w3yFY/u+n6fL/eQKeuuVSNTvu3y592tnTXNVhcV03MPLuDfNH1SY0FQxpb8zatK5Tm1D3qNl7
rrig7vDOrbXXFScCOu+CzoKx+YQlL3hrlcgoPAD+Vc5XrCyUjJHxVtAXuWOsVO4Kn/qpgXZ/KeaM
ok9iWgIfqi//4f37m6Ja8O5JIeGZKmshhf79D3IcFYVBnkVX21If7CvDkxNy8o+uWbNcBWTJ6AR1
sWP3mwZ12VmxEp3quZPbWFdPUSSDdS9CTF78IzWxGjal+XA7JJb3g4GNc1ARl+Bkzsl6EHiTxzlv
V01YbyWzzXNv8tehZ4Xh2SFs9quBsGcACGwMzSMiGfMoosraNrWTXoXjEwg2x84nD8rNijp+IqXj
asadw0YndTtCJFaBNzcsAWWzDcrBxcKZjExM0pXZemKDuHGk6C1BazXdz7bBCWnUDJOAG1vokSLz
7GIFhTOREEOt0+bkF/mAlKnNr//+fbf/9URyneX2SA8CSb1jLdffX05coTtKZ9tHrueuWn+UKNDt
4dG16/chNFh4e4q2AW488pzpe2K68Q8FcAy3yfClShyTqY2l70MjFodkMPpdKx3/CQktmRHLc/tm
NSpj+t51yRXf84HmUfwRF7AeQX2H9xAvpgeAmci7INGve2SpXyzTx89RPlkVYUc0CpCo9EsMZDU9
xCWNwDmZCfWyPOMQ5ObzIBcxtqzoUM9uv5orke8NW1Tb3BotAq7IWzfyYT/O7FpJhkivCDvver/+
3CdjeU9bo377L77OYzlyZVuyXxRm0GKaWjKp1QRGVtWB1gH59W8FePvWsddtPYElU4BIJETE3u7L
LfehMdrxzWttedX07f9/BxOd8n8d2ibtGdN1kBnpeBddBjr/3sVUP2KtQR9GwHuA/U0nr4bZnX7W
WgoiqzDW99nseIflhWUxekEgAA/wnoaAg3r39zN6QPtmrqhX/Xc1/3qL7SZk3Cwr/7u2vs0TMozJ
UP1Z7/JygGYcB6v6Fz/vnB0h1uACSD5wCMFanhRDkx8p3Oz+9cHlhZ9/uWwg1oFgh1Dz9ec5BE5s
wd9/ThAGP0bgdtqxjShQ/7++0993/2e9+u889DD6qK+4fGJ59K+NVS/8bNPyys8/7ar8hp1Ab3qK
PtLD+6zetrwhAGAifvb88sqymJbdvzy0OGXJf4i4x+8pv81byvEXYQbnWPkyCSlULs1e+TV7ylVb
hC7BTiI4Wg+MY197e/6HSk66m+TLJIZ/+pKub5eaF4KG/9FGidBhIgces2imXKNROn5XOSLZpIM3
MVAHwr5KAVarXkgdvkta0tqY5IQKqv5mEI+8AxtyhW8IL0AP92jrz9zwcbEqP2tSkAttgJQBAOFA
m1Cu15phQooR1lCO2Gl8GJRDllwHxFXGSg5OR5kujtezDIRKQEaNg8PWCAgy9LTxaSi4jHbKhxt7
LlmSOHOVQ5emuLnN4xOK0nWrPLzMyO6c+HeNtbdXHt/YFEd+Njz82H8B4d1QhU3bNBlcqicEw+eO
JOO0E/t88Q8rJ7GBpThS3uLQ6Xecvp8WXMG8UcViVDwx2iN78SUrh3KCVblfPMse7uXc8daV8jOn
ytisHM6t8jr7lv4+L+5n85SqnDDEH2chtXwFgR5Lsd8dGgVVKRrjYtch9ESVyBBogPTxWevZ+Dux
qyfDarpN6RiPSdhcfQJxEe/nZPrg1q6wbdfKv00PRxTBM16FgEhl6qcYvQsM3y7as0Y5wHEboxSn
B3kzrU/YTmvkviay5go5DIE1njLFC6fY0xbQzyXaY0NHrIHnvKkOAgt6E+FF5459TpU7Has7PnUM
67ZyrvdY2Odk/BXX2WPuFuIKcHU7Kbd7he091IV2nNy63YiRAwwCwQA4+pJ3Zbcqevs4RthiIcjF
DfFXemJze4/gstjT3gEicezonHNVL/CxIgqnrZAYiCciTHVdwuiGcFAjdQmIQX004/2AF45cbKQ8
Z7Td1p0x8nqmNtKQNI6NQgLkCg4wQwlwoQVk46tlJ7+dEtQIEkOKdsljQaXpAreVqHCAAyWIi10N
gyCBRWC60YXSOxCW+FFynwfRrV8K6AU9lXUFM4itApHCMJHblh0CgUs/s19Hiiy3ocKuGXUokdv+
vlkgCcz0ZqgJkcIndKUDSKGp7oRCK2Av6lexwi24cBfIIQ9PPiSGHiKDCZlBoykBvAdYQ6ewDVIB
HKYRX420uLQmc/Z7tohuMBTwYZTrWQEgKoWCqGFCdDmsMGvQLiHlEzLQs70GP8JWIAlQuAiIIoIj
Uy88DSiUi8T97kV444KV0S1JX6cO3QCmJ2iahnmagqnYog084XUBY6GAFlRHHpDJjpxaeMCCr9wR
cmMy2NiFKp/XtunST6iCnHC665/dJLuZA6YGLohIM4tgPc/U1kCW0y4akzvSog0oUQA4EkgcNers
nT7rF+FSohxdTuURN+nM+BI3L7nz+rxLEv9lcMJkhxztomtEakij/uAYokWOXOtgUkelKIcAux7o
8861/SE89t8IL2dbVamhEFxoPNDfr8b04jlkimP80VfI0Z4MRqgrbtvFQam81oaoUdD73p+hrfH6
220B8Mk9Mx36BlO6LtWejm0H9IknXkUMT2ByQtJqrT1TMSR1CphizUQYJtcRvfq6V0iVCbZKoiAr
msKt2Aq8kjErmhWKJaO92ys4S4udKIHWAmQi5gcA4OIolEuloC6BwrvMcF5GBXzpIL+kfT+ACsEU
ABImk28REh4M8R6NAqAxWASajQ9HZrLvywUrEwCYSRbUjILORM6DnA1vayocjYRL0yhAjQ+pZtJI
xh4zjTh4CvEqBuTc3wYFtyEyhm6J/RQjjg+5HuLloUFgKSQObqcn5MCMQBUuh3nRIVAAHd3+RBFM
ljQN+bQwCbP3Li65N6sZ9o63QHgUjgf+1JOhAD2jpL1gKGhPb35xgvUk78YvKRfO9aQAPymkn4hR
9azQP9UABAiwwz5XjCCFB5oUKKhRyKBGsYNS7RHy0PxR0JOmgIzu0k90pCrOewN5CCzBtoJE1Ckk
kQubqFaQok7himIFLhoUwsiCZTQqqFGg8EalAh1pEI8GhT7qTPNJF1lEAQcsUqUASROkpE4hk9DR
1SQyg4qBy3OWCqxEYeIeNMFTAnGphLykQWDqivQP4ekRAivY8/Ocr3VoTeCYkVwpgFNsIdCKK/pK
ydhda4RUG0sBn0Kwp9Iu3hyFgpo5yMluRcELJaqNCAeJFNWv2XGBof5p/UL6dpimQH83bNFjY7SG
cx/64g75NLGy6h3LYvkznYvwpjnReA7Q5YIw42Pq8zo75peH5xFf5SweJf2AA8g/dx8SFPVMsNQ/
yzraYboiGune6tqKdgQTgr5BV0r/PivWs1pH4T30KH+/nSSNN6WtR3ejLIn17UxkXn4jPvqcJoHa
KHfOsTEUvvdgiLHEHZHl+w5A7jmJCsKG3eyLflfz28hJjY5b+S4IJ1OygvJC2WW4Ci0aN77W5Z9g
1ojH4q3s+gyWS0h5JOonZm8Dqrd5bh4ai0P3Z209LcU2+2W4YkD9iSpbKzz4zxG2IzBx5gtikHdb
rQwR/bUP3Oh96rR2O2phdBk6aV/DlFtGZYH4msMM/oZT/x5dujxTV3dPDHnOI7Pm7RRgxO97XX/Q
ugB6vnqbZr2ZVmV9Ty1CNTMumtsUjvrJbmW9G7QmfnUN73V5p423Nckj460LiQyM3dE6A0EN7zCC
qHg73e/FJyQI0hRxcnlhDLXLMZMnv0EgYUyoeF2IDg9Wbejo0fkuVsQpoxXtNy4Y7CazF906t/RP
DkqaXU+rjhm897zsID2r77ld1W+ZTe+M82A412nd3NkuMXWlZjRfZYkXUq21csBgUZ8ncTUNsoNT
Wv2B5IH6McNv8LO7fUa7XuQFX8KOCYDXhXXnm056FiIT29or7dfAj56WtYVd+Iiwl7JBrXnbprLL
c85xd9eYOZV8p7O+ZOb/Z0d69BuKuegf9WBuEUVE1UEfpPYYlH3/848HgGhV58EBClmH3dJW7vSJ
jBCttpD9jBMC0Lz8NVhvYs6Mrz6ItE3dN9qlzEp5Z1Ad/HlDIc6NaWXfCaiXjRBNcOmFiO4mtnEd
EP7wC+tP1gz6d+5gPbOsobxO1mBe+5Lo5OVf5PjKOOA0Byls5sn5Gjhuex06wiDqZHK/PfS5y6Y0
HdVV6fpXTzbxFXdSuyFVi3syAIpL0B+WdzHks9eS/3VXjsK8LG/QiNH8msTjsj1O0GIpmGLtDpiu
vPitbW4GxClfPRLDnw2KkKGUJcDCqdKTi1a7/qaQtvfp8mMt76AO0aw9L69vXDztczQZCdHvk/xs
x/bnW9v+kK+ZdOq3jOk0WCO3Ag/TBx84An++NqLAWKVjRPehZ+fnXF2a1OT+w4lL3sq+nyU/D1lr
UMtC0zthDTS2imzxUZBKuHyXACLuyiidA/lcMXODej71ceFvOZgw0o4QR9V6pLAV+MlJH+ypQbrF
PXfnOCJ570O8FOo3Aqw6rpCRjw+tIUIajaA4bCTgbwwPiHDlHWkI1zHmlHiY64q8bKzsuwTjQ0cm
6GuJNM4e5/Er9lIfZcwUn/GhGI8YsdHLpuMXJ49GPcAJbl7EaF+LKGm46gOakV2oS9ovGTlYB81h
YhNEiNH19rx80LATrEzUNU7cz7MtLKt253jFy/JiVXoRBdTKuRtsD5ch6pOftSbp/DgMWvecNK0D
sTQjnxj+2JczMLhxwi9J426Hu7U8+plWvxgU+JbN1xw5IMfJzWsRBuNNz2KAo2oz+378lLabPnWt
aZ7i0ku2y/NFRPRjK4ePaioZnaD0OgyjbbzO4FeXTcTzhNkwnPRLImPz3g7pWS+fdPDmKWWH9xAn
jnHuJ67VPy8QEGZkXfTujSBpC9HMeyKU0ncttjbLKlH8TRsP295ZaE3wICe8Sb7DJE14rX9fFbok
n63W76s2Ni+zHEhNVt99rKIjZZ75tSxs5mcEau0SfKwflcbQvgP4S5ujWzkWZu6xaowTUJX8qUMS
9bNVCKeQQ5TDTUM9cvUEfYHlhTaa79LQLV762amOkkDBnTF26ReinGVrO2xm27qNbShIJbwBI6BG
bJSPP3unJbOTnLCWa3ng3tkRJoJlrY1OkDOF0SdXH7ITfMrh5wfMxNngRv/pAXTZmWbBITOWzovX
xExP+ZJE6+koNTnEunAIbsthR9fc+jSSvWZEv8aeW3eop2hALDCVJvd2GXjuqqwyVLgAF45N4nzS
OEVsY9r1tYxChiaFia/bKt1rlUK/8VwMt3Xfc1ftHn0EeMfERSg8gDlAN6XvB81CA+JDBGTk590S
OT9OsrGuJaZ7zat8cDfExDXztzOBRjJiayZvxaGv3g7WBonJtKH98ul6Fe0ZHUgggWblS+kRAI3a
aJUHtXkaew+LKXNApKLu1TWZVYdWRys+pvE2G/2TyKxPyhiHLPHs186IcLQafX8gedHYRS7naGtX
yFORxJ1mmdbnoHarn0WIFmPlUk9SP1pxQiiGNmF5OCodaoeythnraO/FBMf9ff5/v29587IwlRj/
58+OgNWwmM/Lx5YVLM/PvaJeLw//Psll3F+DZ7KICVKy2Rb95yntkUJY6It60VIu8NrpyrpKLB4i
2/Zp8Qr2mPpLzAwoEhJ2oydf44h84JEAVjfPNo2DAAJXQnUCHFSd0k5jrFv1jPkLFLTE3w70vGN2
rkZMoQfly2MX7TLny5XadFyCMMoGMtdsgU3qu6zjJjAmW6+/uRZujuUNvRKLLcEZuQrW+MnROGsU
pw7maDylQAjsNmpPUvtTCsEXgrcPzl8tJhTPs+1DlQ4HY4dzGgVxPm3jun+P2xCuFQ4xA2NI62Kc
sez6lrvmxQ2bdr/sHs6yFhIDJroyBU7soH1cJXX/snw5qqPVCQ9HrlVcOYZyPknrO5WslQjkAGB0
/KL3ZHa0rXzWEpVXnvIBVBLsK13ToGhBXYt18s+X55ZXi5YhumOi7+wmAjZHivQuVqSicDcMFEKk
K+tlwyKEZptSeVrLTKmfIT9CV3L2DMeeW5y5KyjW91Ee9NvS6O8szEt5x9TS9eFEK1mO56HSqSaz
PRHg2MAvhtMdQKk4BWkEHNpskTOo4+Nn7XaDtHj5O0dtvk5Gu0NVJ496kBxaWoaHWe+KbcilihaL
BpKRrvXGsSk5JHGGcnV2AS33SbvuZfPQWUW31yIaqeQDjHujdS+OmJB8xakL4LXJaIhUvtjNzfAa
EyTqlrV3KEPfPzFZtKQNY15DWYIlETVQP1KE7GNnbXujvsIgOJwqJb7QE2Pa6pHpoNwPfg1t+ztx
g3ztdU1Ke828s/qi2jelc8tmFPbGOLwuivFFGb7w7pdHDZ0zSvxiKCCIYj6WqTMfisZ8BVHrXIMM
8W/n3ouyjsh/BwdaJJV37PjotR3gKWetb+2aWjBPx3K9TdwYjRK27H3gNoe2I/EUKbuDXDYl6lPv
/a3Z692dgJx8RJ/yKu0OPnJiZueitarHmfjrTTyFztV2SnOXmGRIT11EZCjBRDvo5eapx017CkYY
W9PI2GIMmBpza4ANLIi6NMvi5nX2rqgpEGPnK7WK0F9teg6tIbhPSz/ZmlmG2htd4qNA17Xi/1Sn
pqNmm0ZJfNInOhyJXc+rbND1w+K/iCz/isjd3S1JET8OkK4us31rpudEaayWBYrOe78lrX4qjYun
LmCRysn8u0iFXqyHErmc5opfYRq/kIkk1wzAgpMou1cnEtgbR5oNFERcTNknTXDKu/0nrHV9N43G
faTkX25rMwX3kkNkMtHZ1oz8Oa979FQRzo/e0Jv9YJaXXOnL/i5KB43AjNFiJfLyO4hy8JPlhJjK
8X62f1DyqLHPsKJWffSjqF9k9ZSc0Pu4r37Zj3DmKnmSMrnFRUbGuwHadXmq+O+jHuEcXQX7dVYm
h2wc0byGOqch5LH2ZEyE9Gju+E7CebSnWnOf6zFx5lZYbTJg7ZSDWwXOWY5zOKTK6yVUgJPyHshw
1mDqp9PZzsdLigd1pRkBgyOl28dX1f0slj9VoBURR+oVMKX8zmTEDOqbLIvcFPYmKApV7IqC06wW
BEtl2xyC0krXInNdzOVd2WvPi08iCtiEZeHh6/l5FPz3ESsjZa2ml58mEvGakl8tj6wx+Pefywsa
8UZ54lSHvzYAU7kCUmw+oWUkWDkRjS2LnJhq0v64Cvx9zkuB6iQqQlWowKvAxMMaoT5eRZ6LENh0
XrrQATc/myCU1UdTJVKLzLlcw10fUcrjKZsxprl6VZ3J48qAAudhvqHrRmnU49puIHarUH1VBgSl
8tXqZwo1lvYQSMwPeYCLa9CRrMqJ60WoerBCImXNGtUo5Y64LEhLoE6oxfnPLumU9I+cb6qU6qhY
vk4Kt28fMF3XxKEwvW43xumX1tnJ2e7DTT3pw+FvGEjH2YlKHIevpwX3lNdAX85mtg2jYTzZFsnf
CF3guPpDsSqV1i1JSIlPMUUxReKinbucakahAfRe/vY7XONBlx2NISHZnqra2spNdI0+4TtNsc3M
APW2crTIzsBIm7lhsYuC7nlxGS5GlOVysDz6X8+FDgeiL2s6rhwXncQqXaE2uCZzDlozarCRlWlx
oVfo49fHLSAiODWzFo57N9ck3V0mY0ZpEcOX1juix7zb6Bi7jmnuFz0YCBpkxVGYluTYB2jIh1qA
aMYh2o0gdeYm5HkzPDjunF5MVDwqKW0XY9789HMDdnnQPOd2M5693kRh+xTZ/vhYtLN/V6AxKE3R
Y8WiIWhG9JYsWuJwavR2P8XhdBtqgPCOhJgTeA7gLvRd9bY1Bto0WY8HEhkBpoVyn6dOdJ8DtEYg
buRyE+XEYlaJmq4AwkXxMjwQTa5tcdZrCB2H4QGkHNMoLNVIPKedMYviPidWYMI9fB94uPANn9YN
2NyVS/HlHQANQt5aXa2T0SD0ok8vOjoxWCJmuXOMDPZwFc50ZzAf9nnoP2d98rvRguq6/EUtniFg
yUUFdG+6bn3behsLaz0JV//sLOFsTUtHfWHk8Rskiu3yvFv1dBGAYRwdM21em7wh7z6xH/2h/Ghw
MMDgMakp1dI5GBMCGGO2nyscDG8Wff5jhTcS41jRvpX6bG/GsKAppF4legQEQ4YDtMLb1eYh+LZM
j8RRA7KJP35q3rCMnxjO+9+1pfN7mPMW4ke61zQZUcrZxfkA4esudZL2tizMtooRT4wAhWpwEowT
9S8pGsQDuf2Mp5rE7oSBR2tn031Hu525x2sthfcKLzQ+FHClaKR0W1FGxn2oHk3xjMkzHstDY5EA
Sas+PbWQ/x+irIGRbWPDnuYJ/sbUS3Z1i4U6SybgvhoyNwifJ3fmCkR4fXPUIts4tEUG5rzTVl1R
Va9+n9LbiFuKbRZxIMDwwq3nWf2OcYNcadwrv/vwyU/7Q1iZ2uvoxSeyAqN14oT1s2uM2bEY+2aN
got6snZH9J7NRuBDSHQQY0DdZmR/o7xiM8OhjUJ4BQ+OW6Ev24emxic46mXwx0yJn0DO6jKCbLvj
0NTVa0ODA711drPmBNEXfk/HL3DMGsZzHJnyGcpx5uL1jSeZALjt2lvBt3DcKT9IUxaX5UyPHQ/o
Jv7uCaz1xGf41bjVFY9ZkXVX02gA5vCX7iLaE1pN58bFm2+GODiCObqRzZtZb+6Y7Zu5zL8hFMPb
6ZPwrs/Gj3qspgttUWrftukeXc82HoAzGg+QBi52Qh091yzYWsz61kbNQeYnmbxH+7TukFZgi2iG
TRw404NJ+t6xj+i2BQTfByVikWKioW0EjD2DvjDfDYqVwDi1tVvp0bcHW0VAlKCv3X2gu3I2Y9va
pC2G5bPvU7bAa/4ZqlICpUqySwUkWDeHg1altkbrY5p+eZmz9eZo/vD9HkVUFuWb0DO7TaWV7U5Y
k3ySOeBFHFPxrzGMN17lOn9EAuR/J3qQPQzPPILqJNwlClwIIMNd7kX5Ca3+grVgXjS+6X5ovtS2
FtNA5EZgRJrxYgf1f/5cXqXDSZPUZqhYtkH95IxcnMfJege9Pe9rECs7fCXWe92M732jo7gzhn9a
W5vv+ggwf+9ntwkxwNlLiOAxLSrANsipG1XLfO00Ib3SeKJuQnlXc375Oe17JB7RsxXQCKBLMh1C
zXMfZ11TbZiyXlnmPDwXe9sOrX802X+TpUOqZTGRZCHG/JaFShHvF0TaNzF9HFBiNBuaHdrE5MWK
xw8tLRPQEKn3ZbTeQ+0Z9Z/BKWnNBNhT5vJA8QcAXQsF3q5sLstlRonUTlUyTdieJtdxngPF8U8Y
EeyFO4PqcQVIt7EfbnGmf2RxOB+tuZVXa3ZBUifVa8WVPU+sl95xhqecc74wLXkDxlzgDfH0IwcR
rgzbK7eNluZAJToJb9exz1Uvn8o6e9ZrU24Tc/4EPR0BuTKY12B7eWxFq28aZOeHcK76Nz7znjYW
RMyaE6OhVQzcfiYbRlLfIq2aKRoEvre5HCEUtWuMKs67SYc/L45jDeLQrNs9sTbarraCjoJpdDAp
JR0oM8Vr2xmsQ9EXmrq/llshU3sbGdRlzCBrb3SFmTD2oM2sNJDbsjDcp2YCKd2WhXPKUsg/lo1/
SqZQFKkezWTF2dck1aKPKISzMmfiO9IFPbpkZO4aTuRVcUX+1Y6/LWws+M1NEC3CIgGi6fU78pRf
R2EEK6/M7UvStZ9NozdPWVjh31H1Tcdr7C/vA6NkuG+BKj0PupGdfZnr8BfIEedqmjHyLcyXeXa/
kkrfiKiUKwd863YOjPCIw490nyRJ9u1MYc4ra3nsbRN2UeMzO5Netqctwk1MC6cLUhnqCnHp7ul+
lVer8yFmWuKaINLe0i+uHqvGbHa4CSFe//yCEnIxlptnJ2/HjQcF+KuNkx1qZNymQ5QdvVLtFc18
qtPYPGppVp2rgD6uThqX2dvjYzSP4k6XuEfVX7YDEJR7CgxQMMmlM5PXTXNrY7ux+Tudy9+NrVu7
nF+fXFQIfVnrfg1IYudVylBsjTGlvpOSRkZdzy/tiPBC92Lrw+9fCgLdLs7gTQgqW3E1NSs/E0Kk
pETaGTvN/1k05d4V3R86GfdDEiAsFCZDCyKwzqKcLlmkJy+xmFxkURBaItISbvAX/Btn5YT4W8cm
iWbrz2hnsBEiaz7QpkqeoJI1TeudGjzTJ8LBnloz5ChsWyqkjgFrvUivhY23osWCs54DGe1S4P47
I6rBHqjJdJt38hxkxnEYWv8p0wUCmDi+73DNQUICE8olyi29u2xgWlWpb4j+SeAZY4BVD9tkeMmx
QV8pXnh3rST1XNS9/dpE0T73ya0iF7U60jQGDV4DjooLPivt2oeVkb+k2vAWM6l6NUbItsGAdSqo
qw/VefyKI6LNMTs626mdGKHlNBD4NtnVqjC4S+oLJzFMcm9XxS8qvDeZxcYD1ENvl1Ie21QtGI7O
g6BnA3aHrtSeCqtuXx2NWnqYk9ugThNsvuDv4np8SCf7W6tyR03hhwck9vnZYmgPv0yhPMp2L3sK
vKkZvIQ4e7lpZ9Evwsf3jRgPDgJYEsvAdHoPpgmzuun7/ttToW+Yb7fUizLkQTqc21717wNBtMLc
vYgg2eIQi7nVQV+x5xIkGNc/ErDS5GK35pPl0mVxYjHfDAEleECEfQj9Mdhl9D5o4bdf+UATqGvy
f6jR0FXT3RwYC6Mlw4kfa6+KN0Q3lgfb64d1YXLBnh07O1uKD4mdzT0KLSsPrafDahs65GKzGOZV
bIzmwYqsTeWW2RtARkos1OsLmXLPd6T/rXGz0KIwf6pcglrcVttYvePfYsOUe8Is+vNUxiFm4dDZ
66CwbkZHL8vpP/KyDmne5tl5dPV960vuYXH4bofuwAYHqL7FptSr9hon5jbTcJyAzeiLewN6CRTA
lP6TzlSIr81GmS+hnCX6hvChSlJ9y6ZnWwpY+iPeMu2RE7gBwCfpjFoWEz+ruSxScfxrzVbEbQqY
uQfs4UcBDjat33P/QBbVGc3ZrGVzrmLu8mUzHUME+HtGHMFK9w3Ia0UG6YlXzo03Nmfmync41Y5T
IIeXscmuBD6bR8YmxaawiAqbk8g8M8zi7tZ+RBKH6NjZ9VlLxTWLjPTOS4lGE9iQr1S+4G1lWnRJ
M+JnctmeCcU56lou7oNw1oElcCrjrnfempQeZdG9ynAXZ3F+Jz0zuxP1rB+xwJIQwFN5qiOnJdfO
qLLpjkiT5xBwzXMPCAt5qf/Wx43zENdv/bjHylo9JmQREfxTG/t+LInbstKtV1IncYH5RiUnTDVj
IG2KfSgY6uT23qBd8Wk6dHyT0v7Eb1Y/Jso33Oa5860AeGYZhk/p5KqkPGw0YfyZdD2wDtspFM9g
fJPokpJiBN+XW9lRCKt9Sm0OWNofBw+0k4M1NqT0l5s1apfiib1BUaqR0RklzCqcvmWnprvm5xiC
gkzGgLyKGVtcHKeXqWecUzYekU04K74ksuJegyhsp64BpGOcMX6wJxLAmm8YT8jqQE9Bg8kd3xiz
IKQExtdZ5saAuv3AHIJspQLwp1M6zcGmgKFqB+F1WcQjOA+70PuNH8p1Y0n3eVmklHYno1kNcT6+
DRhxd3USJnvlmQ9D4HzaILRTQKDYtQ24HVsQ7RHkyRSQX6SdSDoCkZtDcKZSdS/N4F3YArNf2zO0
4lKQdExfvc7L7opPY+Jyl3TgXi0HanarHMPUwASyrT7bT+R88ctO6bOcadT4zAT6Wqy4S+l3QSUg
3giLuXqcAwhLSxhg7n0SIt2WTGgIPJhOcdeScFE11dkQwPTjUENDPljmUSLaK6SuX6eWaSaU4Zqx
iUj2iGxtjknmbeOQPXSOJa9J719Ch2QOoysRmeU0nAWiFtdFmy2rmqhTCt9+y4mW9ubJgr9ydT16
VBQx/UevlWs/Cz9b0/Vfu9IlE5jhCBrRklis0S52r0zyC9wtWXFDYLLtXWO4RHtdK8NbSKrVix3F
JCxow7U2VDcwb3VYr5Z7hEP4rjeRfkPHci5kXB/Nzimgr+mnAlMmDZk63MbTWFGsSOLvcTrJZD94
RvBcD9PwbBAlYzTpb/pY8irssH1gBpzT3wOUOgaC8kJelph9kvrqDjRetXYw0WZ1tCA06QIaceND
Wk7NiotHdpDSbxhgsHDInllJczzjDMovdgpggjEQqmhoQau8tGkPD5r9HEl5Cwsr//INj2RMA0FK
Ez5V5pyt+y4tPwi6p4Hj2n9M2uxO4RNBZ9qM4m1/XxdecsrtUr9SptKuOa2WK3I8vJeNuMii3haU
pT7cHmFtLaP4XIbBm6QmfKCDR7mP6Ts15/uYwOewNvPnQBrdgwmK3s4LuvSMQ3Ot0b46iO+rTNAz
7nQNcRtd06PtuZSM6tx81TwTo+gkKP+nNK8NB7kAUIjsach1SvVe+zuesxe3QqYD2Xpm+tpWO5ra
YIMHOslGcGn13nvK3eoapfmWopV9GsFaQ+gl88vmSrei6MHoTQvNnUFV5zb2cPxa2b45bWndlqeA
xnpb4HvVwa5KaobcNbOY8HNuq+laVgNVTWSWl8mwf1mUtNZlJ97yeh5PAbD7+9gKx3vdrsKdjwWQ
zk2HiIhucmJ76P5HLXtlxneHVQnEZtylB/ox7koivDzQfTepfITOhRS9m4sEQnpQ0wbsWo+SegaO
RvHikkQ/t5DzsKYBvBQmvN8uPiNwrh4dm5OpEOXGECSZGn5GU2SiOFlQVD14ijSIt9HYiKx8MeaM
k2+Gxo0zZWtZ8MfJgX9x4rg+hCEG+kEv0TJA4qErhhiRZOhtGczhFRrhfxYgBP0TnJg85zpVfeVA
88/LQsB8gw1U9ZRcfIJGpEYZoayfEPvrD25XpgcthsxThZmTg8WMawQQMAbn0bMepoTeQSMfErVQ
1ERhoUByAdxLuqobnQTPQUs/9AJp4zTp/daZZv0kGa1Q6jYTVJzA3KXThSszTwoSljp9S7CsvW7G
yrjFsJLWuP3koReUDadBDPt2GiFvUknFwFN4J4J/vJ0e10+d43oY/Sfv7BNOs2mTuYZ/XearOW3L
SyyK+alNnskBzTYhuPR9nw/NM9IQJvItGAsh29+5g8zEmqJ5Uw1jdSI6ImGG1eYHVOonv1IqmOKr
DfLwOoHm2A7z1N2GmBMz0F7MvpPXIEV6ldaGOAo9fJxm4d6NZec8T5LzPcYo9jOv7qNpXtORpkaN
Bk42n37dzx+jwxzUDsxkt/yJQOTilDMacUoEK60sopMx6tatMskgsvTZWhd29Q7Hzbwfht/DoHf3
cxtiZShRA3WUYK/MJXcptm3sVBMgx8yvNx7qElLOg7fEGvtdOmja0Yi7e040OvmG1m+CDr2o0wTu
XleHalRWK3o682noa7hMvWpgK4DUuCzGO6o+9UnSWi3/h73zWJJb2bLsr7S9OW5DO2DWrweB0CmY
yUzKCSypoLXG1/dyD/JGXtZ91VU1fgOCAAIRGRJwP2fvtTHECwjP4XB2M1O/h9HYb6FhvC9AGQYI
ja1PLticYrXcR+CjHiKpU1VZ7jc7itAVD+n8dhLNLaMD/wi5DbltlaXvaAf694mUk3tWe3ZaxtYe
pL+3JXmHdUtNL7Pic0E5qsXKL8IULaRVDwfSZOnxm+W3pImY8iTdPax3ArWieDwZFFTOAvKCZZv+
W3TTaWBksX1Um4i9xq3AmvuwesbtXJdo1kYSizOP34ql6XeomasdlVI3gImm31X6CHl4Mjmjp1wS
DSvqnubhE+DH5K0puu4J7NxBi8xPpavr7xKXtyLSyp9rap82AllZC6Iseg35JKarJyv37yijjJ/W
hRIXScYIm4xW0kJABkYVpwzSNIHDEryri2j5TGH0yZra+SlpoBqPeYYBwEWwPExF+8bpzAQG8GoR
aDE672wPseYiWTK8JBpjSVq9DL33Dmr6Y8JP/RA7K/VFvX8YVuwntFmYtvehuwZOPHtfpEvWTAUK
7Rgoca6jedLhvZ6oxoXPdod22oTrL+J8vrd0zGZx0knnQJWfMNmCs9CN8Jztc8uebtN8LLdeP4Qv
vZOija/dj2PqQLvs3W+ToPJrDDnKFxMBVpPr2ltKyHC81zL7hHDxQ0Rz8qZceYiJ2fjJ7ZEnVL4W
PXL+RG4PuhABauJQo6RVkDdz/KQWGqFXm2j1xZkQv2a7Cn/dwidObtUiGWhwNLH1oiq4MTpLQ4sg
OQ7Dd5NT5KmJHnrOXsdMm4djSv2Vfvro7UKXNrOlabuKThvyagMXZNIA1VyN4oASC7dVWNDUHQkv
axDuMMEjz9frRX/QU436k605B5fe19Gh7BtkLW28JvaZAtGZPHpf8KD5jz0FrqDLPagRleh2nNKA
sDkUlGGvOLI83NiT+e94pO8MAKmtL/X3f/7j5VuRlFtGhW3ytf9L1JG0W74yEW5f+pf/dbnn/UvB
PW/+YzrS5S4/eQtkIDkE0wpH92g6EpCEZ/MXb0GHqgDpBj2i7Rm27eA1/MVb0P9AE63rwjV9i96d
xXPoqqGP//kPkpN8n+gkD4yX6xmu/d/iLTDw+x1MwB+wdKAOhkstz3Td30z0TUhhj9QU98YIw5OV
5vrtBELkVvT0UVePPHkd0BuyvoOB9BpewJA3Z7ubAaIICXwcBEzD3QqGpHOT/KT2UZBClSBvhfLe
IJD6tUnrj1EVyAN1Yxl+5tpRnyaJFzQk1k6tWXKtHZh2j83xuvt6m9oHqxI3xPVm1O/ZoUaA0QrY
ruRmNkQw8uNCtwl9N0EPXxl7lM3ko2qA6VGhZXpGVouLbxjAFI8Flbc8lyYFPGDW8W51SRZtfZ3q
XKE/EzMwHw2buDvptM1NCfZ13R8MEZuDMMbYvuW3ekRrQ5Zz4egk9LHoQgFTyMs/GLRcNos1wx0D
Ee2RNUI4gXxTwnKvgfY+GJK/aeZopfh7IHb+ujnX1mcu6PquW+c3GIlSwsp7TmbrcKcIK0aHWAEW
3KGpy/msFrljw87yaLfayJNz5Bcguhx0TLL5rxbaagAYUqsg0WFV85qrIuq24UjL5/o01HNZ5RNS
a2rB8+j3HfNGRkLVuZFww+tC7eurZstsEYwl14NjQ2fakdq01FlQXuRg9wMKV/HO1oAzWZ6HocCV
QEm10K1pa1TpeGS0QTsJP9IOSjTqqDF+miW7oJpRRK36PjHgCrkJsB8nxiEVj+eQLOSN2VDcHqQY
ACsxk2iMHQfPJz4rndCtFNZ+Ekx95jeRNvpnvyG03TLSEUugJTZWFVZbvSNVKtOhO8LCN4pEoIJH
QUCKGKK4xi93hFfY54mpX1A3xhe/8m5TT8I+K7CfamEOhX5ERICTUJJAq4osKGIw0irHwRVJGZBa
gEP/uVaRSX4y8rfhSmMPeuzW5VcFEBkYUQMu5WS5J+Qsey8O6cYKvpl+Cn0+pIYMooJOhxRRTDXQ
pgxr4VbTUdaQKNbuetP/4TM9CwgIyYNiZcRdX46uaSsDNZJH2t33ufsU4gPvIOGOqY0ARh8ebSwV
e9gG+g6L6Fetsxa+ou1MSU+AFpPClkYKWwZIodu6LkH41pAvi7BFai/fDldxlBuJtFRvA37Ieq/X
9dvfXns5GbwLeEBALbcaKUhQ5Hqt4SQgF2pN/TadYvJ//kxDB0zCUDrHgSADa/RPOIy+tWMT77Xi
1oXXujGRvUNuBTPJBRSpajPnm3CBj7CGIBUhKXVBPDb0P5CTMdStn905XfiKCQYt7QjtCNEB1fqY
4m1DFSM5ttW8n82wOKLU1s+TCNezi+RLb9yTKdGkq0AV6iotiRnR9fDwv8gvOZb82e6JFMW8Ei5h
uwsHy9gkaUwu+ehMJHKA7ZaEL9s2tSAvOVMo6lddoOUCtPdSSCUVTan+bLZ+vtfm6Eu08AWtRn/d
5b2bHEfEphmKQAS5SQn/snMOPTJDg/fvbMmFooSpNbXPm5h9IQv4qn79npQNNWRsI6msomI3upTf
Yin5Ch2dIJ1uBClvGQDpDPQ9XtukoNbkU8pytGkjyTmS8qR2obXsN7ZmAKfLX1CtTWcF78o8RFdY
1+y0WIOy7qqjaBzq4yUfp/ouXFbtRjAhJx/Hl2I5grE++2Vi7SjRI4D1HxYEFYT1rcClZh+Vc09/
emNmVAjTaLyPa84Qpj4sZzLowaJ5D75Rmzv1Vko78mKb5MmvgFWc6J1LN5xxWEJFlPNL7G/1vIW+
/+ept4x1iIBuejkv41qC9lCQeinapDzqRq0dsmh61IABI7ErERPXdwkZBEGdAOoHHEAIlRALYjUm
XPqKIbXFu7R10vZWM93p4IbJcEaKxQRJrlkpGE5BFaEYCI22iXq7KD2V5lNt4q371ugVA8S4rsli
4k/1tFPO8Au+L5ll0KugCD/FZCXX+wp5AuhJLrxzmpPmolbVQsidlzWzSxmtctpso8pBRUutPF4S
lLs2yNwot6sTmITiZpXEz8UYCqKjXHIWNAbNRe9MO7fsI4IMOHnMZIadwgIdQSRPKD3RK2fiNlar
8M+6zhk24lu0J8MESRE0wN6qcCR5j+XUHls8QQelb7bSrjoh09tQ++JaoPaRPIeABmsF4nXO88gw
FmqAzkmQTHN2mtE3gMIjIsfX/abMJ3FK3PxupCp1nKZ5PQ8aCcAL1lY4neE27WhdhZbDaDszTp4p
aJ3Z0aHhqJu0Nscbv/E35MtkvkmZE2SAG0nOufp8ihaimlpTi5iB0MES89mm1N3DyO6i4e28yDMx
nqdkJGwb1x4U5d7Kz363ZboxndWixA6/t+ryPQn21ODlsCeXgx21KOWaVxfpySGrRYQ6evXLDUDh
sf31Rf69nSfU2vV0axoJ568+CjLTLElXMd4C+TCxgowvZox8d2BGV+fjhySqXui21QdmhdDktMFC
/KrTIjB23iKeito3yDkiOb1bxDkhyyZEFpwT/7BBGZ0G2fRhyfJu5wzhbUuK8qam2eL5vB4mPge0
xrR4nOZDMbrPWUgXO9bQR3jxgsW33nU1Pw9+jJt1Se76EEaxiW9l8EiIzuukDbCqvUfredtTPDm6
lsX81vrRme59tazOCUvUjikVDm4jWd+3FDM3Efofa02RDrXNe3dkTpfk70U/0x1hjAcNFPRSTm4M
LRri2cQ96vJbPanGfRLFn0XVI4tP0WMwfiIEOKM5VBZHZrA4PuEOyhHjMaf6uc9FTz8Zp3HVVfI6
8FJXXRRodeOc6GZTRiQW9zjTiXpoYvddUS40fjciLuo3YTJBXe7l1QcUAdBJd1OGyGMoVLh7hqt4
7rOx24pJpt7ZxXNi4tolO2zdYw8y3ndck7xR/+HaWIH9XPvaEwu0H3OqjS1A0XB1CYkOGf3N7jdj
5P/E758NnISYTsYIPBoqiJIeWCpt4v68urtiTXZV1cNp7/jRGdHNXJ/CFN05lUoq/3rxee6sj8sy
GY9jTAu1NjfD7NUb5HLRzTJ/xn8V35hOe/IX0kV90VUbR4g3ZmeVJ3taeHv98MWrnLPdA8cUggZ+
VVBVsx5cSGbQqJi/Ipas9/AUT5a35MHs6KAW6N+6tEfqGXO3S9EmZOCw1xyn3ix99M5sGkkQpu7d
lUhwei89odiEEjOaqPZda5/P9jZeRXJI4pJ0Im2fJCmXvDTelaI1MGk4+bYANbu1NVw+tAn3fqy/
p1BOX8h9Ozl1AXHe+5QtBc5sx74vYygq3Z1rUkexrUzasig8D25DfCpFoHoxNrpk7Rqr/yn3pjvN
55mOz0P0mLnJTez2oDf00dm0cUsPfomprSAjrDv9CLYowUpS0fEBFExM6gJegMPnGVymk3SfBf+m
lHjIpd2B9Zr5iop3CEnJolrT297JGZJ2NepraqPWZOF5NsfHRVY1xUKiU2s6CJb9b13UciKkvx3g
MMoOSCP0g6bPZIrA0wndN6OM53GGYdrkBUBKYkTINmiSQz3MVIfQO4aGc8iJQGN+IpZtHIUPMkIp
Ra4/FeMTkpNv4B8PNcVx2h6wCnLEb371IZrLL1FMENdKZEjQrBo9az6YjSniL5UgpVmMwycDHO8X
o3dfxob4OabLpBcNH1vfYA4lHGq+ZboHboZyiHzdpSaWrWKg7Rdzca4blznTIqdr45ymBPlNLVMs
pw4B2cgDrgt10HWTYFVJeZZDS7Xzt5v/h/ugh975Wp3MSxz0FqOjSM5qLHnFNVA6MFuW22qR/Lmm
NidSHn/e7DJm3MMmumtDwh2zVSJe5Vrv6vUpwgzTZu4donwPZj671aKQR10Pve5Ta67bMXr7lzdf
H4be7s8HXJ4yMFqvHlyn43VaYh3AHX/0euCrP3B9nBHJE8NFG84Xk4pfL6Bi5HwI8/600h/crbib
U3mNS+Qwfgi7ZItSS5d6fmbbaqdaXI+57qtwzP8nx4gRvVqp9Z9yl/jR691+e7xMTRh+e3wK7iXZ
er+eVznUpEpcjvzbZzb4VkLVt5x/HqTuSuok8JwpfaxtYh121SQeDC+a9nRkwMV2TO2vC1eOutRm
sywkloRwhRI11hprWUa53n7Z/vvb7D8fRR0PO68I+pn2nyCDjjE5z84lQ2vUKwMON1NhMlKz6Y1a
XW2kIDAhtEAhb6/wW7WpFomMT7hu6s24zTmZHq+71BpgRzJ7u5lUvr/eQd3/7/ZdeLvXh78eo/v+
I8alda9LYlssfQNxW37XXMxqQ615B1WX+zc09v9TwhSu5f5nFcwAq3378q16Xfa83OcXMlbWKW0L
MbljQfszPYqRf5Yw/T90+hUChzjWBV/nL/0qYRogY1E3cU+deqX5GhkrS5jAuDzO7kiQDd3/7yBj
eRq/8RU9QeQawDaBCNSh5yOxea+xeEVc66G2ajc4TvBuyx/KJH+Caqaj1i771K8tVb+8Sa3//W2z
/IGi+OGnKh/l+nhqUy0q+TMnVow8t8l/QOGJtKFDG0EyX49Kg4F8pk5yXdfNAaCtJFA71YhfLWp1
frsc1PJDhfAkz0jqKDXovx766uGux1xvVmszVwsG/dMnGKgMC9XJ7c/Hu25OygR73VZrf/vMOk2Q
2uTPCWeqX8+rNLoPujyxa5zha3mq7+SVAgwjlG51JUBQzFVB7VULoS5L1+1MXn3UJgHcdFS44Kh7
q125vBwZz2r9euD1ztcjL4fLP/vqD/zdzb/ti0ouqR3XVsmEGeTF9vpIas3imozPjpgMee2e1RX7
6qtN5c7rpqmu97a89KudgxwOrH4nLh/l9VP87UNVm6X6/MlSXrfoPEk1d2saa61NyZyyUXMmqDre
kOtMtmqM2WCjvoRVUcdBa9TEb8kD1T61drmf+kqb2OL2Rm/cq+/povapmwv6740Vo2+U9yWAwiPv
oyemQP3N63HmZD+4g5j26obrl19tXh5UPkGLGYyh3SvvnJ2Ybr65eukSykunIX8pJQJ8iVpJA5cl
okwulC9QbdrSgYVmtgoSaQREmxi3R7Xa4/GoogZJclyU255rL+kWkswvF0OHz1Pn0ycPc0iOwgNc
J/eruCW1pmfhgfBv/aBSpEJZosbSA8r+uk1lBkWiW34yVaVdLpiQUIKXa5aqA8mF2qTT8GFdag8m
HUd4Ee08v7SPlyAmzHjM070kHvEhi6Oy0CpbbSRk/tKrVSt5nB0KJIgWmm2mCsHKClqoVeUPnZp5
PDnFgxv5DsI6/U69HGrP/Am16jkDxue8KCYC5EN4caYwizeaiAKRpu4xtRd4pdenL0i82JoN6jpX
fndVCJHKx1KbaqEys9RaVjR3NEK8vYok6kUtE5hWUm42KjkMUR/qlaXDMcS7gI25uWR9qb+mD9pC
bjwBSbIiv8gaPbF0VBHLhcjuSVAos2U1MEpkgBacM6a9GUy2PDPFGUyIoHJWa5sF+cVK9iXPFVVD
In2MfEMrhsqBelJEydVnW2sDBpPmUe1Sn5Dar9bCPaYACirhSikry4v3NWENEJ7lZi6f85KSsN2G
MvFTh3eXhNFJeVGlP9Wfm2g/2SsWqWo8KLequk2t2WhtTDuX5Do8lJrk+Ks1f4bftFHWy4byx86w
hm8e5nYqYTGNCSsju4+JIatqu1zTJ8PL6v0lYm20yB9TqyoPS62hMkn4MkW3ykVoyNoyDvuZN0aG
Fqh0uAhz+sad+Eo75NsrV/AircFq7brprWRtkGbxQ+0ahuiTN87uLq4GvhJC9lu8vAj3VrTeXTO9
4qg3D4TIU+LwPtR2zvn+zxfrod2RPYNfL34m4BJRiFYT4PzrFV5epsphcGV4Qt0b5gnd2zX1S73K
a+pXbdd0FMcRcmkbHvCTLIFuj0mgXrl6uUJV1R21VDuqhvRZMZlHlfo1zPCyBzPNdq++r+rbUWWd
DyN1kWwAOdS+/ILlF9iXcMvYMg7XXbZd3NMrcPamLJmnFpf46yIi7yoQDr1B9alUsr3Y6OODcnpP
0ikN+4p5hXJ/6yCZgRyyjQVBSnvGdAeIUvYY1VRILnQPi7nWNOMeUUoCKsDyt7XZ11shv/Ou9AkX
IoOcVyD1JimLRpfcF5aLLGWlCC/xxaoFiHLCISuM5lNc2FtrdaiyyYbCDKzxrNaEh5WZKPB2PrXi
CQYjmK7ScwNChEAiFAW9EeUv96XJfJxRzPoyhi3SZYtQ+YXVF/yybTc9qWo+TqeYSruLkPTnF7yV
H6RarIvHzoaAbZpxMvFtlQmCpuyQqCy3XtOLfIMpye+rhCseb9/VPHvd7El52UHrHHaekcAToXml
FlFkfMDfDkJYdtd02S1QCyHbadd9arNSXQa1qo5RN1831T4rjWKAXu6N2rK5QiNpkw99WVV7Xz3O
ZdWjjYTxldLlMmr7tmtuTUmZULEvZjeTENI9VqY7bgeE+FvbyKwttMgIqQYG2qksSCGr+Z7lcihJ
4A4DI6PkrGHLnZdVdTsnlTegAVM6si3lRNmjnmQ5pI00nqVaVTvVAloPg0i50HSJceDk83NbHag2
x0droH16vafaqzYXV16zMnOl0Nu59AnVtppUXx8pDqmpm4kD45oBCnA9+TdezdfV/Po6EVebrybi
//pmvHtc4tWUXR30ajautq9z9lc3//Zw6bW24PhpdeiH+nw95NWzvBx4+ROigXMShZ4JSpULTDXL
i14nmSVqOzTtkShdAvXUPrUY5K3XzdXDr68OVmvX+6rNYW3ic+5s1IYdCS6salUHf4mSRz6UZsvL
rVq97L0+zvVPcUXU6c2Q46VuVX9P3eXvDn71iNebf3uK6s6vHl++CrVvTjhTeMlRNTYN+bNVC9Xi
/LtNaFd+wAXeARLAweYo2Th/VQXYDkDC0Fm+qf0kU3N5/0098NumOvBf7oP9CBpkyPSNOs5S44Xr
31T3u/yVv719IG4haNyGjGj1jOVV9vrc1Rr4QE5SavV6jHpprZX+ukVtX49xjMiRshW/nqzjlEDh
lA987Q9PAIXI+zamYq9l7pPqmo85RWYQBQzyinG8w4cj9p1smivFhFBDPrV9XVx2tqURynAzkwuT
HBdeb7fkEOrykOpB1La6+bJTbesL3mejXAkwFRode0iN9aSjTpsQB/cUgzeUBPtd06Lt8do0giki
a11NTUCdDeGCwa287M32Oj0ZM22NpemOow19dTBa/aIgQZwsJULyy60kJGYMKDLw2pZ8Q/T89MJ9
++yvOnw4uRY3BYZhuWYnozgw1T9ew5UuYUspIsPAxyIdLDkWmEC7MUzO/4Ua4oE7aM5xKbuequUd
yYu42gnGSAtGs7M36DDfmjLnNYevALgz9s6YGZfDiLfsPMvFAJfplCB5VE33VM5a1FoxdidC1o0D
jEcd8hILJQPoWjqwtFG/qOilEfvb+bpQ+1xGCFvLgMAxeV2C2QSfXdVZ2tnsyKWjx+QERpN+XFvP
2xXqcuzJK7FadIBJ0cd+wGLEy1LRVo4cV6k3Rq2phbohB1lCUzQsiUJwJ7QucmHmMeGa3j5U50Yl
p0iVeEopqi6raq9eJveLTQCvKhoS1OMzaE54vREK/N8PVsordTd1i1qjnVxbfBhVC6TlusDj83pT
3aD2JY2B88afnS3yxhGnOEwVN7VLPl803Wrf9Qa1Nsu3yp99otTkaF59vmrtulCSM/WZq31qkx4i
45Hr9mVtHR5jdNv77DJbkA+oblB3VveTKWs9Ery9EowpEQpjQ7Jw5RVYbWrqEhmryV4nL7yN4idd
D40T0qxDffGhWsmrqzoot+hdJRhoqaMf/BWb6XGW8bOYKUZigAWqH3xzzHohshJVC4tkEqLCu1AP
t2qBWyEQ/eChHpkBUUaSEKMWQ0EdCs2Xhz8KUZc68zQqtPl6DsMeMu9qTBiwFrzlnFvNFi/IT62G
Um1cN4dVtrKv22rtquxQm3VIRu+/i7X/Fb0pQTFUL//3//0/l9Cd/yA3pb9Zfv/aJ1+Hv8hUL3f7
Wa8Vxh/C83XDFShEZbnW/LNeK6w/hOkIXbdwWxnkfKFG/VWvlWJUxyD6Ank7CS42OtGfklNb/8P3
fOofWGOEAZ/+vyU59cRv9VobXgb4B91E9YoulmCcv9ZrHUbavlsl47HNdcKvwigYouaWNKckIEbG
D5y+/9hrP7LWeuvpYyrh0z3qPJyFWep2qBpzm1Fnh0HHKz/UWH/03nv2Ri87R2Ud3ozNj3nIb0fP
7pjkuvdJBaZMT9Co44IXFDBBiAEM8PGM0J5E9ZYTToppkCKtC76iXN8lEgZE+Mw9zJVHuGxJUFvi
BYDCO7KPHnPD4uoWTXdUIoqNeNB3Tjj1jOajjdGIGbYVT7It8OFMxI8ZL6lBosIilUDzu9BbCf5K
7Ed/eUvq8XM7OVttJSiUSXrcuveuk34ZJv9N58Z3ExTcuWdIrLf3mQFMtu7RBQwULoN6bD+ucf1M
kMRbBK2furw9LPyoOx18LhDM97YVPwwi+zG2PHkXcwg8gx9V1FubueJtRnf86NbODRZ5Zi28T1nE
c45E+xHOATr5vVWYhzDE8j6V91jYpPSLmbJ9D8vrYz6SdW+Q2ZitOIWj8pvVpLu29U6JztsWdkzr
IFDv0lA2yf2QNK7C2og82zERvzMzaV5z+VTt7OjZNpS1ogmgBXebfKxRp6T5UYe9HJlA7EGR7Wrd
O9mz+zkU/dew5X7JiOwrTwGSTgUMlcIJ4hBuiau+KVoHwW39bLjrNrVbPC8xqHocoCcXK1gwZvYj
wOuVj9M8ygdG6QgIRX7a2OC/2fWHaOF9qAEr75rZ+5AOxFh2KQ4SarCPXURLgQpdQI4A/g2caHXp
nJyJs+c4AywDb5500/1QysT5tdwNTQu4AKsQErDoHZUIzEFi8LYEpf7oCHva5bicMFbfJ4CJNvw7
9B4MwkF0CJsq8aHtPWRJefQ1zDWiilr/ORUtKvboLrJQW+fwQ2Ia+uDuMV4V6bq3e6hRhlgetNH4
arZfjSzR3ppduIWzFQM7r3UQTtvGd8PACc/2qmf7VuBZREE3eQR1WR3PdXLECR73KR5Lior8WEIS
awM9HndrY9jBqv+oxahv8d89AhRIglb3n5s5+oC57z5L+HwNmcXtPGJIxqxsRHgoy2SfLZAZbNQg
aVPyMus9+OA4WMJ6PplkDY9hwFAYIU5pvvX7vt1Eb5n19wFZhfdmRbXTY+gz5P53QBtxUrytTYg8
5XLIbdQyITm+qyl/eE12ymOKF4Xj3M9L9mPGFLQxTd4V0jE/oLUE67EJ7Yxfgv7BkGXh0Jk3owG9
Cju5PfEVwSMJHITOxyYqocRBPfkIqMHb9pU78jXt/KDt2o9T6pLaJiNUCJ/GERlo/OiIIkaAXdxC
YENJaz0Lv03Jh8uOkbGe1+xLRnUx84rAbHivUYD90I3oh90iVZ72eNGeAUfsjcwg7A17iyf40bQ0
hDdxQXJKVZwae2aUXoQ3vSUyqGHc7nrpF8sQKDhk+N7UhB/LNl6OAx+hsMWz2VqwdsjD45ZyU8N1
3QBGyLa5y/kU7G0SAEsj8AGfPdKejyLj77oCvg7n2kPcLbceZ8/MFQTf1A9lzRmowKy3b5Djbeqs
+IK1yQbo2ZyKmhNLCcsnIGErNyWOMGpA+ujWptZjd9/mxtsBT3uQQtw9Fl1aY2MHHTS1cEZ8U/5m
h5qYjgSPXMrJsmrbF7Pyf8Bxygjdyrdd3MzbsFlAktbhobK1G69DgNZH1kMWr+cWDOIOB2sS+PH7
ruN0lAkUuMtk3SYgH3g9VbdtuiGm3oQ9NU1KLgbZncUbgcXVu4vCGz1BqOMn1hPm6d3ca3bgrfaG
qg1q8DT7YVVFCA22rPbE1d5PGp/gaDtdUIJ224ygSlFPeu9g1R0rzJqB4WyaO71ACF0NCBT0Asi4
LypObwVzZJoqYOr08oAUwA7mbNyNBpCZMfMITLb9B3qwe9t6o0nUkRaWt2YdfqVQzijPyLZxnX4b
yvyJZJAabsHHqZ/wNYps3Vd1ixN4qb/UGa7NsnOeRy6+gWuRM08xksA5Ex6FzddFnkuiznxc2izd
Rn7/FvbFE3LUb/Mwv2tdkoc88tApnEYPIpP5TmS7+UdCkWIUR6A63MNkTwA3uiXZwJR4k+D89YqJ
021pt6fGIvxWXbCAKJKroPFEK60LYRM35Sb0rRFDbfIF+v0bGP4vYih/xHZxSNfhE3XdZoOi7Zuu
8VssIDgE4BoOBWmlu4QY9bCD2er5zD3hKtw0qd/czF14cGbn0HC2X8CYaVGySMTo/TqJu2nSgzDV
OQOHaMeaONwNibNjcMQJf9W/Q+p+76347ON8eUSwiryubD4lKJhwuHIx0oyMU/kMYE24/JZBDLdc
nEAzdD6vq/QYX6TFiz5lH9paP8s0uwRauociuNb175gr08ALYX5D10H8nEcB1HDbtsdgrG+dCXxE
BUy4dbpNaAAYbedeDyaXk42fuSefTi5D/L7cGx1m2CLR8VB2gcaklxa30SOR4GPB8vbcjSunCk/y
VgbzcRzaoBnmeb/KE6Q7uzHzdKnasoDU5uNNM4ebJiKmkuSEJJjwuQGPBJ212ALG3D0pPkGBm29f
CMCf6nLIj8dCbN5+zOXoiy4oyEbjgNx8DLRIeyZ68yPW2QyzNuLnkqya1rEf6YrBfdXjvT9wpYyt
OwfqIeM3hg2aUz9psGmC2L+zOkoYNMP0bUwaHA5w5tFw/+XQJanNOwG4jcRM435Z9Y/qm+NbFZnv
IFOBhzPTB8snZiwD5Gv5iMMAn2YrgTit1pG1En4AwXHMQRxvontfWBlfJCaXziz67RyHD+Y6xds+
Ra4WQwNJDchFFU4/NN7fvclANe+4xJno2BIHx9mNYwxIOYRrjQdEvC8qhkqZxjDLzWiZ4TmlKr9x
gfvse8N+y1teHnFb9Te9Of9cNOSa3LTTiEZ0gSjZtjt3Rh9tYdzx+to4MgL/FDekbIDJ33YdDhIG
x9O5RSm3myC35Pq8pcUkH+2tE4uXCPHc3qtrsIthS2086lhctvVuzbfliGrUlKy9GF5dmtozYSv6
k/cnB1lhkSux72lq7rA8IpiWxQtnQO+sSK/Xnq5ivobI9Dqk0PaXycj6s+oguQ1yRneZVtrJ5HgC
eHxju4uzV81e32thZsPcCzSru/HN1sPuBHqfzg0qwd3c2fdGERsHLGbOJs7CeGvbDeEyKc6LQ2GW
EKkRUSPrpZGsGsdzkb9zpAuiUTcAZ7FRwrcaI29oB2tvEDswSNS1/DwxbPrM7U9J54PWgIIcl/dg
tUl0NCNz4y5GdCvc/rYe4iFoc2IisXBFt0gYbrXK1A9WDHLMywcXzLu1i10bLhAQiLYsn0LnO0y4
8KlbLQZg/vi1qtrxNhb6eLs+5rF7XzcWPaecYhJ/5Z0bf4aj6p6tEOs3nZhT3qc5hTW+MF6HmJ2K
jSTOy1V4Jgxx3PyH2qJqQc9oEOvGoG+YynKO6rCqNaShTimiG4GA4CatEnippvhUarBRGr6swTq4
H4XudvvKNKyzYgHDSvJxx/65DaXJRMoff1NYYJp5EBIvq3YG+lJkjB2B0m20tjbPhhZi+s9jAIIT
Wj6GOSj0Zg9AemHe0jElwiOl7hs5ZaC2zClhOuWjNA5mb6y3owd4Xy06efBlc6rfWwliTrfqxY6J
CsS9opdJF72xMyeKNngkR4iF9APpMM7brEymWzeMkcWaYN2XNroHyOXcGJ7v3DRFiY1RrpHJJbZ2
rxGOKPepQwawylBNz/DpbJTR3AnNk3NDYhU/3raeg6HT7wzLuQundPyOneSmnvX2ExB03Ml4GO6n
MCyY0QzjzdRM7t2iabfpyih8taenpO+0+75wbsoJjGRjTflNI9OWta4kiQHW8kFtOmt8b6FX2omJ
sRnlVvM5T1LjFkNdvJnGnBQsoyCS2Pciosus6XO9RgcQqdkjTI2M/sT8qRgEbe3Bd3Z5yQCBNjrD
cxcy5MC7HQv3+VV94YGUuqgq/1c5FKQulX33z38YcjZ+2X369s9/OHK2bruWh5SLL4tHZfWvs/Xc
1+iqVu1w7IuuPJjhTs5Vk2zxtlj5nweEFLBnmJaMFIzthKvX/+Tv29Lv6oJStvTfqgX+YpMs1tfD
sRPzO2dt7lvBYJKJoJVk3xjsm12XbgY3PofGepEM/stA49/yVi8vHRKra9qgPHzvtz/N4F+zk7Uc
jvnCPFFOGLvBf55z9OCRTVCejccvxhvw79rXf6X25XnS5vyva1/b7/nL9NJ+fy1UvNznV+HLQafo
WziZXYcTme6+Knw51MQEF1CXWFduoCT1s+5l+X/w3aYo5ls2lTFLVst+Wa29P2zbMPhpuySqqdT7
X4W5nz+c7rft1z8kAnp/+yUR4+EahmfrnIIo0Lm/fZ2ydIxTLATNccwqd8sp8bwaY0Pcn0c3Ft54
UpC8wBcr2Vgb1TjRRndHE6k8GuM0bwuwRJuI2c3GMYooSLUOwQzc58oYIFNlorkBC5hv9jrUil3d
9dHNWJIe6FV0c7PR3E6V2YMvbIM8i2+HDtuEFn32XGK2eqd3g851B9Lg6VBbYF+2RhO/6L7rHToh
k3GW4sSAjLqH7dxk7haDnE3GgSdxStV3pqfrwe7kaISXCM7E341l99Genfuq5mUZjE+H/DP1Mm8b
2sNhnpt+uyxI0PxYvF8sPQKpF957OBR3tN2zXWvqYhe2TBzWUJLqnAP2O+epSvMbPWJWpQ1OHxAm
td64S3QoV/sAuaG5aw0n3C0eV/uC9uWgr5THCf2yu//H3pltt41EV/SLkIUCqjC8kuAkUgOtyfYL
lmxZmOcZX58NupO2ZcdO3vPQXBTVFkkQLNS995x9kjsjCD5bfirunQhOVeKcAOzWVzhXxVqfHjpC
GVcaVRCiHaInTCRJaxkz5xqrZd8f6J9mvVk5OVvY2VD3w2CUG6bEyb0f2J+ikgL32qyBXwxtE25q
Kb7NuT2sY7u8EakhyCJw1/T3G8/IJvT1TfS5A5wYaAZE1XqxzIhxPUUANa1hk7HWbZkBAXVut5xD
b8nAjtcsaVTUcXt/qUsswWe/1Y0WpEqQevPIqqvI8wstYCRO8Ko0gFO5n5E6ExrnugcAnHTN2nWT
0Bu6kPjMvlhtb8PEuIHPPnhgQ94Y/HipfTX3ukkfs8iuuwifp4T86gPWtBurWjf1dOQKDWstrl7F
wq1S1WR7CfGKaxVndyFPZJmYPkALX2MAp8thGGck41jfbaK1umvh03MNx/y+p9xeRz7pXsyG1uBO
AUsleb9if3kgX/NsONmpmIBl6V/qMrsrK8oLBi9M6UkWimM+FNC0n+lkHaaS3ZaGEoTej2lCfUxw
LXF1sIvivoMjZTt5+pTQYKJJlLUES5ohxlZ6ql5ma/tOpwMRLSmI/i264dvR9De+zbY58XnnfUdn
QkEEauAolSgot1lvMLGq6EB2egDGKN2bgVZuMojjsGdL4AZBgfeMDmDZj/tiGOTWqux9R2m+drVh
PECt84IliFyMZr5D/UUYZAWruSQZJoqDB8iTIxA2vGqEbr3FDu2w8NgMTrUpXEHUqHbVBkQBd7XN
BsS57+pmuAVhcMp0a2fP5T2xIu0Hsljg4QFzA4b2ZJb44IfoTRien4G9TQe1pw3tIIZqKxrN7j6e
7iecnJt0pKwEDf2AU91Oyd5NE39N9GuEm7ikhe6WxbrJYrZfib0JTEbvcYZxzq4qaJBMVpuEpSap
++hQfqlT5d+pGzDM7ZVrajf0f8NtuaxtZH1oqwIbm+eL52nAwhDo/QdM9mC+mXv1lNSrbjKwgF81
ubkWdl17vlWQ+oZnezNY1blicH0y5xGbEfvEVdVOwSY083qTR6XET0rQrZhYnfr0g1O5ck/tDDZw
arZ+wnbd7lpapaF+6/azu4UeNFRdsfaj8L4IKwzVYX4P4aVaxW32RvC22LUzpP8pFF/t6ErLKLGG
e7+J9/1EO4fZntBWgSvubMKrPXcabvrpbJjxsV3SJ00ztNZl5nuOr38lt5ZIGoMcDCO/jwLGb72B
ZBJvpXW0iGo+xmMvDrkF8M7JApLo0bmmFNXH0piz7cALuIAsL0hLQgqSTavNr4Q0eMRQbM1pfIoF
njpLYMLrlbMzg7bdT110BrQ27lxRIDLwHa4bdm0dDQPtddkFYCyf6mXhN8TYIX8a8fimi5MfkPx+
LqKjRI+3Tvx4mcpUyUml6VoEU3hInX5XJIPadc4wsuiwjiL7nJfmNnwi3+hXmdm8AT5aELNI85lY
a8coxZke9MadRoz9Me8jOlhaTshyWmXHMO10GgQ8nUbLEeT8fNMyOtlrdXFtjpN+RCKrPA4FSWhs
lsPKheifm89uN8c72lruEVN8uTdJqSli0MxxPhGyW0vLi1pJGvTyKurl5nKvmt9CO7avLj9QcYx7
TrTvrzIn9JskZxIsGlrJM5VPP1WKwuhyt4qsA4FQyiX7KLDMh0IH+qt14X5iG4lo2jiPywickVO/
pK8QQkgEy3IvX6ouqeETbmOlI/jo3zJyrbfFVKGnIkYv5VEfpAB0faTghqRnM8k7iIDEXLrzdbrE
twTI58BEMDHr7HE3aPN1NdJl/f8N6P9mAyoEn9WfdqBbnDLR68uPG9B//s0/O1AHbo8pHMpoJdRl
l/mPUcax/4NRrKUW3wt+F3OZif7XBhSjDO5R3DCQgOABLTPZfzagBvAgZriu4+gWIzkL58u7Deef
NqAGE9yfKjnXwh5jSoHphrv6stP90ScTDKM+O2XR7RWQWq8CFn+rxUV8bMrqtmXt8awUyHOUaQnw
NV2sO4Pk5oIEpri8k+WME7iDStgm7IRKcNm2qvPTcnWsAKiv3C5vDq3orxtFdhUKmWrnhv3fqkGO
xY9vQS1DYyba7MUZK1uMbn5+C1UFsasHPrODc1xzWWaypGUGXXI2vjnpdMRwYWF27Ve7IILqh8/6
nw39jxv495Xw9yd3KfV1GwEFxfDPT47qqxesQe2uhjPi9MWuSokJr6dwwyZvWHV+cFtayNgTwkl8
M+q+14X/YzX62+fnY3NNy+Yck4ut68fPbxZjUk7gfHaZ09wBTks8MSBCbXKLNJsAWXtyqCJ2c7iu
8SoQ6PiX9//u/Lm8f5N3Lzm9cVo5797/COwoSRUHXykokUwCPgQ1e0NzgvSpy9DhctdyRXGirzXN
nTV0a8kOcufQcONiQJgJwSB/fkm/f0Us7suXS7jq3RFp6eL6Ztm2O61giRfxiANcyOr052cR7wQL
vHFg/gLZjSPheFJH/nzgGzIoIAL5FC6zoNRyCubdeNifSh8fpNUGV3qQ+zdzQ2fa6MW+g015Z9dA
CUHoGqfSJLEwHS3rGEfyH1fj/3hSvGtRXF6aYH0wKFw5JRfVxo/nBBgMwwwF5OSmerV9ZgCWFn6V
prvCYPQQSX1BWMTlX86EXw87cSaGS4MNbpn4pZD1Q/r4jll0O66ziqu9m65L3S02fz7svzvqhjRc
17H1hYG2/P5HW5/TGLFIEt5asDAcHd5GXTCBSE1R/eU8+t1R/PGp3n3AltRxG6m02zkTQ9IuRe/b
xa9lnJQr00aaMDE3j8Lp+s9v0HzXELh8eJgXF/CaRR7K+wV5ChNa4QNfaMPWSRfU2nzvZvqxjexs
y2YDUK57G8K0vi7L4aEllXIzVf2epQHkpWYnQHaUuRlibacNlrFPUtvndRvbHqim53T9sIIaeaoU
FVlPiujG16K3OjDnneYb1/6EkiGvg7cGscR+Su5qp5jWQaJiNs9GdHJgRLRn0WmfZaWi/V/e+XJA
f2gqLu/c1KWNSAlAsPHLaetAJzWKli9uarTJVozRmWwcE0MB70oL+3Orw20aem1j9+5Dk0pAZXK6
G/Le9sZRgY7N70nMrVCougLFhFiVTjF4JgYiL4iYRfecLEbfkyNXU8qnqrhx7Hlfsm+syJcSs2Ge
lCGhTzRfo4wdaOAM+t7/iPojZi/WnTQjfv7zWxYL6e/X98y1a1msFP+9+6rGbmols0rbHeOjbNMR
dDhU8bexoG/aDI8zlFNa9o62Roo/7knaYf6o3ibyGvQ22kKD0E5B8UqSgHbS9U8GDh2vLsWn0J8B
hZnElbhKbK1O0SxorW1gpvaD2/l7V/8Sa074mI0t4x17se9UhLwarGZtn02Q2HXUTC3R0W6Db0Tj
d2CazmPvnN2ifGy7k0gQ62DkWjlQYI1Wp0ZRazke4zlw12ZoG6towHHb9eegHB7RrCQj87ki68hn
k/e6rh4dld7XsVJ719KQGOTdpu0dSku2yQkhFrXU7O1sl6ZXGAPXURk9oStxRMkYmjmmEzyaMfkV
dn9LjwVFKtW9Mw1fp9IowbLk00YEVcaxI8MhwZV7Z2NcyLR9X3YPUqdRhOj6NhiiY9LIbDuWj1XE
QIUI7GWqmV5JHVRLTIAtmAnwHWmvfRCF7cIQ/RrW6itMgzslH6wCaU5Wqc+GsCAHy492hgEG7eoh
ox2JsMe0AJXwR+q+e7QC2LGxonDGskl7XEAxyev2FrrFX86qXxcuR9HrpFyTMGRs+92WbmwC1amB
71GHOw9i2M7pE20tovHBH2m2oTJY+yk4oT+fy799VsVVV5HZsFwIfl6Z3Zqzw50TLrv6U2MO565I
3zrUa+OsPdYyeU5c6+Ofn/E3ex8yl7gSCFe4rgU08+enbAICobS0Y+8l+xYnU8baFt/XoJo39Yuy
+3nj6ke9XbBHar7785P/+sXFBGYs23PIm6ZpvfviBh39pKEHowMi+GNZG8QMgHWWc6Jty9a4olK2
tVcN1vdfDrMwf1kxeGIY/+xzTdPkUP/8pjNc7ZSmHGfZ2Tcu37CNmWVkrAbTeGAQ9pJRM6xV37ZM
5eabhsVzRUfpxeqfCNgQf3s1v171eTVEhzg0ywUy0nevBjHZLCwSCmnfsgvSl2UjKJMNyQ7RKnMm
vplDQ04RQ1CmI8Ut4VIeJmgSUcLhobAY5hJ04/35kzF+99GwH6axQZiZoLX/8xGqqgLlVG83OwMh
7DoFuV0ucm28YU9lML31zUB0QlWQ9WEZRFf56XNmFh8m6FqnhuCqZAR1t2fIDCxRmxCIC4nUg2Yk
n6vX6sGDiI3rlqCNG7Yi/W4cVn7rZ9dETSFZ8ccNbj//L4f5sq35+dLoKOhwS0VoutRq7/YigdQ0
zQ/NZmfLmZhvrw26G0EOyibHoYBEA09gH+Ms6U1JnF06kkTcSPJr1PLFz6jWGt16IcoAihNNeBKv
vKEsW4/gH5AsmQl9Kk23ukJwlAS+eeik86AbBQ09C9j5KPFK1u7JRSOxVwVvOJCHADqbN2J9DThG
RQRj4c+fIsja91dG3rIrhGkya2Q5W37/w04PpLWbTc7Q7PoEsF0Y7kNIcHaItw7N4aknrSlQoTyE
A/G/XY4bvAjf4ohw7ZANf99Jbc/2HH2TD/CIApDWC3FbyHVIGRri4mMGog7QKcVsixitTb9ozvBY
h0TFpTANNghU2P9YppcRWbUyoIWulFGaWDKTKxAPwYaMJCQsBMPPTbZ4liUjFL8hTERv7ofCev3z
0bjs+n45AX44Gu++Z0ObDjIopmYXYMqlxTzVa2MWNcaVbMA27WQb1oVyPWAntUQfLwI6HEC2euzj
9vbPr0X9bqVnA85FmlVI2O+XPmfq5TCprtm5md3vBulMR2kkz51PdkolphO5DIt3m2hLsOEsCKm4
zcYiubXd8uDKdA9vtD75BTMcVbotpSoJNO6ibJw1MkmXPU6ckwwpky/K4I9EVfHSiq4/uAHtL7+y
HI+D8cCffaidjogA20/BdgIhxEOdbzInektJSFj7tnHb0nHeqsz6mJWqXjkuSh5z9scdEmD27/oh
NFiiHNPJPFjN7nZ0O/S6+rMp/RfA+I/g7ri2l+7Gbqvnrm3WZhVGp6gy17IOXh0Rp1d/Oba/nvSQ
U+A+swe2dFoaP5/0TByRV8Qsp45MXrAXFgjBdaAPM3v6Pz/TbxZJiw03o1Fp81f15UP+4evVpImF
lhWVURnkb3FZrUEI7lk67xwMw5A+mRVlqHFlLh/+/MS/2fLSC8MwYLhSIh94XziTlNiVtq9YnnO1
6UhDB/83ykPSNl8NCIrYIH3PNjoorHliAarUo01Goh9+GQ2xWFp4pe28StVFu7kcrfUU1jGoy61v
ifAvy+5vTnRQNYaFNYHNBYXtz8eoDaLKQCnY7PKQ3K2hOhZN/NLr6d2oKYJIo7eGyLS/Xb2Wq9O7
bzodP0A4ROuZiiHzz0/q9lozRsTx7ETf3SDQY8SheSiyvdmyT4HjE9BpEZKiueaeLsMHw3cORoNM
GgyuvzILeTcSh+2FYdtDCmOjOUfTQyRQz2h/2wL9Wq/xQSounXhKbPmLZSPq2l6FPWvS4BStp5e2
xTpoh6juyRBTYfz25xPnt2csJRJWE9ptdPp+PjCWS3xTBpqOAdn10BrXUvKsRm7dsDib8C9sLIAz
hEbtbyfsrxU5yRt0STld+UCkI39+4rgRQSFk2eyyuX0eJnkWNtUhcqNkHY71LeUK4w/qz2QMNdSc
eARj1Xhhr1GH+wEkccgma1PvtzpulHlmMPrnA/ObVhQv0KZ41PkyO+r9qjFMHRKiJuEbpckXVhVG
prAXt0nZXFM3fiOttUWZ7Gwtg3rNnu5LGTBynxEc1QYqsjh9MycO4Z9flfzd58UOmU+K6taR70/k
Nuh9w8x1TChdEG/1jAERI55D2syxx+AbFGfrwh4namobENrDwJkIQYMmYhc72d2U7XJDRffmOH7r
EKPedyI4h35DUmF+dDVzPlZOeDOz0pwqt+o8y1f5jiQk/SbnuuDG4rp1GLZFLoLSueQykfds4SJ9
AnVhuf1zU13nJRVCNNLhOTRt+5KO6uPcpcVBM2P7yaiC17mKNgDxwt2Qh+N1KrismfVcnpg7NhV7
gD8fsN8cLwxVlsVibLOXFu/O71BzoknlVrXrA7U254jIPznDRsy7cF10iiTh7mxp9Vs8/LWJ/Zu9
Ft4wxmE64C0HbcnPZzhiM9r9tV0hDU7tfax3ch9pPsAcQn7J/CSWeqjrq55IHCgq9DdNs1JY6M3/
e01FLaXQ4izTiF+uDCV2grZ0JGjtaLqtZUYMZ6Lrm2jIC2wt4mV0clS/RX6KpdH85XT9XTHJk9PN
pYix6eW/+5YbC0QVsTJ57PaE4WaBPzjFl7gMglMWLMFbmpvDrAAE0wfbMgQC/+eP/zerDEg0y5VI
y4QkEv3nz4CdUt66oap2aTdn0IQOMJdjp2mggmeGV+t/fceUQr+pJdlTwtSz4aRhCnl3rXGIr+tI
HeQ5+8z9UhgXV0dr3Y00bbZRS5Js3qegjyv3QVOOzmnovyIGD482nKtdMPruXay95LEebrpsAgsa
RcTWD2Zw1xktwm2c9AFpWuvWJpwttU3t0fEBYk+1wgfSJCctGW28GS1+Jb+8N8L0uZn6aW03dfzS
ji4D7AaLVZoNTBEKxRVQp+zNx+gxb8thE0Gr34MYN58TKb/0Vqg26CzJZKQmug7E8oek8F8SW9vF
/VoYuv6Bbo5GpDLbSHtQTxEAqAPtL//aj1KQLHhI7pTe1+fZ8LEWDeaZwUb12OL0cDpkrb317JhP
3Szibz19/Rq4ct1FDzYVxLkYlLa483DkZTk1N1B+90Nsw3aFgH0MO2JB0RU9NbkgcWYy3Y/IBdB6
2AUtIkPK29xNn9jJdAdM9fPNaOioajqSsFr3M0VQcl2KMT6BwdbRuDr50zjFD3odYOwjDnHrinb6
FLJvy6Z2fJGFSlk7jMRrZy1aJXo6kK3VFfdxZH81wnL+qifijGPyU5tFBAgaMrqe7C667sb2tZwI
AsRCls4IpoCLZ2h7qPewIEdFTgXWpnPtRQlk9FhkcIOiHrFrajYgVkp29V363GpxRyQoP10essPZ
WbjamUfiSHTDlT26aeEPX020SS4PCadUV0Sj7dJFxxsvNwWwn+/3Lo/5CBqafgEBjc42Tkx1ovVI
rNpy79+bIQv6TTnQk3Og+W5xDnHZM4oI7S6w6UCO9DoD2FOBTwQiCeVYBFytLdDk1p9HCxYuuJmW
FEwCIS73SEJLN2lqYBbsg/lWK+r5tiMNsPCr28sjTP4msq5jwtjmZF/UFrF6vrr796bKu3XEXuWG
YNDQU00yLtlTyb6ZcsJCjVI+jiRU7Vs72w0tIcREUpKumVBSXSHVeZr4BLahbQebFBHbvST3UUy5
eCajuTg2IbWMxjZZL0vtA1YB7cNYVOceUjVah1y7E8C9Zzdqd/6omZ4KlP8QhAmMgAZ16uXHjC3+
NUhlkrZhAPVapq1QFQ93bBNqIsE0RAlRd0eKqq2DFYIUcK5Sl3xrkuYPfVn5a1GRGB7rVnyWRR+f
aTD1m3FC8TFPFu13ixAmU4/6I156iL5LsmM6xemuLEp70+aG/2TFEBhy2WLnmVEVWuP8NElBCyPo
5+tc8+cnI8kAoQj3nOl1/ZR9TpcHJcmXh7HL+TKU9q6ifHkMAAXcW20O6FlUj9VEHF+ToNEpZ5OQ
tmJRQ1IS31pNZJLDzj22rgO1xsoGvkDaYMseKZ7M+mRXs721q+TzRalvO611lYXEo83gwWTrFzek
jgZrxmv1TonQy3gvj0uPktQBB8eXCvptnJviXs/yhNiFOxRgzcadedtu77uPfZhbmH4de2cmPDFE
gdQbxVBea5Mxg+Juto1xFDWMdKbn/rnt++5zMMqPfTccMRPlt9ZgmDdFw3lSGM7oYTdurxuwzNIq
w9fQwq9kyAA5YqFX2yJQRDfgGqGibrP7OevOkzNan7LYyQmcwmipjVrzUY1PmLwzRPdyY5YajeM8
htmbVc6nLryqsGZ/Zv5L0kU9t/sG2utHZTFoXx63SCzcpCWEtn5kWTWdonm0ELSsjdrAdBjiBavn
+Cmfos8sJOnnHC1dWib3sVHUd45IrKcQ+n0QZU9jN3Rn04muw+mplJV4wCZS3CLafAy62n+EspXc
xK329fJTKgkPzZuU4IElAXHINT4Neq9nLjJY6Sz/HouBfz+1pDwU4SyPKSNQr4yNem/mXevNNJf2
pSGmR9e3pBdFpcm8rZgeMQbho7T1L+MwZlgW4ua+G0Nx7croQ930zX273IiR/sFYAAciW5HAyF7R
ds7d4WrICYMlwQNfRtfG91Feetagf3aJod5VzmjvB8v9iMgvoV6z+C4aCeeItPciSKIvzTc+6GHf
a0PHxceRd75lU48rr0YidcNYLlvl8Nd2TtUyphjqasOCZ52U5pQbRfSDN0bBdBs41XR7uUeMIELg
JF2rWQOmDbryrh6RvY4gI2+t9MmtggDxoiL/iAj2o96bAlkZHRubMDHP0izjyhJce0lBmPfulNlH
k/5aUoY39mSTeSqS8ijLjASiJnZ3xCqsu4SgVka0zdmI0DSa0P+OleGUx2zJh21scsguF7tC8tsw
Hij0fX2+udwQbvYkElff6Q2YO+lWGycAEid9/2WO2qMVttkmrr6RXvjV8gXXHPpsvIGjC4ClgxK5
paJ2Pfjim0gicxY6Th+Vi3iVF9mVMc37mjJipWS0IeFnZ5rla5QkH5LER5GaTttgjr5pU73D87FS
2iA3eSN5Fez7+rHZFLazn7E8kBsRn5qweW5RXPtG/Rr3J8l1nAJmPbbyEwa4D7o2pQD8uzPbeS8f
kaTYicE1v1dkj7KH1DJ5gj//bEzt3TwsU+XyNrWD5arLZMmXKEkw8djJs2P4ezmrr4YR7mQT7Ubj
Cn8ey5r2hkzuBjnk69yOKEOhZWoBNqLOdsDCIZYb9bZcMwpFDBkU/cbu5pr86eqKYii+EsX81E3W
HTGLMy7w8pDU88Gc0jORLrKjZELXeRghrqziUWzNfN41kbaZeoN8E8tTKSNHe/pGxXkuAYR4k10T
b1JKOpDZZHLY2LIq3laZs1cme4RYO8w55WOSVCRHxupDLHV8YQ3Qb0FMuGcScrrxM9ImIuerswQX
RBEi5Tltz7nrfyAPtCLjciJKPGZnAn5paTLaa1TVfD2d2zTunM08Dy30uezQNlB/TKtnNqndRuP4
Es3WVhWz8PR6QeOb4nNe6je0SrCMOrtcNzx7pvZ0m/k1JKqT4Z9xwHkl1lyT+nWlkTtS1zjUJq3C
xg7GCEVIsa5K806vMRI1Ko3XvYjXqfHR6JwbYjVoPitO1SQj7cJIYjIWwuoGS2a+1UdRIwbs+5UP
tRB8gHGjNOqIvC4j4E4GYkWLJUHa37QWa1ThmG9abpIUobDTJLN7k/TzWW9cKmShDMI4rA3pQMU6
IXZlD2U3QhkKep005GDVRyQHTjZDC2u+tsO+uxrDEH+qiedoKJaokEegUy1mMXVFJ/Atp5Uc5Nmq
6bJvThy/mU0BSA7n66pjZwESo94mGZ+x7JsnsISfK1EiMKjrlfogbyONYXTgYtUfsCSMkCCJl8dl
7pQ6AgaFpyluj66zhbxYenj4SWTxg+1sWC+oOAjirhTQAUsFq6rruewKyxMxlMBqak9mLMnB1seP
Smjazh6G27rsTS9i8om9bzh2BdelsrcPmRHVOx9wphno86Gpuq85F8C4nKJzO9W3fYyOv4tC28ur
EiXnMJG8vNxrFg9t4HYHqKzXtHPkbpiDEpeXWRwjEomu6DMqUZbH1JEaUpDw6C6hTZVu1xvM87lX
6PSMnTj3+iyoj04X1KgMGpBLhaIFf3mwi83qWLbByRwHB4N6Vx2FhglyKPXK092kOhrUN+UKt7Sx
w2d5bS9PWMmp/O7jwwqg+JY6sPVqGuMFYQ2X1x5mY7417fgro4HoSF5fdLSo3bFGEqrTI/FnuQp0
D1t7c1QV4RJVtsg+6nHekA51UyTJ3giwVxBZ+6UPynxjBwnBOn1XHLvlICQxwwWwtoopitYdQ2VP
ezLJdiHDdtTtwyHDI8oQaPkfKAKvnJoAEdNqNM9xu/1UIhsZBl9fm7bRHC83zAW3dmO4+1pTOD2z
6FC3SiJRywizSUPm/1Xt5MdIac+15g/bZvnp8hAl+CnK7Xgz1xA+iio/zlmYH51x/uwoNktmh7CM
RlS56Swiy8k2hoYaL0e5aprCE+WcH3l5+WH2+c5DHznEDhd+AkGObVCnx2S5J4ZwNxOjt0/y7qND
uDKMJzw4lxuyeFvcxOIpT4OM5UTZq8vjceqyVF7uDoqUENOw91U+EZWSJNjRl3tuOO+1yKIKQvrf
SKKto7Lf2XUlCz6N6jksm3H7/UctdNMjp9SSOaJmlBRUeRAQwUnEx8vNpKnoOBbPKalc3x92Wums
ciuuvQGibb5tpdlQa/gIALtOu6qr5AvgT3/DMMMhlaJPWcf7G3PJyArt5prADweDNjM0fWDiyXUN
eETnpS05PoJPHI9DRKo1FdzGGJCmz6nmRY7uXKd0rK7TsUxWsauX20orDb7kEC2Lxq63QfhtdoR/
pMm3eAbqel3nh9iq9K0i9WfVmQ4JOe68HhJIHJLZg1ZRq6aJ/nXogM7BGI3Xk+6+TkYLAzYkhIl0
h2Fo8zXO5xBC4oLcgi9AWtjl7hzJojle0MrW5VH3wsLsF1L55dELZVVVIia7nVaFNhFQqevh/vK4
GeaCL8XC6tItqBQITpa/f7m5/PnLPX0wYVu4ifP9t9+f5/vt5Z8WmsjXWQeL+PuDl39EmhIv998/
V+LS8JDq42r479c2Xl785f/5/kpgQj8rY7a/v6R//8fQD63NOMpnEl/Azl6eNdHUvlEjl+mAOLiL
I/pyL8Vj/sOPl19cHnv3/yHlSLddlz9eHr/cDMHC5/73T9lBA3t6DG8vD4GcnDd1Vnxp2pxS2fFx
t7jgTC8//nszxxTSxVzxaV/usqZ3xGMBdnNS8wpafr0PqwZyGyQSry6qU69r8hoNpUXMjWq2SRuT
j5sJ3ytH21npyyxwjCcJDqN9G2OBRSgQxD1l1lcuRAjjWZx3RGAckNrPHjwNkzhe0QB6zsdriyQa
jNMpLiqaM3VDxJUs4dgOCKyMZPiGjV7fzWHG+NQhEAgAU8e0N9K/OJQutyGtDurs+8z+xI4t9GoW
ckzEs431xYTCKll7rCT91oztTa2MM4IVZJ8joUc+WdoFHfuVZs3aVp/tz659p4S+Lcbqiz8G6ZU/
VURAGYLq328fU2LMtQ43W9xbEbaV6BDWs7XTXXWft4iL8rnaU1rdzZO5jdweEhHuJwCCxs4URHrW
KaGC+JfWLmo/0/Kx3kC1MgeGwFHhenWPEaO3sftlafUluh/66hxJ31iVpsn+Kbgzi/HOiIu3ViqY
g5i0uH5+63vh78KWwsMxW69vJBzviqoiZooworCgsKNZRI+FjljNDqmlKCVjXBBwecrM8tPY3XZ6
/sFPqmFXBw4oC1Bld0B1vvQ58UyJU72WQfegtRUZH/pQrqN8PAZx+JLFJDfWNp/sIkvspGcQprTJ
qm5nF7l7DGq0CRF7I5EPuLaMb1bui33YP4bItz4EgAxWZeSfNPQpRzEdpr5AjWTqJ9dtSzLdYsxm
XRF5Om5wD/So4PJ8E5evhQyAZlECb4UKYHQQT72eI2Gten3BTwY1ThhsTouJei0abBpNndDWEsmN
ptXBvvHnb2gckxtbLsjy2jlmPa4kojyHs4nwLMrKZ40cqKMN/ZxZR8duR1bFdRqR7t5L/TCRK0nr
6UnjJRwVrQ9sKsCVoFKNm1mmclvYsb9vjPKF6pYkKjBGu8A2+tvIWukdW75cYyxfdgTB5aNN6iLj
TQTpFRPFzKYgLKjdaYFlm5ruAL+IHihoJmKzSHiFfdQc/f6Mjon8Q5e9AVKDo1Vbj70B2YRkxEkD
EIopJe4yInMR1K+jMZeHzMrLE1YrrkRZyT44oWXrm81qppOIKir8hH+OK/xsRp4Z1/WppT/ULBHj
MnPqdakC1OmD83EUZXrlfEmKrr6t/F3s1/F6VsZNF9BhaEYt2id6caML1B+9Eiz9YTiu46nPtpZq
3B3aV9cLE/l5SGHCNBIHfBix3+8Y4FJWrGcRPZsj4tIo75QXFxROJNjjvgxyOCgVOZpa2tD9iCBu
49OjjQUupSi7O0XGKTmL9GTocx26rllJnTD1LkqdzZSDGkkd4yY1GAsnumRrj3mYlFcW5lR/WTRg
pVazGeHoUNfR0U/nt5xRslZEn7SifOuGUcLkxgLHTt7aZRZyLYxF20C5GV8j/r07tsZGE+HXMPK3
Y66qDVvuwgsjwinCAQQP8EhyxHPknKpmJk3f74TOyfFKBNtcOqW/lfU4kVdazLu4jRLPN4ZXMsim
MysgQpgeM2NdjUThJnEF67OHKzBn1kGjmhMovqElhLeBVRVH0bMBM/+TsjPbkZtZs+urGL5nm/MA
tH2R85yVpVJNN4SGEoMzGQwOwaf3oo7b7dOAjTbwowD9kkpSJpOMb397r23ary58q11JruVI2Njj
CGREBz3E57bPRgBCmfimJud37F3r5tZl7HGMwaNmPnazp7m2oqugorycPc5mEkL530/R6LTjsZ2s
e5BIhrhoKNlRBnvf0dgyOShf2+ULIVrheqegUsFJBZG7N1p56aImv/7ji829UTnRn7gVHLBYQmzN
aGT1R/CVbxa04lJX2FS8FJYO68CAFSDiIEFSb8z7c4dx/sxAOZE8ZH9RJjHIL6eioqDkTrWcJu29
J5NjRNUp1L4SP4JREUxMRormAsDfFeDvtD2quJerqfrhWrBLGqdJWZMLe/NKc6q/I07HWniK170I
xQ4ke4LNlbu1oTOEoWg8uGb/Q1ezOAbxwPcq10Yc0SMQUTjA/92GVCNsmx52U7hgh8xAFefUyetV
JdKdnybdr7EcftnmtAbKwFPDBKwsp8rinKi/ats5at/Z61z7aKHhaqLGkYLcbD9wgn2yABNlzDIA
xLgi7R5EF8+g99RO3B2UrLdZZVcRs9RIxjLbs8sxuNwIepR9fUhQvXY4r6Sms4W7LElPuF9u8oHY
6K053OLdoZvSmGabbU4kz1VOq4G9r5S9xMH5ZEZ8T4fb473l5dPizjF13DUEa1ekobJ1mVuAkLPv
SN6Ej6JdXzn3aA4jnLVBgaSeFuugGW9jUnecGKJwO5bLjBUW+kR5IoWq/fQkurMifE3yPbznnACT
wpAP6TS/0jzionOH/Drl3XveZuleI75QnjrsPFSzLedkSrprjHGS7o9dm1tX4TKF1PCXxnrMz5Rr
sDLgpr1JEnfejXIg5zfZW41Sv/ZwP98h/m07Z3i2Zlq1p6yFjrtEYoYmpdj3g0hH+TywQNpkYLPW
QVVV6xrJa1e7GNhoG7xMeMSPQ5L/Hq2kWYM9cMng5ix4CudnUUT23h0l91i0roMl53irAur6WKgd
0WX00VuIN50MyCQ38ZHgKl3a4fTT8CLn3KosukDRpRoDTyVuLJtl2xTVK1Aj6oYUYF7yol1b4I6e
WpcZNtb23YrqKSR6X2dPD1Ax8A9Zrx4SD6wBd1sTlJo/2QeSW/LJiZ8H6ZTfmiLZUC5vP+FRqL7h
jc93IeHmjdV/yD5uXrws66+TSD/4uLUvCjDRGZ9JtYriP/aQle9pP7RnszEgnCw/xBlXbpRv5ydn
qKejKNAY2oDOjmm0/hhpcQ4btZXRtBlaL3gvNflNTICoJNSwO7qe7iT4JfEGqmsNpCQvzrKDbbfj
JrDG+e7wMlMe6pbHouIIqflG+8godroVn940HIssHB6NL5IbO9ObmhoKPIv+gARlYUcr/kBRGKCw
yGTnlsT21Z0EanVpx58IEt01B1zNRg1rpaiiU1YCLvJ6sHVZOh1Nq+v5dJnENwzoMhnLLPK9yb7E
1MNui2Onbk1w6cPIkoThpUpoAf9Llow5pnhcuCfT/pWG/dbTA6nkIrG2bhoz4Mbq03bqm2+X9c2z
kAtjMvBHr5uPcPF2U0pYKdfzzmiE/zTQoelqisZZ2h4GNT57rqduOpPEUm1r2DW1tldJydM1BjCI
d0/sobVEl6LlDDtW79IWlIEgXuKqjA5lY/8MlOkco8y5Ts7Ca5kcAAe93Jsa1HHBvmnldKBw+tC9
lFPyRbQOQTQIxm2e0V1aVOO+MGv/qEAo75JC9QvRqAd+5vLAjXWBnjC5B6feAXGFdCDH7D5w17VS
y3ukqedRZVkGSye5u7MrFBGDFRhGE731U9dZm2PXH2awT0esPMdZFPamCAtsVdwpRunvHKSqjVdT
EiXzpbQ+1q+itWAGkVig/3ohlk1ltKtCSalplzbfrKLcUpqAORV3y75Zak1ZVKWEw0vuW8jjVGF0
ehOweLPM7sgdacL64Q8IH4N4Dl2qN7FVd170ZbnxcBwoo/c6x1spnXLooyOU7HPI44XGnl0S8hg1
S9fY2i5UhdzQu7KHuLjMn+d5ASVkNjCtyUs/bSTWoxtGn8kYD1fpbS2RiadkIixS9PA7WbSXHC4C
FJWG6Y6JFsYdZm1naqvLqKEl2Qx+WZdjyPXk3knTPSZMHOf+dIxzGJ9tF+jdSJX3ZsyfsqwNbrL1
15hPpu9mB31PGm/WxFYmkI9Mt/HOcKZfmrPipaoZPBHXLmEWz1vI2/WeNyY+SPctrgF5GGlsfPrj
7zio/Dcr+9XoMt5G3qQvbjiERwm53sbCzEM9F1dRkYCx3Io+3qm7xiq3nofxpcltAhDYEq4iC/Nb
qbiTIOXvcwwnj1L0yENF6l+H4uaFzHIJxTyswhMYw2WnHjEnmD+6kMHNgCloDR7mVd/BNRoaXL8N
8gIlAnIVlDNpouVL5yYKpCr4QI6N0S0yH6y9LjA/DglN4Ac5zy+NUNmFFYV+lu68prSOWaPPWD95
7nsLpf3x9wuy3SHL7a+mdljemQXAfbnQkTtNGCjRL3OcTVeeB8OzO5iQ4MXniEyMaj2woQEaB/c4
6q5zH5fMBYbc4AbiZXWqR+3k5OuDfkQa7tmxz4VDPyDe57AZw4U90KDKxRI03qb3dhHexa1bOXob
+Ga166HMXhzRbVUezucKoXib2iZIYRPN0zQG1jke6+bWE3tLx+MjxzcysqRsIeheyI5OpyjBvJ02
41fags11ptndtku1jcfAWqewzgfREqst6ZXphZ3sLECNo3XOi6T5Vnkpr9LaIbR00QX5D6cSO0kT
7FJGwvk9FtFaGXFyScMKKqiTQnul/JujMAjM5p3lO3cRFxbtlGXlxk+Vvju1Vmv2I7TpFHEPYjqT
a6FZBlneT7yoxtETTbifLNpSFsH37xdDjtG6mXhhGkrXH6WutzCHrJeBT/wpG7qeFIE5nHQaflRx
8mUQ3nwCTIJVsmqOmKnqlY6dkSNj1WznvCw3UEr7TS1tNsew/46lSqa1LFuwX3PfHrxmTJH/Ue60
ntBexbLjB1joeTuVxd1ejZwO2zR8nzsQAX2N7d0Z5ZnmuIalSPVOMFZxSUTpVhjWT+1Siqx1MZ4U
M/E+s8J2k/nlw557eSuHdLrHcX3WGlaILh1vV3EX2ldjDpzUh4MDE+hNd8CIHUUpOJggsY7DjKNQ
NkLMRJG4e8mPyP7TBgNchnrE1+cXH7VBPnRyp+wDXb1Zx1xio+sfGax97t4E/kbhtFgGHLkT5fhS
Wpm8AkiZPWqwel/5q5D76JEIDOrAPldDeiBj/1JByd3Eke2Axocw6anQ36W56o9ZDitY0WR0A2hR
Bl9hDzhNtDHsCE+/uH7pHnvVr0Kzw6ywYIPLCuZ4oxRzR4hPoMfwhtVGgeoz/IR17fzbd3Hh1izH
mR6bmmecbve1oahlgjO44NCgvjS7OCskgYUAyzpTUa5yTDmY8NC1ZmiDFXxBR/bVJk+tH2287Syb
k77B2k81EYXoUOPiqD40rq4xGkAkbPCZ7mkuOwxV02ymBtN73mzGMGH72ex9t3b/jOaR/Ah8a3Pl
xanzZFgWLQqtcajNYpsXCFf2hP7jx/1VlsbHVE6/EhstpOxh11SznlbN7FrH2tD3eQiia2Pk8mLV
KtzgpipZaLJEbaHeVI6dbnneLx/dap1Ppdw503tW2xxTglOrSu73Li3lftvyqKcTyI0ySBwcp1JN
0cVYTQflkJD3YxvLJZIMZwn8dc0I55ptblln4SrPxHvbGyi1aPwMqfh5Gs0oN4W3Qs761Jj5Po91
cE68nWV1eMdB622CCvHL9iJ1MKLUpgWrcvaxXDB9PKNOtad+o4eb+9ChUZyg9LgdWbIVef2DNZm/
14mDrGUQreEUtE1seuNT3zyXHgTXCZ7ec4u4pCf2tT3phbMxKFoPK/Xc5gLKQJ5gh+gN95uqfgRU
w0HmYd+nSm1tWtF4h36Z6w2EtQGS30ET710bKakFDymczG2GjN5yciyDN2FEIfJiU+1bU0ybtpmp
gomnYMfd8MybNZFrkMwmZuvch8o6Eb+jCcQ1R86ymMSlHaL1EEpcC9E5FyA787Ecy6coUPWlquDp
yE7KWxBw5vTVdOEmPK+mOI/uRYoOkqKtpVlLkXinXjhBSS5WB7OM6Khst7ONS5af5WcCyF1G+9ks
sVNMq7Ctgw2IYgmsdX6x2JQtilRwsuyi3Lh9rZmpeeHGRjP++wZ947H10uazOnGHO7nazwndjD/6
0Qb3mVHK1znIe2LrxpHY2i3Ht6S2fopCFWw5qt8dQ/t+aqp4bdRfFcWpFyx24S7wst+jt0hdgLAO
GZF7LxzrjU2KcOeG8U/bru5x9le3RcjWNnuyThD+7bmqI8P0j1YlvPUUsX+hh7FbJ6qBVeNlHGSJ
Fq4h/7jcZ8sv9rwMWSXHl3imLtoYEItCI0NYaKaroz7RMADrpPlbMB61ksEpt5QFBjrj3QnpXW6g
3G8J8NN14/yQQWbuUlPAtGp8hZEf1GU69Me2ynoGdG4lnCMfVfzHCmT9MF1P44YIwRs1Wbb3Ez6Z
AXxyNMdoqQncNRGxkcRZHqxldMyL8UMVMj0nSj+aCmq0bJtLQbJgnfk1G8KZeTjssGGNHoDfmvNA
WiAG6dz9RQl8vXFzxbsMJKoOxmHlexPFKUPknLzQ+FkQJDbJtO6QHHkeDDo8Tw7/PHcKffIjUN1K
yJubhJXjPdLiAKm8XAK2ycZtY2cfsGzJhX9KyrBejdqqjxDGC8jPHqF198PURgifGOizlY7pMXBv
NSILnMx8MoxHYnkwJeyIK8Du+CAX8s0JwOMS7Kv3zWzSZsf6aXJ9FvpO2+Aiabjvuyo6//0C9up3
g7aG9pe2O8SL9MhO5ikOG/cipPOTM6X5q5Duw4tNcRO6DXeWSK/BMGY8XwdriyQ07ICq8XnuXd7g
Li6YNf0Dekv6lkU1wOmeLglEsKxZ1mMqeVHYWTkwFRkNUADc8644JfDrjtXkPZwKgI/dctOa85b1
3ppHhkiGVYHP45fiuNbL8C0uJIfzEXLxlLv5uoyAnoPq+p4F1aHsOyDpXf7SIAntWZfh8Bic9lb2
8oVDlT5OZomVAPoZpRjIK8o5DpFUK4LgIM5yxrRGwJNOR5deBARTHRKwb2O9EsoWJ2kuxP0pZjZs
PQLmXc4oMJPCsJLs1AI0uAC33S1G9m01JeGjEzU46Kkxd1pHnwHGNaCkCcHxiewB0a1+XdTq0Nq1
c5504q0iZjGVIb/lYBEQGkZrJx1mmrk2r9Fs8RwMmn2ZsIvRuQHNjUH36kf5vqsjRh3y5bzH8fOt
iAt/l0W9vXVbPuVdY6PQiCq+luZ0MCc3OhWcpY8DnWlkxzv8TnZxEyD7D1MCzNhjLjeyZ10HFX4b
LW4RkUFB+e7OTqxiX7KnZAU1dce5cRmVjWsGC3vtmbDyKBxrjqpS444WC2sTQpAmDjIgafrvBZ+V
p9LSkqOCOFY4qO5lY9xKLenF9fPuFiUJ6INGFNeRz6UAMX7ySjB/wLkBIeCFE/lNKLdfd4WXXvK4
4e0ZqOWUVcHdqjKz9d8bfzgwTQYGlNxa2ZRsiumWao6KZts81Ul2d2xE35n2usLIhjNvZsAlpLiR
N415aPL+iirfrmUr/W+xz3JCSPtbXXFGiUfMR0POZmhIrZ9V1lRPadBth7p1P0KEljVRIP5K5Du2
VVs6r+ZwUMOXapT70jqmegoz9VJ1+KeYh+kJcZLi1SvEV+37w1ddo+95OlrNEj+sZzAKp7O+DIbv
HDt7yq+h7e7naGo+eAxWeBBtcP5+LU69Q91K1OvgBik62cVJXa6nod8kVlscDVbpcWq/dGn0LMqZ
i8hkOte1A5pwICGIk9O5KcnzI86Udx+WNgMBiKBGyru3yxdN2xtpWTk9uROUcnM03e8zrvGVGF/J
yUXLjAtWYyyedONMh25q/pRN3q7DLGgpqTUxFLl6ehojK7lJ0yxZNzxXMZMv0k1w9tA5NyFhBuR7
EJm2CZrTSPpgw2jtHdtOpoQAyLbNDed+iZc2W7DpCsmZAzxDnT0a5HiT/NPyrDvpZGNPbFPsbInJ
jdv9J/2agO2NWh3TelzYwTLfznbuk6AS3cEl6/QtL+c/Ddd3Gg7Vixv1zqFljl7lfJZnczDv48Tt
Jwuge5ozdHbwuvW1lIuxxQ37pUM3PpeyYcsypxcCjfnNti6JZLldK6fEQBI9VJHU99Gv5SkfuOpI
DHXn0I/N6+BW3c3uiqPZ1t8cz0B+JplzDKXkQKO8tR1w4rKixPlOfeYzYr86DSEwcCICK10n8Tc8
wq/uGAIhzNv83ELyfNgdH/jaidJN4ICq1Kh5VyofEf9sArqTsMsLO1pmrGY4lJGld32m7Ec9/Q0F
e5u2L/zL5CfdrTfBPnPP2HR9bW+L5SliFEi3fpLivMPbNLLA8oq5Rhfs1XNi1OYjEqfO3xO2Kn7l
yFNrfzK7p254qlVRXOgTMhg8c+sdYyIBbkuCJmfN8Ma8OIzXuHHDDydTNdsfHooW8g+nw4DtEuxV
NMv+RzVlWBf9xj2VVvfJRGCebckzIUqdLdjJWzDq+qzwk/OucHPKi0E8jRMsupCznmsJFJLlS8iC
CuRG/8h4fj8Rg3hYTrqC9ued3KzDRZRZ6XnQtCurlrxR541AQ5ORq5YviWLeNuZxPBR9vx+G3DrS
5Jo9xxjjfLPdBtwXaWgYQLAiYBy0n4xIMuVpNIgFNpGTvMoU2TUpu/jCu16RYGwRoN28+izAObJU
DdJHWfU2gFm3f2W3jU3vgbLnu/ndLjHclerUhEHzWvbL9AxdQA4Hg9jQ1U3M7zELzT+10/IIDLwn
v0fpGzqT7xqHzo2t0CMfOQyFKtZbDSVqU/flDeReyvmJEZ0aEfNqovWvkrz/pjAo87pW6ZtokXfa
kLzYqOXOpeSGidZaexxCh3Jork1ewA3FlckeKuImnAG5lKX/A7h7vRf+8M02krsE3/7a59W0j/2O
oS3mj5Fu8fB0GJ7Z09dsgscMnaSID1UB+Gdw9fAYSZeM5A7efYnwmefpwyJtyKLE9ld8Jkl5xEfS
fzu/s/3fPTkFP97mNdrU3y+ZZwU3N3HNKzSmTbIx2Ae9F24rz37BBW/llfmu5NBjUhPh2Rmx9/Wd
CPaFMZRXUP94tz2v/y64uBF781fMVNke+ZCRak6CY9Ml1ioao+anZkWkU8u8iAz0QQNA/WQ7c88g
5+PvBHZ+dkrnV4hV6Dt9KzanAa9dB0Eo8VSM0zPQ3/psqPhrQg56TmNai5oKo0L0V6+q8JhWjXDY
3SBf+bIrL6H+EwTGNG0cB2cnUBlrDeGu37dqSR2kmQMSnCqS1B6cUxcPzveW0ol//NBveN5Bi9Pg
eYf+YFIssSmqqTzqURMWKJNP3Tvp96J5jpqofh3sOHkenRHPRZY9opHeXcAH+0bEL6g6+tI5kTiX
VhQ88ioWr9bfXUQ/NaelbjEi9/kiivmiIi9ATsn1S16jtBEyO8sCEwZjjnOmLZIRI5Lt+xyzwiJc
QJ35jD9MSjSHCDcbYIE+2uU9I7SHCbta7OWzJ6d9V44h+ZKiunmaHGTlsMnVWM23A2DBHdtdHJVe
Vy9tSX+QGsJ9C0J5H9mjc+REzkeCw8ZqKlnwx9rgNsNJd22qad71EbMsZ2t99Tnwr5t6HDjfGdYh
slx1H2ZG3iZP7FcaHl5VH/bP/MX+aCmjzYw9ZNvnYjxU2NBWUuXxBdu32rLVZMEaS/+e4ygOcxop
e2rZEg68Zdf/4e1EIEy6jgupd3Y0IS+PYst5YtJ1nxgreyI/3rk0vGmrpjrfum/aK/OXNjHkC+e3
ZGUahdh7DeejsWLGHmc13zwYt2jlwRsVF/13LLaMuEGpH6x2rBvF6Zs+D7IrEQ6PDaT+lL6yrn+/
GIPFsocMJPoF/4812UG20bAP0/nMe1WccOtZz7F3Svs+fzRd7JzjcuKeZjHW+IHzMlvfFJD8N+tX
0fW3cIqSV0HVzh2iyNvkR82m8IKafJsY739xvWU4X0jAxtEJ5E3mrmZ0g12ll1pfgq+siStz19Ed
9pdocDZz2pgzp1Nr0Mv2U+8WP7II7+WUNc4bPimBye6bGphIMt+CJuoM8iq66h64g3FnYMAEJMDK
1nMmz1ZinLqGdx5oyps/W/3BHQIQisHwwWRhHQmOOWcku+QwTVa5iyYyM7KgyizCB4pwkrv+xKgq
gq2dxC0IUzsmbSZfBar4mmX3j8K1xfe5f/KVgLwce+N27vqvoVHPurHCzeTW4xVSxWmoHQ94XPI9
iVrz3JcKmLg25g3PiXA/2jTk/A1c/rd/wuT9g4X5q2Y9lSZC/Ycf/o+XuuS/f11+z//+NX9pmv/+
oytkwrrD8vT//FX7r/r2o/zq/uMv+qfvzJ/+v/52S4fjP/1g+5dF+ui/pH7+6vpC/RvTc/mV/9mf
/C9f/ymiKUFHwq3/d6Y+/xaZpP9MNP3H7/l3oukCrI9gtdmYP1yHvPC/MU29f/EB83EfYeuxICn5
qX9jmsLq6+peif/+Xx3zXyAXQTX1IL3B6bH/vxCm8CrIxv4fzASX/CrtkBFQftAZcNT+AxUwsrlE
4josDuhlX3XWUn7Vr8y5/QMdEka4DcMsyr+nZXsxMcDrxQkfLp74Yrau+u8Wqxi2CQA6BmEc9MXi
pQ9tMzmMRkbzW7xw5yN7ZS3e+260HmFv3EhlLlIJn4AGo77UZrMhnf81Y+E3fSM6Z86Q7grBHrzO
XKxhOP67xftvLSmAackDSIIBzpIQKJaswLikBuYlP+AQJCjt95FYgVryBR0tPSu/9p4aA7c/GRsO
W053NcDj7OSSUOB3DtjxMsg2wHvI8tIJl9u/URSSTTY7JEYOwkyJhsB2r2r301qyEP6SimCnutOZ
+cMtxFNcYEDplgAFQQq9JCryJVvRELIYkL1SSt/Y4FVbMGtwXgPPYjOHwJsJ8Y1z0KONawFhpSY7
SJADZCESLMkOc8l4qCXtwf595m9JAGRJgnjN935Jhsz5uV6SIi6RkXLJjsxLiqRY8iToxO46Svpx
g4HsYeBccQmfZIRQUs/Z5+CwbR4lKSGVcUmriCW34hBg4T+bOEvuo4TPLd5ya97wWj2ZBF/CJQGD
5fLkL5kYwA7DVi45mXFJzLTswnuJoyzwBe5p3GHEaacVHsff7EHA4hs4EOKNMk61iUuFWI5HPCci
pgNO7a1KQq4HH0KP9ysPkDkN1dxxUm3iWT4FBH5igj8NASBapHlILJkg8t0UcwEooqjnMS+5oawM
n0flfhhwr11Z7x33Yqv+d4Otjz0GjJ3sQk4Qiz+BJL+Dz+4QUSrZTrlLZolAwyrWcm/g2qSsexcG
wuVSyJ9t4k5kh/Yuk+HQEq9xCETVBKNU5WaracKSgWEgOY+R3oL7ijZqSVSFRKuGJWPlE7byllCM
qX853pfu8dBPwoy2YApWFidMLGa86kVODiSwSHo1bnPUpKdW8VhcwTCyTOtjSPkVol7n+ZQx1Po5
E1m5S7tYXHszO7q57uE3buDltQduLOUD4Mo/erIg100DUq6R6bXTIZkj0sRH+rXeZ4WpJ9SkYSaM
vi0GvTAz3HNoT9dhcDAHG5B9si4BEoQxx0kww7JSNEhnk3czgPOueDNbUB57aP7R1uy5fHXcvXRh
L45CtHpT9eMnGPM4qba5asN11qKyCr++drn5SY1BdGQz9j2bHGuVBrQaOihh4zxfMiO91DXX7oSs
D8tl/hADbj4xyEulXL3r4mntG6NeK8LfdY4JknBLjtGvP8QxeauYu9SuD7oHfZrmwfptaJAAKk88
EkiTT5SlHUg2svuGUnWu1PKPbqansMpGMsLDQPFWe0jQpg8GdR3oLNF+tCxjY/ZU5Np0u63dvG3W
nLDmF8RILiPxk/pcwvlT+23SYX6HU4TsFxUnGXgNJ6ah5edIFmTs9liEGSvO+u3OD95zcJs3wupU
SBLljFLvIr3kV6dyIqS1/Yodyaf0gBdW9C3+uYSACp8KKJEuG8UQk+KuZNWnyxpb/dCOOOnCejPZ
zUfRB97ONdz+XLDrkrW9nqdf7lymLx6FlUCkCPaOQ4l1gjGYOth2CxFusWQHl3EpY8Rxzb9nCWga
+dkIzpDgy1054x2gZa21fMLiQ3TN1BDwu23yfMuuDoWHrhLGBZn7r0Qpgk3JjWZY9nydne8mukCe
68Q6JhjTtmZTdIxAfoHXOjjTZFjAnhQt5QvWoUuq71hZqEeLyPr6U30G33V0RfrJA5Qg1Rw/p2O5
ArA1PaBNbsTsRGhak7yMbke2ZMbOSwtw+aoqVknmdM0Ih94tylSouot/lZnBny/zDeENgVTx08jw
FA4dyqrvSW8dWtZ3u8teS2Jqu65Kz5yjcZ6lWHEik3LP0mzuIZeBDRAOugfsHPDlB4/Gpg0tr/a2
8+Bh2bonYZMQD4hjhehrNqtUfBiwCZ80YRKhTXfplOhX6E7lPummDxH0NWS65HXQ6jRGabDC5aBJ
3oZi7VlhulG28ezNXcbW1MQ91j4Tu+vXkd+N7y7F9zc8Dc9D7VWnSfFXtUTMYjmgks8Kl5Ril87f
a8N8CkkyncnCYrWd2nLfRPOmzmaK+0hrvovGuvJA6xjanPSkm6eqnostuwyLkEncnX0GjG7xJeUz
y3KEr+4u6qMd0zHDGA9ej5B3kXk/ertPiTgxZTtKfnh425eRhApMzftX6fHSJ52444S82Ukzb5WH
7th59U+eNf7bHLjfNUVeapjObF4q+uWib9TYsCkO5Vs+F78Gh9M+ft5gw7V0mMN555O2ws8DN730
9tIMfnc1LSCu779nwibv1mS3kajNif2Gmoe9cKBLaBcye9K5a47A87npt85oDM+wbtlWFdE9FM2w
caIpo+yBjULIw7go+/yG6nhl/RRx9HdpKBB4SBYlE6eP8WLygeYIrz4ou8l3Lh2Me5wqEJ5C7fDC
kqsllcpoSkx6m8wwj4LcwS3a4KWl4DDalL5EmM0EfnF11BkelEmOe7829jFX1VHOPAMHo0hvPvjA
dpDHlt7jBn8vy7DAP08pxbRk1Jd9d143H2ZU9Dd7+aLN9keIOmDhgYYhgKiXk3zmQ9tgLFv7rhTE
zinNM2FrsLpo8N3UJa9MZE/ruSlpUbCyz9yg9XP26+W5BOJgCnvaOCLac51cSOYlfwthgLslLMs9
/wbxlsjXXvzp1CeNYyAuo47RPGhfksAG8EGuUThsmCQIh7peArfCSraSFmxQ54U6NH6S391yr/0A
K02VcJCbHPAjHEVME5lxgExS6sk4Yca7Apmi5CFQ8pzXwQ+RsCCxxPIe5wVxQOLksjjHCdkD18Zo
ZSdcmoHZWFu/Kb44DkUsm1vWJXkIQ0LyYsyZxUNztt+kXQ1b5Xhq4xhGv1OKj4oLVEYC6leNd8S1
cgLOP/yxadm2gsPQVeLdLSdr75epS23NzBmr9jGdxAPpL2+Ytpwr40Pqcs62Y0pee7uR9PB1v7LQ
SQ5O4zUHG7MQTp9Dig+k7b3xWoy30PL1GQte+FguGZQzD6jw89iybm/nXG4MH5+7T8hli5mPikVK
Ldw+pWzRpoFJ093SOz5ViJxud7AFr1PAUd+e4v3Y+FAgLUgvOq9xwoTBrtFV9SSrbJOH3YNtWPdU
2rK+qzDHs9J7B7xZL6HTv+TYpUlBNCx2rbZduyKYDlaxGO0iClHrQkVbVq4ONiJf7X0f03rX+wGX
QPMTh0d+Zppnb5nyy4j5mFtX5NuG1oF75H+WQgWbuLGLQ1CC/xfd9I4n5KJL+8NbzNpqFNU6G3JS
Oji8QzMJSWnzkB76mebHuHK3TcOjgJ3diQage10uhcA6+ESeXVtNme/nObsnqtgMFjtsT/bOOqqO
E0cXo8wovome82r4AaX4aIiYdL6Or6CRv/AIHtr2tbWin4Fk+1X1+55NUT6GP+Ox/hKKBHz6EYX9
XafQNgfGjVcZeSRafwypR5mu2k+Jc0y9CPJzfzdMOnhjSqZidZ+m8SAFBfABlhiVG1eHQ0RPIUKI
GCBp20Hw2Ks0XLdGtzdmuVOG2it/fvWmbmXUmb0xsWThaI7gcc8H1/GenQ6TTBgE/5O9M9mOHEmz
86vo1B51MBuw6I3PM53OMbjBCQYZmEfD/PT6zDOlqkp1l1p7bTxJRgbJcHcY/uHe73463bzywvY0
ygp8xArnSU96kFk9ern7zJ22xeHx3VN4Y82Rb7A4N00Xtbjqg6NyHqGtFDzjWEWLzjhXq8qpX9X/
ZDKVhES6G6fy0CbDrbaDk5c78aqwjafSaI7SRIYZEzQAiZI7reUfswnez+QdeGf/7hx/HYYxxg8W
4Gqehh5k2evdpsriRT3bG6+pntoyfBuax9BnkVPnz214ddj2IwPDuR4ea8v+du2rtIgHVT+wtiTh
bvQdPkAQ/tzpWRrig36tbSgz/Fwa6kVqAHcT3OO1Ce+A/dRM4D+JjN4MWmSugXwgjBqqfCGsYKF5
wTofsP2g4VYXCEvTXCmkVu4UH0Uc70syzLwoLJZTFe/g8qxoPfaoB8hR0plYzra/ddBczWZ8zm3Z
/gKFEnvoS4rUf+2Rt5Nr9GOU8n1oJAL1zWjUPxGwvmjY/NObCAyTNC6SmJ3xl+ZP+9n7ICfvLYgi
hsX5c9HFN8QbH9IeLxrVdZzPLN+rrT1Gu0qWn9akX3vTZPRLwYIpwHMjeOxg7IrRe8ZuYW210HzH
unx2J2uXGN0+758ILMVLVj1Q0K89DHiLwZqWlSHWTpE9O322ix6qhpvrHCDHya0Jyxreca3Y05Fl
y1BjvZyUWFtxNHE1JO0G/aNm5lcZ8E6pTMpDvaJ5EE69kKP/kB8cakpRMoOn0zvaoeEv0R44g7bQ
bn2lLkjzWncKqKEvoPCsuzIFdDKvK4M00zq8McrlyWjHJ6DJz96cn4SMD27abdhPbZyOePGiVWPh
Bx26R2OKnNW5tmu9+lIL0rFpw9w4htnhnBgNvPWYk8F3sKV0UP3a1iGX8Y8u1R/JPReEia6E2x4S
x765WvcuU9Tl+H36Xn4DGDzaWnH2SdomxvTCv/Rkc5ceHaVEzj8mYV20ybs4dv2djs+NkV9rFAV4
Yg7h/NLqctsweKe+W9ieh6sPPadlXH03fNGE3MciWfm5fyg73mkI5KndNkkOagvZ3TbL82szeruQ
jX9YpN4ysKcfJAfej8wC25vM5A+p6TfXI4QQdnGQ7wAO/cJ7sdZd6ynH/jsN5aeORHHSulXTy2ds
kVGaPRCcutFFsGB1uGzzfO/Z8WNZpKphZFMgfwNXenS74EOvF743foi2fg054ObUJfvZfW4y96uN
cKDMpvfS5/YL0vwvv9U+UdMcCsE2NiC6yfdPCVptd0BOl2/1BNSserNghfhRJnj1PIq3yEZuzDYp
j96hMRUSB5sFILEhxXysw7NdAh7oB205DiAUZofLfsol+lyP9L3ptzlwyYlafytG5lOpoypgRUM1
3tvWe8lTZy01/zJSTBSV8z5Y9YozbRlW/aVLrXWV/ei05GfBaxL46VNXRmt826fJLuFR+MW200g7
1OnRne6JAyNchJqx0qpx7VfFQXPHq5siG8yjrbTqnd5O24TGwkrgHvnBU5JE+8Q2tqE5nTuHtzYz
Yae7jsz88eJWoPVFQktkAkfP4p3o6zUkKmYImjxq9oe4MGh88EyqEYZjWNjiAV4KwP8ax1yVwbhK
u+irQftb99AmsLPRttugSEZngbDqWGf9zvCwUthdeqs5XXOU2kvHN5eTNn7lWfJagVbbhpBFkRSi
NkaHPMHeX9Sp9txw21wEeXWeGvNQ69amNMTrXPGuniq0qrG+IcwHi5t7af3HKqkJ3WWxIaviB+K0
jUgamrb5Otu2AkAhYNJvg8/Qyao3sdu8+WP5WFtQG5ykoDO1YXZleJWR4yULjT1qqO2YyJE8oDLo
mE7oCSPCsRrgyrfywyjdR3DPM9jDIs4e8jbfu5q+NdrhoVCTfCcnGhhbWEprNNYrJ32xh/KlcKvj
JPpTZyUrkqaXiSze/Wl+TnLjya6w69TTuZq1fDEge19Y2JwWeUJLVDqsRSHKqUKvDohwpg203V3L
YeImwcpknck4B2fT0jLFqc7b98iC+460a7RvjjVcG1G8R/mDFhfHxOaOS/enQxmYBmTuqHM6690A
tglmDzVdSmngbmonOCRR846T57laRNA3Qs6IfhRnRo8XjOZc9qV8bSnPm1gSTBqeKYCptIYU+SGk
P/fRaYJ2rb5XoU+niClFMbkj+d/ao+kS51h+QclbJ9b9jY8XakfhxKvCynZw7G+djjYMut/SFMRA
W6t0LtemP72lxvDY86/ruFEYxXE0+7Wn199hStTMZMIVdea3pi4QthIOOAeUOP3VdQmNh4KALwR0
VBKFSzGOJ/V6kSX4o3f7V99sP3KZXXCRbPGibwn8xLhxMys29GiFTO7HzbmYvjI7/B2T2Nfq2c9A
GDGqGEylvtXhoaYVtueEpG3UH6pGZN9sraKC/3uii3Jtojpai9xKTTwVQ/BomO0BnouA5VPPVFjl
U9s8zQHb68lYZBr+PoG0xxzlLrWLbGfEG8kkG1c50m4HCPqmgLEMgIrMS6wruPk3DFSU5r47B8ag
r/1icFY06E+J/YFW4IHOlYIpK6nYpsds3gu/eEKPxnHVz+9Nb+EmK6stEoi14xYPuub+YNGeLsa2
X01W/pXK6TB23yHgPA7w16wHzmVlmslbNtsOFva80WBuShgenN+ENWrAXKHzMDY2dPWY/v2V7WIX
xi1ntH15LWV/LnkvHzKHBj0dWTvHvXewUTVoJECemTpT1ZXTeqjdnZiZbpd4MsqE+ghU6O+sLe7S
t530IbF2GgkBM+ena1AZOYXc2FbkX1tgVgxAOOrkjEu0poUHvRsGC9/BWd9NRcipNu3pABbeqm99
QefceiwT5NNYms0a9Xa0dmS464gwR4kaPtMRfM6RnW5qmTT7rmdkHuLJEA1bWctDgGhGEPkxtj4n
rn8NjNrcDrZ1dQf7QTYlnjBLe639DFJfGD7PGuKloHgNHADJTgv63xo7bRW1tb1LKoiEGSiRxT2s
LCt8aKMKAILc1jWAgqSDRLWQ4QVniQr4EOhAASqQ+1Zju++OZlH+0OphK4sWQRNqa7u+OZreoYJP
2pXZ9Q1iD8TcoZ4tG0k/5Zm4pWHqI5j0/G1dS56heNowZm8vi6AS/sqP6j0YTeulzH6xZPjZDBeb
7EPklS9NRT5mEXu7QvASYvzRTZRy6EzpkDEhOe7JFw6VkNrhsETk/8Uby9AghR6LEiUsk59RlXMF
593eMYAytKICPA5ccZnk9d7KatJRNH0N5W86EbEkeDUIBvYlGqMgCT6cgfI0jBHeabIBgyPoOUfe
SlaKhKt0e0STPXQJZySAvHfzo1OmT1mXfSc9MUOZLze+y6/HRpmbmnuNmvF37nnc7t6Q+dEBlPMy
s160xH4tIyxKQHCepHonNw1rkdZT3FADQ3MGdw5/XLsYQ5fhRoHJskEVnvJma5DoLpTtPu+iFZ0q
bjSlicWBZT2Tz/EaIWi3ryCMj6IqHqrCW6cGb1mnh9Ehg+EH6umv2d66Xr4j9g+KjhZMVP/4/LNv
uETohElVN3yeQYdI23QsXqsBbJPmTPvOtEEc1Z/c4s46dKWlodPh2s0giafGu2HgC7B+GagP7CuB
g5+5KVcEG9XoUzmY4Agh5Jc3+mtk+i1SGaFGhxVUDJhlqPmsL+Wt4vlRREGQgzFFAu56yHdFLlZ6
pG1tcs5YeSPZTpF2mfuRpQMC5+0wimeEZz8CCdY+Lhdzle5t19mjmX4JCExC1A3e2EfqzjvmMnid
sWBhuDPBBwXD+EVbpZKycOSn2DRK9ARDBqBST4sfht/vvXlYDbpxG5L4Sx/yJXzRpzCxPs1mOicQ
L1bAR37po7NLveHVimlKhFgzHXrRB+4+fvNLK9+s3o72AXde2bpyaXMlM5IGvsnAbsO7MYLuxT8W
OyndRZ0mB4e7YhKQLZSY2qcI9YNMqhu5i0uGIIuoHy8sud5cpoWL2R2/o6h5jJn6Dd6NHcqq1oON
rjUAKebmKRyzZzPvHgwYInoSPZZddnTaoDoNrb5nwtzTJcIVYF5dsN1vl5XmHrDMsgpxmz3D6S+3
DXbpGKLJgmcao0zyh5YrwTzXffYzpL4nSsp5HNJhOxJqHuoD38zYjy7AFTf94QTtu647D63WdOso
z56wUadu8jUV32HCQKOgbrTJI3aFcxS5cdZ8d21a2gLZT7gAIX5pyAXiHzLtEPT+xLQ8LuQk8PnH
3arSk2xJ5tmTBEmMbvgnelpORn2mjgFpTF6kenOewwEvMILGo68bKFGq6hvrw2Fip9jM5sUuo8e4
FT/83n9RKawkdWHCKGNgMwPFSCPXGEWunmY3i7xpX8OalSLkzPoFjfJDInqyzJto586Zkk2X31lR
742xuGIUWMdGy1bWxpvdGljVfSTEGoprpr2QYgNd4NlRD1AGhj8+un+qqU//8rW/fPqXv3b/G398
v1hu08li9ZQrY4n7FCelAZKGp7CpQZsHBhG18C2KQ8GugBXzfCsSXDN2BoDKVA/3j/7x8N/42sjy
JFsEjEXEEKeQ9cLyMEUzQfeCV8MoiurgocP54+H+KSk47V7ML43e9S1MM7M8YPjlG0DPBOgYEewJ
KzqbUaxa9CXq17VH1DPr+4dVLkhAuX84tyoa2xs3gRdzKPv5mB/uD1hI/9dHEoiqG+A4y3zSQ6t6
7zkdv+/91/zjw1T9lPvn1dSqgR02ygqwLiVccxgBN8DtGP58uH/t/un9D4QX9rzu//uPpfqIyOts
yf1iWEJxK3VmlnyxKl6BE7dsNOPqwAatOrQ2/Dy8PCgM0qg+sE6tD/eP/vFw/1oONWvvd59e1V8D
bfjKMrzJbgMZJPDSkxcyjkMI+zmzvrngu5goANBixQMKVHuXwvRc5AzfMjSSvSeZVZnDd9p6A10q
D/CUoPWXoOuMaVr5PjCYmWPScpDF5iNErzQ1gn3oFQ+ENk+Hxp5ADugcrlN/SRtSo4UjxiXC3R+j
U+ER4CZItwzEznnT+yk79DQB2DzKC5Is1M+yn9ZziZw/BDuSpb91UR+s0bMPfjdMSKjmm5cM6cG0
g/YYleRrTvVnk0T1ri+ClN56kcihuMi66i6tXfucqO6RLUO5YDi/Lp1+L2qV+C4NfoyJrl5LeTHL
HMhQyOaSmlRwq/I0eSFjfuXm6Axt2M97bdAfrcGQl95pzgRmd5CAXYIKkP5Shy9ekB1nZx2VdFi0
1qU3LesCS4Cr3xoPgeY+zFb1W+RpvOavdBdsZKu8sM9NHLvKyX6N29HbC8MKTqkZUAFhPtPGDwOp
4dKrzG9ptvm5KKnfIT6du4iShf8m3hgwLZh4VlOf8W/UcFL78ucwNnhjrbJ40ORcPMzxb4IDHGTH
M8JrpotJr5MQ7vKqwIejxNVbPNZpXlwiIfKLrj2zXRrPzhw2q6jKWKkwbiuImN30BnZ++nNxRrIu
zsxI92Fc3MywFoyy6unk7ggM+m0xIphZsS3c2idw0ZxD7APkTE3cmChV83mFD5OS0WTeb1S0m1E+
XTCCL6bCJzdI/SbsnjS2c5Q3ho5UOBBet70rskvo5Eu/yhvuRH4GC9N8536n7xjTPVOArHX1IrJR
QmnCQiVnJ8f/FZH3vUxr11rfv/bHH9//BCUlXviOAHTvOMe7orIy+Iv5m+V7X507n0pcbAsSAZ7g
5jBCay6Q1w6JFryMI+y58adbW996lzxPeXhOybagjz4Oo/Ect2G+aG3jFVd1vdD86kOYEDiMmals
Pd+Gue+OeWatbE0nJ5lK0XDBnbOA2WliWdfZobLikyyo85IaczXUytgCsymwzcR67yxL0b/Zpbnr
ycuB7GhWeOhwCUcIZN2AOhWV7K0Os3FJJpe9LLyeDYrRP/vcq7TRexxABDNsmK41kQ8MtA60t0AY
sAh7rfM6BMPZm9Ifg2ZTptJ46q68GjnSGaM5ZDtW25Qlo78OHLglQyJR6FnVQy7OLWtUsJy9Dzum
SeMnuFsrSAJU+YIgRXjHLciD6tdQU4SJXP/oKow8IvfXA9rElWYcPaKbFsFs/Xbo7Ra1QSijE463
IObkn8aSSV8olxgM9oZ7DVCNEmwZbzSzHI9DOnvLMe/fO9e62fNtVmCPqAmvnWZmp8RHs5EB2jHN
dFH16IzjGIerdtFhXnAQYqCayQCre+0tqNi8mlHBbjctd40z/wzAT9G4NjcSb4lUvTnOhRP/2W8L
psOieJkwYmmTdaprA+m04z56RrSvWnicxhVM3MSQnJ1F6bUfBYqPtHSnzSRo/brxu6hKf486Vrtq
I1DSqmOlppvm0UAU6obVbobQtXLo89CAJA/zrNvYj3kasgkFtnnSEypKae47FmFjYXQL2YITLYtq
aRCSsbBocqyYPCSrRARbwduN4uFchkdBFbeKpQ6KK0/R6484cay8/oaf8SnQZi46dpU6ppptk/hP
+HnGXeSYeEULxzjW4c8+Msy3zmHg4shDDpl+H3ejtcKO9WZol5r6rCpRoNhN/ZXVBsd0fyir6LdB
mNZC6LiVm+zqU5z1Zk9nHKIV02IDIxe4mZIGWovSZdZwB47kfFClpLT04+SwsjNFjKe+QendELKM
hVj+TLyWST1K8UXg0JaRN7UIvzzpFkewOUjVaH4WoWuVDyPjhIU5eTvhQs+j2y1ujaxeUEx99nby
nXRfBNA5m96cgpU7hzvOXfua82TBHlmYEL03Ix0/+4DxBe7StMr8STA7a9vNTyLzuk3NeLl1bayk
tU+cXDs+GNHYrWuX5WMdoAtMVU6B8zMitWbj0FHycj9UyKt/BI7xXUfzgxvnJqCFxlsno1wWbOgX
TeTr63nQubZbZoWuSdnM0COaqpCNZqfhhAjsVWRVhJJGdsfvI8cVAUXewg3rR8Jt07VmYn3FbWSu
GzGtfY18rR5UtZbNz9qcgDfB0gcl7+KUbbwNdeMpcqiZTWAZS7Q9/VKAGsBwRv2WFd+jlg4LmUy0
w5xsjHTdc+Ig0Slxcng2NoMK5ZsPkN2Rjc3uDO2XE3lrYTYfHRzPrVs1j4xl/Z3lGQ8xS6nGiW6Z
gnpabCoI6gxv7Kx3TIa8SygwSMu20vcJaRVQ57p85wPJWHsOxLgyw+Mlx+FgWd1vt55fcyKA+d7u
gXD4UxdMyWvWPUS2/ArH/rlGe0ChBgZv0IN1E+jbLgmuTFnAN4U102d8YJw2NjGDQMaC0PhstHFY
5IbqFmr3u2QCvKAoHdajIpFCJNUVmrRXkNIUWinOev4J8EvtwvYWcatMwxnjCQU5jRXutC72Kf+y
ZdPiIZoUElULvwsJIpUzzwIehi805r67SRVKNY2Aqkae7p3JX1gZCriqK/RqqSCsBK9OrIoBs+pC
4nFTsNZWYVuFArhCGKOEgffByJX8hAvTl2zrKOirrvCvNRxYXDvawVZoWIk6f9XfebG5QscKBZFN
FWU2VWDZoXwj44x03PtX1MOsMLRm9GwpLG2hA6iFrZEd3abmVhVWAGw7SLZ/fIrmZNvYYG4Bftgb
mmyWi6r4A4U7Kiju/SOXIfIOK8N6Uojd+E7RvX84NwyccwXZtRRtdwa7e//6/QGsD4kT0Hn5rN3p
8HoTBe6VCuEbqY9iqL6uwvtOzFO5BIu9rtC/lYIAxwoHXNzJwK0LJNgU4IJNBQ4WCiEsYAlPCioc
Kbwwh/sxUsBhXqBTpTjEcMCBESsscQSf+P6lVCGLUZYUy7pVHONBgjSuYRvjyPF3HrRjU7GP7w+9
QiGPFVBkAR0ZGxyxbg2i/UChkwcFUc4Yg6wyBVYOezCOkJZDXnH0gMCXPYVhBlIyEOoCmhnzSnlE
WwKfW4GboRt8GiG4xgKmcwfbuVOQ50rhnm0Ffk4VAhq5o77qFBY6V4BoR0eJFytotKXw0YT//KJt
LTY5KtLjQHsCJobFRdKogFEA1My3WU8pKDWzherYwqnOhsrcGnd2Na7I+tjfgdbqWcaxBtVa4a5L
uNetAmB3CpdSOHgHDYXHFndS9v2LAno2bymG4DFAbazLzdpTkG0BbTtV2G37/gNjJm4AuUuF5u7V
kxCOLAw6uN21Ang3kLzvv3ui4N73jwhFEKtOob8lDHB82vFj03OlGc0vU2HCfXa+mQKHlxDEW4US
12GKRzZw8VphxrW5e2hzfoEY55TJCn6F5f5UFdJb4I6EUwuvvFbgcnlHmIeUcxNUc57oDcbv7Mxa
u1p5gM/RCYUaIHThMU1yx3BlBKHC5EMZDNnDx40eb+xH+xYM1HqTX0PjdD8sWOuJgq5rutwQYIl/
UAHZTYVmFzDa/78d4r9lh7Bch6yt/9oOsfs5/Izjv/1prth//cffjD/+yp9uCMOx/+7hPHBMCzko
1oM/rRCGq//dtF3bsA3PdsQ9wfZPK4Rp/t1UcVs4FoTNQsIjC+5Pa4Th/d2H5uvppgUHhj8x/l+8
EYalYsv+YY2wfcJLCfnkzucS7Gbb3l+sEbrrM7R1QvNJrxJtl03A6bSsJL2pMM5pTN2WFXOxAOFy
NNrOfvFmuBGm30yHNAcl0RvzqwTuswKiPLCs0glSmO3x0MIHQ6etHXUk01QcRrPtfUl33VIJg83Z
Dx1r7qJ2cM95WnEi6+YZKcWG1PqdsNFcTzTfBz3IBiRfxhKrFNMCk0UeZidtB+5WrsNB7iZjdD88
mhtOICGWma8YI95g7eKWJdVUDGJnFQFWJHSv13lEz6G74AjKaEw3FEmPNefoctaRUIChZZ8mE+/c
duF6lu5LXUQr05dPdTnubDcAvKS1zjFkiz524W5OLDJP1EiggGKkThzDTjJqc6dZ6nEQYggBUhSI
noQDW+1d+uGXbKoFMm14dUnVMUscuu2guZ+tM71xejdAKcWjaTcVdgp1pgKJGuo0f5xwkiI7UbyS
xLcxTsfObahArNSifZNe8JuJBsyN1Cen3nI1aNO4RWJUixgbVumQonPFAL9GlFDs8Ahvkn7oEGiE
Z/ii/R4jOiEfrn0oy/H33dg+dNq7FutXWZrzLQedhqVEhk9FjBpLsDqNars69w3mTrPK7H1S6L8R
LgxHWPm/ktZ3L43IGFGOwOdCvYXfAMGsZjgHLikqtlUpaopndoT/dM1d/3jH/o+iy69lXLTyP/7m
qiy6v7yRVTYiFwf8QM/w/pIHnbNhp/2W7lNR09LrQbdzrM5ZR2M20Y/2+AEMQI/8XAbJyQeF+YoQ
MPaQmc3EPDLlQ+8jGdXY7qPRKLcDwY6PAovMSs69dWXX4frhs0Ga02KevPAgqv4xTvUeKHgyrYGh
bFj7xtuhMy7EbZNUCXCQ9LD8MLLrCIdabBEoK9osSa0WjuRT7w8GV9laR1V/KXO5jRAjrN2si+Ht
sNqq0p+in+WbpPj2Z/HaZ51zQ7q87ufhgyI8XOEwDUlSd1FR0cUkxnSTttdCk0RQjczNRJiCqp6E
EJazbe4//fsn3NRV4uC/POO2LtQh5HkYxuz/I/628lwgW3pVPIk67eg8FG6XDRKdrXW2wnzpBw6m
lyh8yE4jhvpjMmnXseo/Wp3E2hQIzqqeLBDiXfPL6QgYEVlfAIDKmxMeTxRs5jk24mSTwBOi9OEh
rFkAGCGyKFkNxiEZB2fZBB2O2cS6Gkm57yKJ6m78hMCTAtvr33BdezTF8bWOkMXqMTOd2ctfyY4g
6o2cQLMqjSPPUnHSTGvrdaGA/UF+ZViPV8cLXtHEm1sW+WitKoOCvhgoTOLZWMyi+kHzdcoyAEx5
N1ODeCeJ0Xw1lU27rlFUL3uv+hHr0lOL14Ovlmb6bH0VbncaGtPYCQ63CcX6Nu+NegnHp3ydwuFk
B4Sx5ToBaLbWIo8Cr4gzehMllVhaCcYDwjxIgpnyZTeQkhSDSV5keQR0nRaQ+9Al05XpZoJ0bbUs
IVUMRyyWBnTzTaPYY4QxvQsljALJAPIuOBEzl8syfnLsXqUs42+TSbgMAchEZXRrPc1D+oooWhsS
ZYEJdfZn3RZLFQupArsKgUyrJNMufSTZ4zOxPVau8YJK94HtZL0hyHFcTWMNxULGwwYUcLoD24eW
KhKkj80IfmeQkGbcgaOu6l1NWDpAb4rfaThqEdnbbc8lPffVdKxptqyKmT+VOViNsNvbWN4Cn1yj
HkT/phaad8DnDEHTqDokUrbz5Hndruq76TBNIa4fJ99yoX+1GKwWjdlri85kC8w4/BfQC7nLM2Q+
VIpZ2+pn3ldLyGIrE3P2iYk+mVR6dew4TEyahvOgPOETVKhAJWUBYUwfxunRinKiuToAD4T9bccY
ZUE3OdDXfFGhrORBFNWiqruaiMO+Zi6cVrsiR4nnO3AKsmBazYP3AT4NVRo83o1RuTsuAgr3Il/5
kyO3GtrfRUGY5S7RLX/ZJ2F6sIhKGMzQ2sL0kqtpFtye0vB0p38TsXVld/gL89qw+/fHAGvvfzkG
HF33TB9ZIkI9y7dM01chov+UFG6GfRCELCRv2GOcxRBBwjeL2qcpTuDBOPN+9u0GriOBHtT7q0Z0
PqblZaQJaEolc0edRQOq/tlZzAWXV170r0D0GVVxewdlPH7Noe48xfkB+UPVdeNJOsEic+qDV2ju
VmsYFLOYaw8atNc8stpL7VXvo48kpp7Hbj+gpUYCOkHlaSfz5IdZvHbFNnrQW3atBNwwUoJKgsUO
NIiU7To3DYQKVvENaYNUm7DzFpFpsLeEs3+cTdMFnlZACIbTG6FQLJuMXWEU8P1HQnkdMqMgxuD6
+wQfQwCpbufHRtqrrhyzHePjA2gXtQDl7MeKQRK25UwnBrwdPk0NFDQX1smqEIi2OtMPcuIYabgZ
5CNN5CuG3PmmxRXK0FRzjvWkv0Jn+AAP/eliNtuazHN93Q2BDqCf72H6dg6+eIlLP0JHvSmYd66F
7ZhLPy6GQyPnZVIlTHq5gI+ub2Lr761+EwctGD2jtc9DgR3Bm0hxy/2JuoxG+BiHvLztCLCQPOCE
AwDEUsMrasYDShg46+3o4h4oaXvLcFB7pvSrFIa7radbrPnRxhb0OrqlyZtJmDAwYATaBYLOMj8Z
mLnLuspP3SyY0aqH3dh3fzQz/2Lt/pdqQb0p/3HvUm9ai+JZ6J7rmg4mY5W2+09v2oHxthbOTXDD
Z4empA/9Y+CSAzG3ptzptvlaNflO0+bx1ju/ktmfzjYIQQbKIG7m+qcOg0UrMmZoekYVjD5qFZul
icrCHE/5wDhbm2/aJBNsSq5G6oj3qDnZ9MMrEB56sNdubCJxevp6vLWB8scMvtfItkmHdRp/6XtN
v7KLfDzXJWeZJZp5M4OhP5lh57OSGwLkLPOnG8M5bZ10JioJ+ZK0zv0IAk54pxGKyNItUKhoyI9u
DkwwimheNLfRX33QJjNipt1gzcgg7ZCMwGHdcuVcE7agyFUzsRVElNdxp23+/XFhq37iL0+8rXob
wzV1Ip2cv5wWxQwtyYhCccvcuV2PiTFe6orT8x0RT3At0LRvdTtCsg4pbGhbElijYynj7lQ5hr3E
zZTcwFID4NPWxBwyMMd3DKahetUD3cHCF2rLxu79C+ZaHN64/ErPUOGIoJbYFRwNKoN9UIYZ27Oq
XZpkEe1ACtMTOD1Tk8lKnw0UB1nq/WiKqDzMfRQtSSItTi7qTayW8qkNA7ma4WVDQWT9x7js8O+f
I8PX/5MnSdjCMExTIHj565M05A18RXtwbtSI3DGh+j7ExqOc9e7QRL2+5We+u2aSImCAwqd380i7
glOo7g2iNnqOOs0n7jyVHdg2Z4T+DtV65drAJypR1UyBfGPVJgYTIn8+634BVTvIIY8Vhbtnht0f
cOqeRZ28oVi3d6U8RXl/0jFtbGQVIYcxWSJ4IU4hN4cnKMUnmzpnx6k4PwvkP81o+fuK2fxMeOqp
7/OVUXmAUHWFbqFiBPOYj1j2kumS2RxyadzrbF4kchaGbaVf2gBCC++U65h1EB51kMNRwEJjTsI4
etcMx9lB3ulJwjnFnb2ZIIqchWuFq26K7GfdAElspbN7zGVF3mczcZAccGH0xMnn9FcmlpqoH5Cg
jmiA9HZZS0Nb+rgQFyzp392By3Kg11mPQ+EsGg+XNOlR2P1zF0984RpH/IAGdPXQd7WdRtF0NewB
/JLf4FGC4EfSMxGncARWsnRPyGa6Wzzj6GgDvE5t7V7mEl9fEuvRiUXVe2dJjg0J27tMP020bj+9
FOZWS9QQClhvl1MTAiEVrLasrx4GypgXcEuCbAWeHOVPx5zrfgcibOAKg6QmILm+xJX2kA2G99DU
GtPkKENOSqxCkckLAsd9raPWKbHylaI0DjipSodRtZkI7QDZfa8TKPpqpbmzwAUyPeJtOTTKWRFP
+hvrf+NlGBU4spEraNETXSfGusmMAb5hmNy0GrPQxBPXtnrJzTx5QMp3IVEB+pjjs3WQnDxhvlUI
nqMciWmt2XsOduwvYVF+CwPIGRh3OJWMvpiZQXLBqhnFWnRim1JuKol75v4pM9StyJNfVpmXe7KT
fxVcUrS9JmZXz8cZlPK0s6g/US0BsxnaJ8ua8k004acQbYg8aAz1M0+u938JjOcw++tV7Fs27ajh
Oc59YPOXjhTVKbjFtEfx6FIcjLmfYCrqxEEyUblwU7rN7j2PpbAfRKo9mRH7NbP+n+ydyZLbypZl
f6Ws5niG1uEY1IQ9wS76UGgCk0IS+h6O7utzgXqZV3kz8+UP1ARGUiEGAwC9OWfvtVtSMYax3k/E
k6AWEqwolh6V5TTw3Wy1jYMHLS8ebTMpXhYxo9nNj7pJnEOM75RiQ2QSN4zfM5bCWsGnLPalWb10
iXT2esu8fR9nraYDSZ61wzEKwFmHoRpuMg1+9LJ/0jPLe4FBtiu5zNc+DXDTgFcGYgoXmDmTDATM
lWuzl6RVB0T9UJ1RaGqMbNcOSxi0JoJDYFQRPDWBPk8LAL8P7q7BGHLSZimvQV2iZs3x5lWiLvjF
YXFzlHUCS0AfwvMgMxeh+nCr+YibfH4RRt1vs5AU+Xo0nXVREUVKbsisldGrNdf1IQU1ucm0MXnJ
g2fhLT+tz9plDGR29GwQciqm31QHjG66Gz72Rq5fgkXrlevWOQnQsw+ySW+sFN9bYZBnMpnpWSAH
OfYRweThpCdbT7mf+dIbDBXY0DaKaQBatJuq8lB41nAyluVMmKDgz3B008Ic65XDkumpM+Y1dlxr
T7QHHjSHmYt4oaOVsqEbjZnVfKzVuyzr96BcQW26eXA169LDbSGcdYRTZC8jKIZdpyFfGVPqGoP2
FvegKYqg0vfNZDDGwavYKhYdZWk6p8J8IbquRmDao/cMkMcGZeKQfBhtYgvd5ozbC9EiUR4BclmE
/oKSfFTXdNAqlR4ykOsr7KXvUYJYoR51i2Z9S2skNMiYzDz2sADa+kRMIDzjJbf8c3Ay47kUXbp3
Siv0Y2rgN9QUqLk7KCVDnX8a9o0ZN/imlQQaBB3fyNAg+wk7prVYRE6BnafXWMZ+iST2Fc3tdwo2
xqVennW1d/LC+Qn9g4VUW+CbLrp0G0J7Ic3mLYf3eGv1Fl5dZLlr9FcZKcM6rRM9l1xCL32SC7Q7
Ldl+2+mvoBm+i1qKx+QNuWDoRy1C9vFAF6J8jLUfcRfJdUc35xRl1O5DFwsZ6bxyY+ilfLXnLMes
3BGxlJA+gALaQUws3jQkc6immSthPAt0nRjBI+ZfUiyJ3F6oBEDVqnU3FskxdIrXKizxVeqF7lf6
S28tCT+lFX/IPj/UzYUmTomW3JG7roRHbSXyNOV0mt0OmdmcEqcKaBZPdhc/DiHKMK0XuxBnFsNr
Nb2lAbcdi6Mo6uYv9YiMC9pCsckd8gcnRvEzHamUjuRHNebEBAhyiczEOfckkj24i9hD68fsobKb
Z9XRvM68WtuVjpeRDgBWwgsoT8J9Z02moccPVfJexMRI4aODKyE9wtqLQedu6UGBm0b0JTfcej0M
vfuQOBU1h+YHdQrzGoWVR0BbnOITjOad52Zib/d2iznD2MVhJ1+AhDkW5j/vqCEzOks7ek2CTttW
4SFLuuZQTwNukNbJTwJ3+UaxfyKMwg4OuSbbndHQ1sWBRJhORRCVU271DvFkRgbSjB4zeBgdCqd2
X2RHgrK7jSJIwrfTHFqfg+cXCBgK8TZGlzNCaenq4Tks0XKZchr3Vj/5OSF5q/uyeXK+dVnVHNm8
Y56YUtzxoPAKbTKvuO7QA+wrlXxmyZDt9EzqZ7PWV7MGhRy4G/yfEsCbmEiiG+r5SrQWMWJVbYH4
s1nM6gbR0ob14RbuAU/AB9BO86AjVzp6BosEUhDFOo3d4Wok9deZYvFWt/JFrzc80UPwOGneA18W
rOu6Gq5ZhYCgLqxfWR2i7cJ48G5PxS1crAN2VTOm2WlDp13sPO8NJXfxBcjLDO7F0VdjpNoDUTbu
75ny/4O2Xqbq5//7v99+5HGBaKZr4s/uzzYR2yDBmuB/7ixdfw7/56Ns0v/mP/2zt+Qa/5DOspGV
NqYLyt9/tZdc7x+u0G1d2B4tJr5P/NM/20u28w/dcCS7YAhclhTLyuWf7SVb/4ftgfLwDFY8pDrx
hv9OGnv4vY37jUgLf2KOWSIMiz+32cayxPljt0c7SQC1cmj6647HXnvZ6PyxzTZ6JlFdD1mZ6WF2
6/WsewLnT1EDeRioeyAtwbyePHutwuCXI1IaKwjRN3+ctP/uU/znHheFaT4FjTKd08S5uDPH/vwU
fatrcy2N4lgwku0q2Hegdi5zP8Glma18BxMRrB+hV3wJ6FVp29Dpfk1jFe0jB0eDbdJ0/dcfyVzq
C387MTZlBNOlwUfJTP7txABdMd1K6sXRnCrs/RmlXrZxxjrL3B95l+gPdBQOddl2e8sKv9M+BOzl
CKIgpbkqHO0pIEtuqwpaSJZDNSzNSA5yvTlFesEKydW1YV9ZtbFm/g2Z1AmyKN3moNEzAyoZ+Fo4
vv7rv8j4z92A+0mmW8ndJrmhELwtDLY/LnVNE3osW0J8dW/WT5Y7GlsZwUhF6rdGhWQfzKCJ99SC
TSx2NnguRGloEsuuOsuxeIlL1yQ+Fny5Cejjf/ls3Op/P9v4daRlC2v5ktxX6n98tq7tkmaQLvnv
QGqDQSybqexY6mJC1+ShdvEiWF5W/eF4qmOBgaLNHOpjJmB9WUE633K4nvr0v36u/3Jj0hWmd8J3
RHj4jpc+85/nLNGBnxNs6B0oSrDhpcCvK+zRGsbeyijOndMtDHZvi/Es2Zvh8FYh8tuUBTaj2YFN
lzPD/utT5fwdlccQoltCsgvzuJamXD7yH6dqagllC4OxPzBxDjsnCSgLNvlWN6V28bK4ec6CS2pa
4WM9ZMlLYQj0OSMoEVvEO9CiOFSDaryiT3VXJftzvJqZ7dPmOQLZ0d+bJWyuD5rLbGUzTR00rU5q
vwgMFWdBKpHNZr5YslwM/BHsq46jVlIWRhq9iUf05ZI4sD6YvuMQh/yreSP2z/IMDwlabtUe2Sl9
RF230L6Q62aJcWBRfrWGhuVL2UzXptjIacI7WZtbPRJqM9LG27g2lt9OjXTfPLLxZm9eosmY8idT
vvzr02va//V7ginN4HW+97QqTftvJ7jIcZsneacO5qDYvVHMskJCMQvPO5mJ1RyTGikv1fL+YQzG
61jYhHOloEoStvaaGqEad1q6KQyN3PC++dnkJGlNNSdoUj+GiHiVkcCsU7qQt6PA/ayWlMI4njzO
r7lxhE3RFvr7B2lXJH9ID/Gr2e5LQm38AVljKs0XQhj6Y9S6+lVrONwfpdDn/U6oh94TNbHjsHxo
+0e3+yGLvKsRyPI4lEbALqM8uW3xxGVU1wzn3qHtHAOPVTE9RsENPJpiQZIbeyilxsvcQvFpm+hG
+ku92KPRKOF028BkEybJurAL4enqtNUNoyIoqmzrXcS0dKxYR9vk0F66peJsOt8nZRYbGKThxcwi
fTfPis0ffC5dqGTHl5sYTLPBU7NkNQlw58k5JbbmDC7Aw3GbxRcjbte5GYaPefI+aSS9MbW1q8ig
Q1U0/WKxxgs2TVfh6g/SqeGwoPHaGGbhnYeoZvXnlLQP9dFd0SaGntqkyQYhRL8abNDb2LNw/kZx
e2Yzuk464mm0yKaZkVU7BJ0Wet3gW9H3aEhL6d+vER478H+RZWzcoe12lqV/OJFn+GHNzormp3MG
CH60cu0aVl2xdbXMPTOrHj2azI9uJ08Ywq1zZMCFDug0POqJF62WypBFnPZeI0nmWRVuwMgsFxq5
vTNMEZ7ZQEy0UIrpisx72JgA6smvnc4IwFx7Fdr1I/SH5FhaDVrJqvuKor2Amm4Um8lT7Vq5QBmB
D/iTS1eOWsu8SbQw38rexjCw9Avs5YCN2DoEQ3RNZzfYeQZUlKg0GGbl+JQMBdYdx4hvox6FCBZI
gJqVzmpcNBn7OWt+WGSXD1TsYbokKOom9Q0tGmW+HDdr3+VvXpqeZtVZLJ1HZN96rd0Qc7Pe4Jll
6y/FPHKSjdK7TRM0qar1sM3NRxV67u1+cELo+p5EGnZ/CpNK/v6H1OHv6PoBNsvyWpQs/KK5whxm
ljPIL97Aoqy/cdB0bL08Bl/nEjZchW342CyHLJ/lkS9JBOKMp1PNYEqqwXixG7G/v2QD+g/XdLhb
Kx/WqB2iPfL08JkUQXcfpra+ZoDRnu4HlN5+lE3zVV9+AmWowvVImJtFm7G1xMP90FHY9Sd7+rw/
yxs5X/nzQOsajM1tX7Gbi7Ln+2Hsgw85u/Q1l948BeQRPkyiI8Lu7C1U6tyfx7p68DLU187odc9h
Qau67eYz6CA/URbbhlhHoDm0w7OFfcIow7cKEyZCcbSKClYK7axWbTuFARFfm3alSKZWCs/Negzq
6kNC/4zFD/xg8WtHySjXqXjamfNmOC0YmjJ3jwaYvJWqbXdTm+NnVirvYVHMuOZXCV3+gU1doKY3
JSCtCMLAsTgeBJkD8LV68DV0xgKPeGeFPjULEjJP6Gtri1kBFdDRobO4bSEYbuPcOasmwPPsNkv8
X2ZsQ3emmC5J/PXqYYJJks67cNDHVZ/Auter+JfJ0LbzKsikTkdDO4NdtWlMkm6M/bykYUcW+/CG
yI4oy792lqIZxuB7yCGvFA1MAyLCog0a0lWr90jtCaKE+WS+Jp3AaT619YOIisdYH17IoBLbISQE
CvhK4JMoX2wIeI22gQwvWQQ07342M3smqRJ1xaJPO1Y4y7BwvztKdQ96JzYJzZff49OcSetl4l5u
2i9S18gSyr1rbs3DyUN1uQYw9eyKgXQ15zSyiNjPGa+ydBfbxgJoPgzjV7sl09aOwZaZkAPVwCAh
iHO3sRCuUWzkazuZD5GU9cGwgCDxBh9hNj+LMLTPZBJ726KwqKgU+B0hnGx1Lwa+Wa8jAwqqFxn5
iev3IMN4OHWh+0B5kJKODny3xl+AhNg9OFnZrMAmrRVLYYqTaP8JdCIGQGJrnHOC68YYY7IWIWEH
BPdd14qG9araEpIE8ahAM5v0UDFGSkDn0aK5FkkUGeHWMor5ahCzWpSJ9g55CsSfvRnwXxxknKUH
K66uM5yBHRuybO8iGKGvEPnzQA0m7d/J0Wa5MgYvupWuAbQ5z2k4bWwVUdvuDO0tVKEkGrTce6p3
N5inZwiGj42TGH7QIgNwq7Hi14Mn1zvJxEqAghyb9BhN95q2kd0odAkSjOcL/nzS26PhSECQg+8W
P1QVMrNOVemdo2UdkGtQKnEnitB2/LnF2UmMQVJ+6rJMNzChkoOlKupuJkHq3s9osLCaBqA5DNM5
pk7zE1uotq51kle0zrsZynJ9B7PwthC5sw0pchwU3rYnDA8GeY/ozDBrUXI0U3cPPL55IMQXD3ch
7G9luyhk3OitTwcHAQMi9cGu4o3Kcm0t0A0fbUTAvgroPAB8kgTb0ILr06NOB4Uir1tRpila1IoU
3w5FKhAB5eVe89CRVCXRE9WEH464c9SwCcSJoDneP7zWhe1jpTwcL5Xm6zW2Woe8jHWnQD54Czct
zI1d5L30fU1cZd6Ts9IRoMhqmfCZOPmo0WpdQCUs7mMS75vuZifgDFs7zk9jNMqNl6hgV7JGrVVv
HTyrvmVN3xyA0KKWrI5lT75IP/5snKK8DKVckiibX9Us4VCFTOCUyYg+xwycUHij39HgSrEsn0mt
2NpcvLVnILURIWrfKHXdTdsyFKpgfDf7Clf/xJ+QxsREplqpHc2Eu2l5jy4AB1IURr3nDoKETE6s
h46R/W2IYQeoIr161I1hx9wTemTXEHaSFwtqr9LOGa77zdwghlGtu+U2MTddt44T8TOz4/kB8wU4
F/dodp5E32ivMhsQmarQcUWxTPawb6lJ4cxpvT57AXurNIQIYdXgiiNKuYysF8w79BRxSuO6ew9m
oIFd7L3ABW5W8Rxs1IAPi4+D2skraGcJmbziHPnVOKEAauwmT41CH9FO1re+12YkS0SOGVpXojQh
oRGMK/3dmN+TOXx1O5UyNXXJVbQua1MrTw4aqtDN/alS/XhmZuEU9xSBO+YovKjjs4INBc0WQvIg
LrKIBoRODulbkwguLFMJhjXT/AtM0gekUv1PC6QVtYeLbKpxbdpeum7yQpzQ9DonD57wVu9Nf2Qb
d38lHgZxkmY2QYWz0i2itarhjuNnq/v/UtWp6dF/2hgT11kRD+cGaf9G6SmY3rwbTsKdyE6M2CbZ
jclTLfjhEay3GwYCtmIn/9qwITv1YRye74/uBzfqIwAFLunjYak1q5o+3smDN1Obve3ff6SNyZyr
O20/zt4vtzPjTa9PV81JLF9gzfl9KDKuXt3XwSbuF5oT26+JHJMEF0GZ3eQcf+h1MtHfxc6plY92
/TBmQjxo1NeHMqhoOpnOoaaCQ+l5qp7urylnaTg1vdzTxdVYSi9Bj9PC100xv3Zd/XB/Bj7O8IXE
EXF/CgyhIFGX27jA35Gj9ZFOBYemId5FmNbjlMYlTcYGIeg84aOi2nKsCVpYLyauqz50Z6WHQBr4
HUwbT8gfQ7+c6vxg23ycpjHqs/TSVyMY3LPRSWBhg7uxob3t9DAynggR1p+iJU+u5QMGnWfvykFn
B2aGW0pTuGTV8vWRABMq98B2ozwDdiygUTnlytG0m9F6uj/NOp6PuZzz1f05HBLIcRRoN7KE68AG
iWaZhNScZ9O6pYjm21r4ZCnZ7Gc80acqwv/Us7BTwzj790OZSRwUfz2PJkypOMDnLRx2Rl41iZ+x
0U6AXQ7CJYyS1vNjhrTYd/kSnViX9zQeiLFG973hfyQnoCnNfmzrqxnMsNZj54umkzsB9rXYsG44
jgXNS/pLAHLD/Gyq7EtTiu9Bo4f4rrFyeQkQ9Rx9QKnHXNjwUR+SqzcDUodVAejzhRXewuu7jjEf
FbYJ753T6xqs7NwxC0gHfF4yjV/rDF9gbSbvoCZx0urWOkniF1Gw9WosGm3zrichaN12xD03uffp
zPY3ApcPg4RBWICR7eePXBfzRhQxiI6XqEKT0HdJuae1zQ5QhtylsOGMdjgkdvfI4uQ9WmaYzB72
E5oI3aw3KBdNg9ZOdjSb6CEtRLDvaJ3qJqkBRkEfDXYmCPQpPGv2dBzcdtPWva+3+rdSPbHOD7ZB
PYG3H1nVGI1rHBMrMNdOPx7oA6T7rCdeJRN8p2oCmGK9RGcu1U+bXOadcNJvYzojeHElFB7RHREY
jgErdIl1/UipDZwe7HhqSr67DJf3Q+5sAPGKg5F4P1tQ2FRl231tEW8pCQ9D8Pso4hHJEDQDszSQ
rheVXEtb3w09LcMUUizYZvOQCO1JI+CZrNve3Y5l9n30FIv4pbwDSKJO5ZtuwgYIhAR/BQxxIyBR
rZwmrGCtp82KqXNNN5OdaW78CjjV1RAUG5q7EuMvCwF8BN9Ssq+q/KHS83qNNjffLRXkArntDwaO
G8MQykDLBGesEROI7L8+WHn5a3BGm+g2mPLG6DlvobCucFyOJTBWKqDC8IsMD7QOofeVyJUvjYoz
OpdsgW0P93vkDaRu1+0JZID7mLrL6qtovsZFWb1zSS5aFrwBxohXcVN/E0u2ZYbbcN8OZGCJPgvW
8aI5dhhD2LSnJ+Q+mBMyi4KZa0VX0sKgUZvNtUszd9d22lvP8FOg+UAn3ROrALN4JwOouaZhNWvy
aaNDl2lLluqTN19VRcB761YVqfVUDPGgQ20GcCdcl025MHFmTLSmg/zcExPMZulVh4J+hhhRbbiF
sS0UsBWV2ZzsGkJeRdYUvDzsXIam90eEqF+R0S9t8dYvzZHM7AZsMcXMm4XT4gEZ7APaSyL7juRQ
6d8qwC3knrr2KaHZhSi1+FqzltqnvXzUZ3GZAxNyi2M4exzQcMV6z9mlQ99ts5eBovIBAyE++yqo
byCSn2lB4awK5JmrhmLHoZ4U6J67lSkl5aSETqmQ9tgp3/6jO6b1zujdbnOfN0IN9cPkWEcWCucy
DcnHbPn0aPwfJaq51zJB1kCD1KVjvylCk2y4SUEAjZpyPcfYzIwhfTQ0j3FrBEUCXogmNCwRcyDO
tg0C2pu5XCEPv/Vle021nGg7ol3jFIEV/vsgYFtUH4a2NtdBEcgVtYkBrBjqCDhAIT4R31Al8ybc
uV0AxUQ6svKX0vWMzpiHrRETzEhcEE7R6qtUWbAa9Zey8HbYa20a9a00fPyE+PKR368r195k9Xc5
Z98TihE+4e1oaXrTkf79eYGNeozi6CjiqvQrcyz9Zjncn94PNmjQDDbo//DPQSX+/OkBcdduGqJn
MF17gyjmuhcfblqTOYnERmyFZu/yidZyX+feoVl+gMoUQAwi2WsHARjRSJsOlx5GAQ59Mhm76Qfs
4SMxKSOLtXOA/+GYwV5biZuq6NaouEfSSNfYw6ha5CSJZVX+bcqx0mkWPrtcYVmdaf+jSWenqaFu
TRsNakI07MIwmZ+CGq2UG8z5zhjCR8DMkC2eY7d/bdCI7vs2LnzdcfBpoAUCWmKeJuJArH3lDe6z
amireL1818e8fPGCqXxB+E9nGwptPxy1UqT+YMmJ6NcYvKKrtSCgIAZ6BIVAOALME+mHsNMqLpyi
kjEVx9kONCraHZwaDTiQL8GMUVy1n2FVFlWVQtiZf3CxXYZszSH2pEB2aAJLA6HyxRw6D5LJbO0z
DwH8BJcsnpmNm7ZkBzjZm74kOYugEzBcS6wi0RYXWZa4UlUB4L2aNxoYd34qpkA0RpDQW5jqc/pF
5HlzwmjKcBmTkN3SLzun5IZZRqm9Vcjrdy5rhGNG6tQjsWvz0n7oPsc0Iniy2/dzZz+7blTigwyK
A7C34q0sghMx0hpmR6p3tjT665hH2ZUpmo2S18MbjaNvYUWNB8dL6Y72Rx9Gjyil3J95NADCa9Ym
Y8wtC6z+XIQJLAB9OtR2K77nS9S03aGYd3UK6ZmKnryRhk6vKPKyoXY3ZdimR1MbQP7l9nxQAbLS
uWDoIIrOYm7psM1TmCyrAbBLPe4pcbTosogd6CIlrhhNMuqBJYBTobSz22jhZmo9e8Nm/5dVtwc2
lOIolvRY1CG31OiNF4ptBPVqTPEIpU8OO7jJKqPnpgvUdnnmQoFYq7xzrx2N4RUB79qhsRGI0H9/
idgjrBPFLjhsctC6si/3NrpEgteSjWJl/jiGF1D5cC8b5Bm6Jj4b2U5H5yus1+6qMHzAdUVcpJun
yqo4MR5K0CEZtcXz4SJHzC8yKeKzkXkZ7cHxRHeSWPV+uvRGoh5N8ghTmyWxTRD3PZI00VsNBSOT
FMSIVS3Uk2qZjNtQJ5JLzj/aOu8PdkA6jEZxlRjvqNgJnQZuQ+h40oQRdum4vVgyHTbJoNglzPpq
SKfmoNT0gTCFJfrQGNd7WcpzSGAHJPlk6N9qy652BTKmfd/JL6Iivz4i3s/PFoPAVC0oeZN7bGzo
eobzG9m1xcGchmeu1nQUhcceCJbkrjBxL7tkEeFDUOY+xc67M7jBGCLgfiVYEDDKH9qSnwfQ/+51
wPp62kgo6tWpz7ozZU7nPBofrspvuJKbx2hGJluIsCNZCYKezZTWDO24d6aPyRuuXgEtlzCRrcPp
9ae4+JLNcjj1QpwSMxFXBKzvYaGVD6om8g7q+MoaRLrWYTxCMBA3ryKqJiW4MZ3D9jZT2g5dOjY2
GY+7uayjUxcrFIMplXTnR22NW7Jyks0Qaiy2UZ1tW6tYduoopmtNsj6GODJYLkR6Qp6QPX7qA27p
GdP+pu0BpvQHfEp4j8pRXaIad08WUknT5stQoxS0psba6PDKt/fKQQs9Ac0WUBeUYYfGHYojDEqF
xrA2DlPK6bBt+xrn0v1oXicGZchtt8nsIaX1KRQ5M74mExyDtDM2oiYOaJzApadRVV4CbW147CKx
HoiDZscoM9l4RhT0BqX0/dyy/adUXL0z2rMK15PdbCXF124+TnHsK8uOr0Kj18wiqRUrHYDDLQbD
ipmsGx+iluEQrSOpUI3Gm5rhw+BQDBib+SLtwDioVuGvYRMC93Dkvpg5fyxsBRZ/qU6q9F5Rudb7
2myCtdEU1qtrTxsGnsWU0zlQtBTIUcKeTIKSk5+9RbB0lSUAltH7jlJ96Sf9C6nh6ODQfO4jg0ts
Z3CQq2aOjqGKJlwZ4XbKaY0h9bT20HuqNdES/ZWgl1VVsfBLOhshWOUeQQW/2UYSnbHIk4dDXggx
WIFFMk4bchNq6aPkLTYxJKyVaSXBXo/2ag7X0HLxW6GRajukf0gSxQn2zzrA/bJJe7Pbs8OtLwuV
0x8jqqZOaVywl78RA6AOjFVvtCrQORZl3e6QX0rfaGj4mrKlvmRy92Euwus3DTaU1rsGmuGVpklK
4SQw9j1Tr2/H5uxXNok/djydDZYbZ2s5xCYjMvzdUzCwIqx0Ca6AtpQfC5rNVWy8DHnW7QOykjZa
faKSmp9CoA/rdtB+ZQFpQa0KqheLGPabliI9lB86bpeXVmvEy0zRH5w/Dry+u7iZ0ZwdFRzcAcC6
MScQJRwmAI99YjdVzrWuZ/p5ZEttAgpnEJgw7URhBuOgCe01sY1AfjUAvIsnQ0tY8kW6jSrSEWrc
mGH8UyQ1KTiRY/sChdfR695ybHpYaJJgLdwUrJFgYqfcavKwycLZj9Oq2gaULFaiZcDgA44ghukK
wBM1duRZUfRzk8lem1qITZe6UEPSOlkmqoUa2YO0KdFSgLlkfiFTMUS/1VXDNSLjaJdkNOL7ons1
LSw5cH6TiY42LaassIZLCDDYY0hOWxdpeNPeuuVwH3YyvsHoUNKDO95oWrJWrztZXN2lTW2PRntx
xpsZOtFBJozwSYGoh3ir9BYtj9xY+5mWbLoJOBcHMJj0Rr1+0zcZrwUFWaF9e8YlvScaT54aMTpb
0rqzIzFf7BSiiC6ryw7Us16LJmOatHV9i5gvYeYOxWXAcIQAX7+kY+cjTMtP3pBGqNiBezPuzVvL
w3k2MTbvs3L+FrlWyA4Z26sy4kvRNfpHYM3FJhoEntvZeCDKFrtYrio0KCnMrrgu9sQaIH7Xs68D
FGFE5B4oksUoLGz3bWFBsN73MfKHL01nnOJhnE6ho0xcgS4RR5b8xHzQINwuhy0hC6eIvtHHqBMu
JghHaFiSXg24vxd7TJbg1Z4sEKrbPUs98EfG9xSvJIBgugcsQgtJ9S8nbofepkllZ99bpoNKvvVe
kgLLRdStB9auZ5LZzsTxmr5hNPWNNIYbJXqYbWb1bez1n06oPp2yKA+B104vFeVpSgs47a34MHQU
l+73w/3OwMi7t1lybKsuKzdmngfHLBR8z8OYO76FHN7UOhkkiAWgjzWPBTvTKQJJp1sIyGtKZfSh
vvZRZ6yBcdA1NbGGhonxQgMcN2VBP6dn77ajssW2j3YnCWTtU5/m9pEk9Q7+9Jyu+qYc3wrP+Qme
jpegFZKg15mkg7JqLWaToLRlELZKukqxZE3njN3ngCxlyRwnuqKvyw3g9njTgD6FWO86l7l136Ky
JFqeWMpLZJlvaf0o6P8/i9SJ4Z4Bno2K2NhHiYdMwNMb3x6qSqcswMP7cwtZ0+9H8+Q1/v1pNOHv
JhoDN5bTMSXEiXfEDeDO61RltX8/FMXwbqBF3uC639sLtlG5YL1XOhDGfz5MaWuT0Hyh2Fz694Oz
bMW8Zdt1f6SrmNmj7CiA85UHKybhTS5EB6JA7izL34+LGA172FgJDgItOwYLwrIYjH8evDvhUtQg
HGr92FrqR9rlNRE9EzDMYZoLv9Pqwr8/MsCQ4WMR74nrwFbrKZr5vx+Oy8N4AW7WLqNRhOx2Q1+5
8g0mLX9eDvenfx0cN4q3NVnnLEzT0r+/wf0Nf7/Vf7zW2B6GtLA8LNRIIMdpFmydcXi7/1h6f+3+
Bukd9Hn/CH97w7RCnIWY8Q02Qe2XYuBCaLAf/d/PlxfDSJupNZOIVvRWu5ZEMhI/yyaf3l3p3x/9
9TSINBaqsND+9vr99P/ttb+e/vX/Ldo8ZDf8xztnoQMLWhaKpT0XMPrrKt6fa1rFlYjb0Ofm12lc
xrZPArPtZ0MkiBZycgQZkC+HQXqUDp/vP6DZ3z2zrY6jO1btyVvorPf3deeCu+P+MFjwp/d/uT8y
IonbNuk+/3rp/rpcfuz+qMU6sp/cEm3xv7/d/fXf71mOFP7sCv1cbjIIU8EjJaQlKuT+6H64/4OK
2YFnqcKEUj17ND+PXQWjY+pJJPc0vlZZnbc+66IVfuXseL/M0f12++uyZumuX75U92/SGKvavx/6
5ZEtwJvXcxxttXAY/boqRt+kPE9Rj6d/He6v5dHMzlCjap5CLl5hziq39z8kBF7r3w+T24TbECQp
chFZvHpJj9QJvUDm0EBG59IQuxNAkljBr9y5ogItElPu83TCMHPC+4i4X6XyRZNL+kwg9gmINKZo
ASqpRhwcvUKufbJSSrDDiL+XyYDSubaacecioN+zQDNPkvCt2EjxULHDW9E6fM1i85abiSRlL/0h
PfY7NMJfRckvzLulswi1VivKd1LXjliugDkGUbhvLQsPOVVQVGCXNESuTxX0zaydW2cm4Tm0w100
L8XmODgHqYh8lw+4ggs5td+pxdErpzGKOe6YVgFXhjdEk0GAC3k5Hf7rfKptqptkbGVZvoQnimMg
rEtggzi21GVcesMKb1Erkpvueid7gvpCta4H02wnasIsot5tkONUzPYqeDX00AAdIT8r570TOZk4
nXdsw/ST0Zpg1IG/J4yJEpHoterpcwahodk5l5vGrJw8ElUr59Uc3G/EKOhtnqxHt/uU0GmhJLmk
Fxj0C4I2Bbo2/Rt757Xcurad6SeiCzncIjJnipJuUIrIRCTS0/cH2e7jY5ft6vuuXaXS0l7iIgHM
Ocf4xx+Y4EQSzQLHeIxpXYTnhB0/U8XCtt99ggHtwiB+r+Iqo/XIREuUhlUB2SJhctPl9JZBcIwN
5onhSCn/UGanXyzzsVnICBVnmgMgYxiS1wOgKi1pKfBRkO0WYgvVwbhkmWaJMleuoRNbB1JHUBaK
c+YKpFRFGfNzU3wjHlYyabPknBK/rAOv6QIcpknlJfS2yFNbMZ/IsalrnFa2O3rarDESh/KLQaDG
cFAW/QCyjTVUFUHdCqikRCiTWcuXsZVMO9DQyMONOANR7fjsjVWOMYzimL5Kj7l6tYkpiTpJKLMe
L6zOX7HFUAycNGkYcFPgr5SQh0sUpWUw4TPQyJE/dXHlak/hkwaiYclKYu3wbCcoJUO8DAG4MFlu
y/vYyjgJFfFnXPbknBgkAAtm4E6qXvGBxfOoq9+BFjhqvy7TxcOuW67xsxYkN5DQ0IiPPPDrQVkq
kLxsAeYORuVV6uFYPNyk7InT5WIxulTJkv+IkN/UVdEtk3AwCW1rleswlrCShMdmMpExGnmuXqeH
2JyYqnvT3Db8/YisRat+9uJZeIwLTiHiu5pqepMCSd1hn6iv9CQlvUMBLphCSUfKM+jXxTOqmKAH
gsdcEUIn4T0D7OKVSZNo4S7CApXxq39oqgjdBxEmHr5ApiUyPmwyLlFUOkWdYDk84j8IhoMYBo4f
vBb4SjJjNJCJprsOw5jsuzK5cVB0178v7bAehka4JMWWVMTpklTyd2Wg+hC1oL/qmAk5JKZzFE4/
WRw/1yj042MsLwiiyT25DCT2qsxc6vo0L5NFfA4jfR0p8rZgMGt0arepJoSHSjsbSupnuZX180AI
yJhN3VF4SpfqUX9FQm7yv0aw6lF+HDSlrWnUxX5liOQKtQEuk3UhovfN6xIXAdzUlEbei3R2XfFo
NxC/P6h3Ui8BRgT3G1DMPJR+qycvOYpcqv++dnGv5CnorxA9Wkvq+t4SkdGv+pKyMBN2lWYoO1Ua
ld1Dgq6IijzxtMWosZIT1QbFzoD9dZsIeHGriMqp6hDfLLRwcIGrGqtY3OWh03Zya2wHeFfLaapi
hzCjwUEpUTp13M5s9TxCBdj+jJl0gVkRXVrg+Sho85vWb8apMS8qsdCRmt5zcey3gTmWu2Qhnv9Y
N1UNKhkXAjlY9ZKwF8P5n5nF4n/SjJOXBetKl1XUHKImYOf1z8TtqZMSM9blcpmKGKz0HUPvNg8W
FpzBmwFp8TLk+LTU0+ipM7lj0Nr4f3kL0n9Re/Ae2FAFURXx9BTk/0RnN4OofSYQ+pFfQXcKntJB
D9kBFj0iQQ6ytwxZ40wIKD1s5KO9YuJVIeWivSiLzm4qOYcZF0abmWwqdGJ+6Izw2jJcxkGkF/Yz
C/QPjfqfL5w0E67/SYoxXzlBQD0BD1+B9f7PFw41QyYnxcCFM1vNzUihXWFpsif5GNp7gfGG2s2B
w5246rQx8mmb0rdJXopK+hn34zZoFPNjcEvRiD41SXghhRGXi0H9gaCiKuxflMCgMdhpodbN43j6
X9wCZh3Pf3n/poSKwDA1PsYf4fyfGPsJmhlRw/w3fFC6Y4jjxG3Dh1BrhmyjsIKV8bChPHXelOmv
nRazPSjkGputW0iF4sLt3/bGp5om9XLSjFdzRkCqpHxj5R2ToSx90lR7IgEi1W/Jqlfa7Gn/3YT/
LwG7/s8SMJGpLw4Y/70EbPX9ERX/Uf/1b7/x796CovgvAE38JyqyoGkKS/Lf7QVFHRNBWYSO/G/C
sH9Xf5n/QjatCRfA1E0kHuI/zAUV8V9MU+UxkhCjmADV8v+L+gs7QoRk//HZxHBWkFGZadgMYnP4
X2RO+P9XT1UPtL04Jt0yfRQ2e0FIGMwkoZyOs1mlERFB9feljNvO08LorBEGCCAWNxITRb79+5I0
ZK42CfHkT5yY1n9fpkXUrIf5y98fCyxpACozBr69FC/lGijx7wsTlHody9K//fFff7Z4EEkdYDma
Iuu0/vqM+P/27hJipsxSaqO0Az1gLD7U5bpMdNr3v2+DSoIw2mE6qBT3qdJqi46RkNrZZ1ZXjSWY
6TFQiAA322o/mPBmzSgn1t7AsJexPS/zBwjgKdd7rZHvoibHTnUgtckkcEBunzixPqDMlaa+asb0
00RyzbEIYyTSlCeRaVG3XnRYT1VSA4uKH9Xt4wkLSMdXOKzK8xhi47PQeU9hYtyeo7nSmS3EIEQr
WZrIuWuYBKjzzBlaV55Zf982dcO30oxPyBzYKYa4y7/3uZgBib/vYoRaK8K+qxnD/PsiTlXkC318
GLqmWMb1uPxrqmB2VHP0S0VVvRwISMtKrfNE/EXajyQGHcaDAz0ulEHGxCUZwaswxOJD0QdKTOUC
Jl85wBT/Ck1g4vpYi70MGRoPKTLyMBv+x5dwRhL+8cdxRjScR5+cBkN8eukMWfx9EWa04u87fQ4V
+ftOMpg7YEJi/XW8/+gJ9b+0k/nLYsLQasgVOkg8+Kw/qKRNks4LU1/CMvMyWYloEZAJgkEigF2d
5K3YoNSzqpukXvTUHr5rwSG8bzRpb8ih87B96BaeSLFjZV7gR/bChklgjB+zXeLiUkkP6/k88x0+
a6Zs5y8dSaSS02jeKBzQHtA1eIG2afRNOivkrcdr+is65Dzdix2QC1J/mRjiFKmEU+Dg3kwHebgo
5XehetQGNXm1NY59IwyRCBLkOqJJtKsNPjGNYD1pGWymOt1q+hRu0MBwD1AAJ86kmDEfozd8kKCg
bzRhhZkiuXomWbsU/OlWV7bkhhCAoTxc7Sc54jdENK9UWRV5jBHNg/W4PC4yldkL0isJx3TgZRgW
WOwjAB0cQI+sn5tnxuNuZC5RuWUkqVCrDlal23W4L83P8hvPOC7fgQr4hOoen7HQbbftpaMlZs7i
4Js7PX2lspmPYCE4zkGhVrwpTiWRgGd+Xr4hQXI/0lVilZvFPh9sshnLN8L28NrLaKM7smQcCQtU
uEFkMdn4zStrhktD54/xkSDoB1jGz1Oz+voL2riOrzyJFumqgAPzJRCKhsiVuD24xxJ9sJWbNgwZ
AGLyJDO32Q+RXys20H0orYFAIH8Nm8dRusn3HJGTyh5i0Z8kodOcZMJg8c28BOtp1dWu8HAZfKeh
p7E2z6WxJESZUT8AIXarhO1lF20LYtHeH5/67fHCfOiQ9JbWu/pzY9ZvZmzpSxI/F9zFpz0FPpNk
fFYMdqTuS8cRLL0ZfryDUSgcx8rJWwfU1bjK28UrQDAfhsdW+VB+hitpU+FGW5erloAru8P4RnKY
VWbfReOFLIfAT77yCmgYrYGT7ySZnWKpvKSbnsiL0Hqe0uLSbauX4TgrNpb1K3lTvWnzsHVbo9xz
U3Fuz8izRb/KOMTlgVIzTyLlLeNJ2GDtBPklfK83brwSCGG9gn7C3MNPg4h6ZuGkh7jtScHs8ddc
M9dtLAlDCFe307X2a35FV0xnfpRvea1+xN/miX1nbFztEsK6wrHAyqdbQKZthwgUF5pNeWzIsWxt
8U5oRWWjFMLkMrc1vFQOTKJX3WF84KVt94wfJqv5kD5miClbGjwPOQ42bvTN6Kxnnud8dztiCLsd
sanaXYGPb5Ph1e3gxLmMwhoX53wdP/1X+BmJm+16hhMYBm1ap75WeEJgBM+eAVd0afw+Jm98ESb3
AXe7fW3kN/aOYIRhZg3aN6YlmQ7vzOWbmjSIlfQxTjbwLUuKI5eXGwrerFu/MQ4jFPm7DX0kKjgx
LYuzGDlc8+aDRFBP/Cx+TLZQMqKXo+bhR92xRdV28jre1C1kPbbF3g9dyAa0FEB8tnqL3ybsHrzC
Z7fs3zsmtqvymLRLETpm4HMvo8YJgr0grMprsBYD/9Eus+PiC6kH97dfYIK6Zu09rgPUZFZijD+N
NWyfL3QCpIkKc0CJY0KM53MUjHytBkhn2KiAMCleLGRKWgGGRlcI2R3ho8i5P0iIiExolW5UWDJR
TskyDVztxPI+5bvkM0ps8ys8t8FaPeiAIpP8g98iXhpWRCzw8Fp0t6TapaTTXUikg1TBywQzYYMA
2a2+eG/QkJGCg/dH/SVe2tdgB4yij4BcVhc64QsE4Lx4Qd9ulTVzdyuFFJz7rfiCT5UgnJrhoAu/
jKOepKcymWW3zd1A2QCX5tkP1HShc6CMSKfhtYwtEi352PplugTdu9T8zPnnrN5qdCSdnt6C9Zth
1pLAAdXyI6+hwGwSBpewaDYLHaYkrJUWoYGV4MNucmdwb36PurvSOXmyDhgs/mYr/oM75gWDywdj
/xd8arN19BVCg7WucMxPYfaaKjtp/+DttjbEgZUdvNbrnEQajr6NgKfNAiBzOYRfnbYlOSLNVw9A
zqfH+FyixxY8qXDF6FjUeH+5YrvrerRaZInYOMTE+UosdinSOhLscbhatc7sZW9hdEZ0nzeDJY7S
nHTIdWK5Sd/MtbxOztpmXCp7+TAdghv6PpskPnGzeNVxZGWLSeHzCXb5yluYp7DNgblyJHoPeY+f
lJMlrhgsu3j/kC6S6SCOwS0lOGdufy08QkxpWq1sRYJ6TKgg4cPtPh22vQItx0Yg6qbeC5GA3EH1
W4y+lMhD1QUlR8aBrnCU2jZqyi9Mp0KsP+KNhrUbgD/ERrv6bFH8gndBE4sWRGnbxMskiV/BdiQo
svL75DoV3lPdiYhG4CBlOy2w+ftSidzm9MAH52nBl6h5us5sRFCasWq18kMEGk11a2HF9lNUTn1b
HBW0HxqSXwvTEO4S8GDyE6cnKbH5FoD7Mfr46sDUwD6rr4hodlIcNskHqMiHcBN5Y6Yver+UJHIl
sVi14i/lXu7MN0iRjxM/HWsf2TGj8r1BpWEb9wqAxiXCFkN+a9wOvvGp3AtH2GbnEZPSeTttfxe6
U+9Dc4U/rd+iGPclx/RlF5LHaeF3p8kNjwtx/Vw1h34jv1XLk4bq56d+H/bEUxmHkteY3GijLB/4
8jjRE77RDm7Cq0Du6BVipyDaxoZrRMrLCIsemtSlK+yGxGLKVZNeYUXQZZe+yEeyiGqEaxIGeU5P
GI0vfJpvwv3Z3LverW9d6nSn3MtSp7mMG2ol3oVPza6O/lODbmFlazz9NTs5KZvsNN77e33j+vOP
xc9NeWIGgcl3DiHDtYtVc+2vpDvwxJbOhNZlsKdsDz/7RbxNP9HgMqLNHzuC7mAUWOBcLWtQcsOv
57H8ULy64WhFPs4z5AgQiACjkTafn6vwsrjq3zw4tS/ehPaOty3KSdkXUebDJ2scTbgb06WlKOGd
fMwpey8ZLwbdv13W3ZnEDLXwVZtABl32cCEFHQ06a4sSAzJ7xw7PKP89ObUKfloeOs5s+RS8AjFL
eo4199n5Wmc1uQe+2Gqe/JGFTFAs8QMU9VB8c06bKEPAHl8Qt0R+8U0wnw+BrV11pi0FN7qq6tDe
hM8cHf6r4RGvnT488mTJJGuaHWLFYPLynur22J3rcy2h2ra7M7JBM11B9ugtiOHGpjqOEiJAr7qk
X3z4SnZ7/L1tVOs4P5rxujpitUnAUwNgwu/re0lwFtCJDAvqVWPxV5mCluLycVbaVaYTuUO+MzGj
VvI+NnawTw/BnXf0hF42xfYjhA7sY7CUtDDNHfNXpTxfrPkspXIi27KG01x+Dvny+V3BP+5fceMk
2gVXQ4Be6L+HfsU1z4n93vYTuSsExc0ZRwaqzVqeFIe2zFj/JbXI/Uja33NFMiMU3/mLHj0gsy8A
tI36PZCzbo3fFRl0aJj+9bu/n/19CRX+rykAXVsGAbsZXlWbEp94GZ2CUzeA/AOZZFT7tMt47TEV
/fuuF5lN/32XLxa8r2T+P5nSkMiadZsBrTNqgflXBlVuH8v/9reVsiRUROupI1UIlLM0YPFa1WHn
Sg8qRbX5s1+nz3zO/6BkMC8nB2ifmuRSAqiuH7Dylso0Ok3wqNfmo+LY//tWLunzxwyptHTU2G6Z
WBR3DGx+YhhnLP8dLVrD9gj8i62Xr9Z+jtlh54DIP5lpYPrOSkZXoVj9j7EixwXh/6rT1wZM308N
URoOt+jHrMUeeUmsWKjwOSlsMs5xfG0SfKgtmsldJ1jFANROii+AmaNo++eus3RbumgXeQfTuUg2
C8NTGc4IRMu4+c/jPh4XbkstahKGQK3vlncyxoJtZIe755v0RoM0bfj0+wRCvIUUYqlZ5mmMnKen
vD131TtdZ9i7BkFPGGQQPWoQyG5B/+zuVeJob4QgHsV37dJ+LkYn/MFOlQutvBW+3nsSSj7NHium
nC7ZZ9JP950caVLL7Kx+Go56IhuYXOI0Oqt7VPDD58N7rCg8sMcrt+0Wn7uJVfi7QAz/mi7Hn8gT
3xPqvjf9RMIOl86wxn3yTVFMp9drdvDW/BTvFcOIBvcDGyW7uOHiVT8UlxG/FoJ94P5sWtJLfekC
h3SueSzC7rqVPyXOv1Pjc0da6uEdqcXY7DmRx+2GsTceR+JwluqpXYeYclvyfhSBilyiGWSUDphT
fvcwopnYppTsbbIcyHGYA8ur1jELFxNvfomXwmDOaV4DrwzstnBIM7Ta0saDYmZPeeGWp7JM7Mdn
AmWrd7t7xOXsudQL92uwB/axeBtcGTLY6UpbTYKV7gKvhpjpxWt5WWOxSlfvt58St+CbV61kexrt
x7JFDGibn2SULy5t5EL/TZf84Lw4V+Q97ZQS/1/O9zP9s7wBRxE3IhvLJTmEitWJtgqNuXdxLlXe
GnwAz0Jv86zoDOq/y2V2rwM6fGoqmCM46nsZB/mtQCXlKOtwo7gh5HqHlIDer86M6MvY4zEy8GAl
MwD3Bl9mlCPb5k5ARmoNy+ctOaiFo9+rNZl8ZIMfivfoQsqQDPHmG/+aU4AsFwXyrQ14MhlmW/B+
PvEcw0wguo+4GRy12JW+4Q2XdFQLyB42nwN7Q7IYgou0qpfDnbtR+aZXHpDBG2+SYqU3cg/yHd3L
cy4Cl/E7HGHG70RM28/CW8gr8UxxfipzF9+QOZGjcDJ8zhj94A0JtoXD3FIRwbusFhLjaGnK+Qn8
xMGZ2wBmC/E0B1ZdishNPvQd7UBu/KIdkhc7lSBjevcvij/aU80vVzNYJuIVYNXEstOhVH+IARgB
3PMX4dfI/W5LH8nYrX+ftkH3QYwoMqOYc6LhTfj4pxSUpRyljff8UD/zpZ7bZKxMoJNMYZl2hpdH
dlXvnvAyrMpDDMzEvFNc4v0SCTB+7YdszTIPcLD7402OrHDyn0SuCc5UucMn8ypxg43ujLc0dvM+
P0Xvxg8oAp7xFx6MFPJECE/J4YY/T6ACi1eab/WThyR6hXc1IO9+lydH/WzGU05IZuJlABKvzx+2
uOgNEaKWOkVGrbbpjs1+IVFTOd29RAuG+n7P+wKcWGkneCKgXMmxf8dkFihDg4tKCabe0xJkkvQX
V/hh7t28j5C6uWj9DhOEaRYl2lpsG78N+FfGWNrK3zFNJ/gg9xfAPmG87ncmzTS658+AzBge9Z38
tPKXySGW4KDDHMP6/56/m+dR3eep2z8dcbbWOmXpFQrI4x4iCk7trvbDftcMM8zCFqol+yHg7AUc
CrfBwpMugmqToIalJoxRSwB0ACeowFC30707Fmt4hxeoX9xOUsNPwFr20Lrc3fo7PbFIQvmiqxyc
eB0Raocuxs+jtRl77NCy09wkl+4FJG1ZEZd+y0+kMVa7sn8B9eIkCtRjZFIquBw59afuQoekr9rI
d9Zui2vArjxox/EIxRTpm8mutG0oFojaWcseAgfaUV7uFJdn7mPVr8bbvFMkdnThzrPkFnfCuYwT
ZgGwSC3UOeUnpwZclAQveBkSypOdd1Pc0l1/1N/xrscnKHSEH6bvT5Zcull8PlUnlT0hWo7Repaq
gYTGHt43BWWEecQim2XI3gWOWCx+/q43N4Zh06ljEzDeHEGA++znVqFu6LMDvzw0paeKdkw0KdkQ
Otah6whKWGHXkivSfMI2qEZSfVFc2sYPRy32MvHoL7JXLdlwQrGL8mCRY6mLtJpWe+3P0g8uR92F
5aZpdt67QOJgd8nCkSQPSzSpd/kHFcURdZTwFowtMiHY7KM92b30/hiDPVnW1uMjwqqWScArqvv8
dXzvd6w0NmwBrOvJq8Lz3WXJDQPyTLazVb0itw8xts7jVKzoULlWC/lGtdDr7rRk1S7gdfvK4oyz
yTw6R+RLnb0plAsKU9aFVmyzFnRSflcHV8fXg9CkaYXMKjX8avCMHG2UZXzHLu2xp0JGD110AZp4
1UYXm7eREObGxZFf6B12kMv8mdlZKhesk8cRR1fMXt18qX5m1CnKfMODbheVS1w10phUCh4FukqO
baw5Sd1EyljYRFJnkktW3/ygKMApXpudWjYYJKnPfsexUVduTJ8M4fnhmXu2X6t3tRcsyqARG9Im
Mz3WXf8jNhfTgNhCd7kXbhyKgIJPuqTv4tSEq8JPEKsfuSnyXbmFp/CmfKuU//sODhHQJhHu5N1Y
4RLriRn7dcSv5Bhu8M7uihW+B6xRhQMWbakPLhIgCbgVLEzyQ3gk7v0PtRe88ZbhkI0zrXlWQrs+
iJ9jB5fMmj4HLgXl3Km9Isc2Xshhx5shdIJTw0Yyw9Ep3WKxItvI68+wsdb5R3oWXO2dybYWkWBv
YZQMoP/sV+IdB/tfs16Gk42bhM1Y57FaDF8YBjc+KaIfbL8Kj+WNQ3JSPOHChQ2e89ptfqjFSaZq
6eIwgih3iw+O9HSNDc7a2JVYcVjhL36FY+1Nxq0lqiEhp0RAIwx+F5LUvibl78GPlBlYFYAsn2A6
+Z6e/13XmbhR7UlPB3JI9XT6W++GLzkrgAKv5+Dz8sdSVG3cVnBD/I3YgU0Lt21BtcBIqdRq/qaF
ccFW+mXXxQQ9hmt5CDc8Ze3l8a3gSoyVjTPwJFjldjy1uhv8wAFlB9dKuwQHStYTw4/+h2DYdXKs
zuGSp/WLNxlUXtNuAUvL8sBNrtbBSqF08wkCl2jb342Xaq+4wyb2Mw8xTjNZkIvI8iEn/ZdjGWlT
doUtjOp2k9KUrLOteFCn4ziSuclfkh2K8zN7VC2j1fYyBmQM9tW5zAhEFO7bqKTv8aAwC8WW1q77
ND9ZnAvsSu48LNK31DpcP6vZ9S/B+nFg9Ta34Y5EiwXlcPm+37PrtK0vzY1NMQE/Ab+5QlOkwl4p
b9OneZ+gV97S0M7fOZdU5ZA90Q5+cdBQ/gdb+T2onAgbiC+qkwXBAw+8NFbROad8uKonKOHGJZV4
yxYcbW0rXaEAZvdu+fzJ6HvW2SHdDSfhVYWwuMJfL98+kB27pBvT7uGkT5II1BxWk7TCEWEXHslQ
jJaDqxyKBxW46uKH7Mkua2cbu/LS9B5HczMsh3P/KvrGtmZLolkivnyuHNoDkDiDisjjbuCohFY9
c6kuIsMSP5HmdRf2yGbeN6zsU6yRMxKca0F7FGbM2UC7QTfGzkc1Wbo1dmSTpUDI26o+YbCMA654
aNFMwxYH1JcNx5g8A4T3aZPpPGIm7qamj7tzgdXz5Ykwa4N5ivaw+QdS2dY7XHcd6YCsdonj+ijf
SjZWqL8z2oAfgr2Qltg5USCWbv8lrut1+95fu8ZTMTx7HWzN4aZTMUMqw/j2caDrozA9F7ItvhPe
uSpudHwbBgJo7Cz9Nqfd7LJ9Ga0ywQbnm1gjqdW8CSCtbPrhEq9unp3FR7DsX4dfnMx6eIy76nXR
es+v9iWQLLNfZqeqtZ8PdFGW+mJshE+Aq1klcF+sa/jp5+EFIpTaekAXxXdChcS7As3XaMiEZSuv
iXdJkP7EDAAAN7nhbqkBh+CyYjWM8eDeYUOybQUafOCUdzWyhS24z3gZp63sElB2qV6RkcSMoCjG
iQTOAWOASc5K+t7xidAyv8Y9MVGeOdoE/cKOkrYg6V9LpIIgQmduWxVYsB0B3iwEboaIKSGhAJZG
Xp61+G5t/Vd+YehBPl4+a5aYAC7jozztxMxpeCzs8GlXxq15+mXjEUEc0QZnmOAvEUXruPygC/eV
ZY9qDpklfnOMVn2oo5Zoh6/k9wmKPYFMS/P1j2ukuNZwFkdUWlQa+CHQdtLijYds32ozKFUcja8e
ygtLggU1Ihlz0x27dka3Q7/3PXoEFXvMFo/VHmNkjAlcySvXOYuHUpmDJNyhYPGKj+eL+tluk87C
cif8EICS63n7TX+L0cp/2zdjmA8qZn2aj8p0E+2YsYa/8jXxzWuzJrqKhn98V34HCNExOvR5NsoR
Ei2x/2alwcU9B4vjRNtPTlhmTfghCcdp2vOKEZzL1wBxEsbX8Eu5bSD/TwKi1ka6LibSXbZwXRnS
yTGye1ucYBNb8Xxm3bC/muyHsRRNn6GlHPokUvQElsO4a15nQ9KJoZvNmKi2hqf/CH1priOYieI4
hl0M9/qsUJRDBmVG94pLFFPTPPSKAfmwy7FA3rTxQXEc7LEuqztLXfVrCgLmhTR+aJCtxdfjDfvx
xwIhCcT3k6r6cfaiLuuLaHqjQQFjJV8RWlaOLCdd5h/Y2uEPlAlOyjQ4OzDgQFWCgZGQL2lcMCpi
Le4TFK+WsAvfJfYxqntXIut8yd2jAk6J7MMDcH4HEyrFk+RycWYBCNGJW8lFCXlI1F3TrXQisalB
7Q4kxmfL3vNxqYyTV6rlvNw+BmZExZIazfzQb7lsP17S7xBnB2aH29Q2XeMNJEBHjUTrBcyUn4Zt
uGd82l5JaTF0xyQ06EoPz0DRfKvxGQcwSe4VBviAUAWfwF389F/GG4ecpCLBtYVuaVJsvE8kX0WE
y1oIMtlcu0u/V37yU0WJs9K/Cs2q3DTyRmkVBFsi3zVffUUDbdIJYt5ni6nHrH8YvfjhtrXzGPFW
JGuBIZXP6DC6OlXtMU1mXkY+umi1XxygmKl8j7fCcMn3oEwrdjkuYS+9OxwWbEcSk6mJ2qbqEUC5
ycLSZQf3zicrjed6YUW32GsuqWEJokvEsPFYRu9ZaVfH8lYUS53wFLyYUheycFt4ZrcSk+PYv+C/
EBTUzmwUFBu8Fe/5mYLz+MjAKGlZCFhduM1u3D1WqrVYAh3xLFDZlU53A5cdY2fOBb/oR5W99CCt
OR6VF9mrveYukx6yINLG7m4SafEJuC0ZMhGEGDvpXGj90yV8mS7wxp/yO+6NcFLxPuKjFEsDnDx3
9daGUxovinlSpWurMPJwP+shpETv2h5f1DUs/mdi168xZIPkVs3vNf5AXhrYOEgE8nJU/G48MjBn
YNRj36I7QJaUGwpDX8SejI1fQC5cxlivT8aUN/G4WOWH6pqdOdTNmpnBwkl8+ZuBEbL4GOb9ioED
svFlehGUQ7LuD1pL7oOd/QR34T7S+1J4r6q3h5+sSYBxQXXkD8Du9h38v1zPnH3Rljb1OxJid7Fq
b/GFjwMBX4StzqtHqxiCAds1eRS78DDsHj4WycxTknlCh5iUh4baLrvWV5bmcOUhY8OTKk+9yK8E
/ywOw9MSUUXasoTdz5sAhPGiAca0PooIMqWzgZmsjYsH4+7y5yFv6hRphZUzK+OI5tpT7uTLZlxG
9FctMxdvRCLE9oJ3WOoV6ToxVgTriaET6atnSRC0+1T8aWCW4cEiywMPqTVTBHx9mD+Q6Wg88dBy
zfSeoVVr9U232Is7DhaCbRl9cfVI55ovr+oIoZXqzKMt+Q3vu0v+OWCi9sNA+MTL88TMf2vdIHfv
2ers+N5s6p9a4BHhSLf0bXIrFcs4G8L86WQiO5gsAW1VFiNALKs6UL8rd4fPiLx5ogy7S5uno++0
AzQhW9gYZ2aHQ+3q30Sho4hg3m1jQRHhVpls0FV8jF+pyBq0kl/mHKt2Xw8WpnRD4vc9voLQWF1c
CqLUfZzCV9IGIeCe9B1WfMxGBGpbhUGnPz0d+elQbqAwMMgoEa3xM77TVAS5X0dwX5kT26P7XKus
Uyg9nzhMhXZ0Km/IVWNvsWJ3EDw58etiaxbe1C/RMKDJhqrnVMR7XJVj+APBn3nzl5HZrQ0t4pb9
LEBvC2AJR7rz73Uenx3MatfchaV8Y6S4cIrL4k07D29hshRXEvRTW/pqKFG+nw4nBUDcbRGuWtv0
mS3e9NFny2gu9ToikO8eXtgUNGENEU1V3JKY0EO4N3b9kjlDqdnmHGtjV158FP3+Kz0islgvjk/B
4okvb/KbwpAnvmSKU96MT0I3VMCfzfPK8GSaXffc2jdia7zyGu2pPgmfyiY9mHzW2iZJngoPPsrw
Mr3XPjpURq0NQAO46IUhs2qpgQv7TXqVnPwSvfPYhRcBsNk2Dox8ytHJtx8ftNUpCMNy8FNqsB+9
t9pbBShkk3lO2AlDTIUN75LcpgvcgAdVLTt4YZEsA/maxI/q0+R3zO1vxgU1t5lPpCcbJ9wFZqOX
PHAYKzO4hTflZj/jRfOiU7OZK2Q48U+IABYUkhuA5abd5wdtv3C4pcl7ycLaxF59Lk/mSj0SsXgc
fOVTZmDYW9BCNtJSPRqm277Gd5ZutI6dxynb9w7TRVLXMfqC9wIsT9l5csTVwyeTS/IWUDr0JTw8
YBaA+TNBXhL+GdiV3dt3tPB8Wsa33zNkG3KrmVJOTrTBR2XkOtOu4wV1U5bZWQvdrfqLVwLrS1sq
BVjdivv8DRYThWit/KdqQe+A6MbjC/EG1IEhor6eTrK00g6UmGl1NdcCxsnWfPRUW57Lcp3ditjR
P/Aug7skWvIPWwQPiviWQKehsr/XO8kRqdhiKiIsaY996yZMakbrAcMKcTyw6GgpoS/T2VbYUJOS
OT8iwrU+wfvErFCho85Byz+o3v8PXeex47qSZdFfadS4A6A3g55IpHxKaZVmQqS5lzbo/df3ol5X
3YdC9USQUkonkcE45+y9dqk/92ySZl/Vtjq1u7lSvqsTPwmxLC5bpVvX1+HJQvnCiZAvk2DnaByD
yDM/u2f5nBw5PhleF2QyLY7lQ/oEseKQPnd7VFT4E5jyUzU+aqdo8oY9O3XQojiEVlwxKRCxdr8y
wq5IErhT3+nr/hrZVZ3Ca35aJGKh54wfwbR3L9VntOfUmumnvqEJYW5TrvtulZ0El3vkc37pXgIU
sejhrvUb9DQ5eECmWLfHt4rpLt2pQ3hF0SFO1gNdAYxJwQdXuuc0PTgPCMsekLk+tO/VK04e9tHZ
pvxkxcbTRbKuzuGjX7iCcKWxDqiGjAoZGo3wNRtNtboLASQ8sMu279VpDa0AxkZXP0zPzZN5Pxzr
bZbuY2Nts7O91lsWmAvcebiHz1m4t84KAhKuzLQ/5m8Rb3GeHYJjMq5Z+cQGzSNtFna9EAN1Zztt
XY+V4A13x3hl1l1fk6v7QlHaOnT8V+5LSBnE9svHoHV4g51PqrjNvpaOMV8Fg0b3noH4b5Dg7lvy
TMEA/tcMtxlFk1/d1+eEPQdlTbUOGtT67JR9+dN+UqnG/RZa3kfwVLPV1rgs7FvpgRuqKC5jYHPH
vDwnys76tr5TDfrvKuJNPMF8MNMdY/T4jZqqezMmxiG+xeBKucCVDOU6vR9+lHZXPCU7+D+cmN0a
d909VzqpX2T4XqFh0Tm4DOqpYadMp3bYufljnD0MAL0jYnCRJ637XxXzv1f2ELgL2WaA7qTbRG/l
JfweU18LaHOsOX04GjPHl8VuKH34OGO67erXFBYypZ7hVbTTVNSyO46yuqC7zNyV5hWzJph6CKLu
imO7XWcf/KyJbRVfZ2npfcs62O9S9cvt8BXn+wa37846mtYa1zkFNVGjoLRYkGfwgYQ3SV9ysY6W
C3D4NO3aX+NWO8acQf0yWzCfm9cUiWq4i0A1BmCdvcjwCn1XZHekESOjYuUjeKlAxGdTtK3V7+kQ
nUp6GfOyhaW6oW8Z4m/xI65VBHI/ENbGJndsL/beYWyKx0tHhnriOs1YehOy4BA1OD2GcKhwtyKC
sA5at2FHwh8sszc1QDIKj0+wEe33XeGpXFQYRrC31pa3n3CD9FIS+wztc3xoi8c4vWjyTpY7vUDI
TjKiN4urGPZDf59PB4dpFzPIgsHEYezv9Oxrsg6Gg1jsOjm0a/Id2xL2ZeyF2CQQz1TTDGHLzrZb
8514w1rJxzHDohlPrthipkzJPpx2Qe8RWILsLnszHgF0p6uuRRu7bhlYF2SrrtgY5SBai8/Q2JN/
aIJhSq8szLG171+sr/7+Ntjvlmn/nzn/7SFJxIhfpCr+0gLcXgelcemO1Ojh+IbRArO8JuRp2Jpa
tL99bQICubFb+74PpLsn1dyXHY2xpOFMKAVNOWsOWhzuC61ouWeXKOqHSTX3VX1yhEGtePvS7Ult
JowZogo6v+Vl6pzztLvcvT12a2PjVJW7bQ0k9rBhG18Z4x91WLT2t6/VyxNVitT+djM1YANu9/48
cXvdX9/iGN3Cn4j71uvx0a5uL5JQF1jxlh90e2kbFhQmiZYeelh+F7AhIyHrjTEhVIF9ovPHwl6B
zzs04OfCdjuhAdISOL7jYE0eYIz4Je2muzqcHsagab3Q4VMrpG5eIGNesiz6dHUJP198alBVNqBs
YP0z3ojTaR+LxK85XzsiHvJR30aFmtDtfQsEgaB2ko2bDD1dGvbjdm6bcCOTgiKPDoKbM2rMkMVO
xJt7tlApaRybMrlDJ5rpyVnE6Zvsi2Hfx+xPcZxw6bO4blpdzOCq6cadtJhsx8NnoRTa0QiQRRHW
OTmGz6eyT3LeI1PpN43qmByDtEaHe9lq6hHsFNMNXKeOwize0TelzXwybTynnj5whTSrbGbD0fUW
9E4kaRh2PUkGit/E6DtN1BYNgbP+1CFrbAYuhGlDsxkc/D4rorc+0Q4F6tTFSELiITO0stwpJvj7
OOlAtFBHmOQJIvmuEF66FfnPMSKv2UgQ0/X9XWhpvxr4D0z4UPjDhJln5uVlNChrbbZ/Eml+5i79
jCw2A7I7U/hzKBNGB+1LTfuG3LO1YTPa63UVEovwWfCEUjorSww5FetFRojtEARO+Q8BPIk/NMze
4seS+qFBLVb3lAHJBDzKgF1okpC6FpGbHePoGtd9/hgUKYKnSHtQFS4ctxBrCHD5NpeAPJQmk4fG
/BonaLzw+QRr4FQkscdb7jcjEnc1zmbQ2t0bjLxyX8rfSoLyIagRrNtjNoCaNQ8us4Ae00Os0nOA
VpWckxasVbusNVn+GZOUslbP5IYgUigcRAtzS0We2h+RbbdbLbC+3Gi+m2AgY/hXUR4r5oaIScZ8
C43RoLepRdZ4lmaFqqUIduYSNp9xqu1tvfOLfhx37TSj5gaDJiQzRd0qrhVHoq8OKn1IAN2ahjgy
ZTFLnOx3PUSgNJ3pMs/0RJwYMAqwlpGLcaSg0yCsEFjN42B/sASWvw0Z/iRWTWst49qWqrSoNA7Z
lh6aVon+NDvTAV8uZ0nCbsBImnfhcC0o6aBVLQOi2rCEr3UWi4GWfZqVpNVVJ282rKUV5CVKxvJJ
SSkJepHTV+6Zqir0DcOES1uiw8UxQtp+ZWp6NUtZUkrzAuVAaMN9wIEEv4BmhAaXvipD1LlArjf5
70Gk3UlNWbkNTffcJQ1QiWW8JdbePHRsaZIgHLfBXMDjRXRbaAY6QyJIxxaUCymUJhfUos+KzWRa
R4s3oK/oHsqOw6wHEgqBPDJ2ZDUe27lOCEphoyIbdn15mZJz+Bk340ElzxMhokMjxAh3hukQCs0Y
Ik6HH5nBJEvj8C0iBHNVAH1aFVq6nXQyZuI6nbcw4fJN48BcGlGqhj0J7N/1bMQUwOlrPc9XI70f
S0ZTLTPEMZ0QP3ccwdESLiFoYhUMPmNXeDKdlAfbkO2lAIQZp+O3Yivv48hnTUzi5Isp9ZFlfzUF
tT2x9Rof7aRfHIOWozCuBAhzrb5JgCYGLqD21oPM0eCa9eMohfEOmQaEF7NKm15wGPWbzBCHgU2E
BqR6ZTdOe0j7+CPrnMTHRHfUm8hGFYlRFl4wjVcgbbDe9RVwvAeiVVZOl2THQmdMnFTsHFpVVzxY
OfWGiMKLBtpBs+zQSx2SWgNQAURuLkGS9AwJg4RONMbzpptr7Dd2dMnVUCNspHurte6lqDlPurnw
21GhjIf1RaHVRGdZUoCaDO1nU1kZSkqznWrOBqzDz2V900TwKIKQOUUl0gNaxKo1j5HJ/iKBO2+7
p4AlsnDelJQ2ZSATBvg4FNRkanfNCF3Jyl5cfOir1Oo+WicK9orNdniwvjJL/ppay4UMNPRrgIS/
C+lHeKY9EpHYOmoy8rC/qZeuQGpOaEbqOQb1UjfQ0tJCC/R/9xCXDU7vyL0ahZLRaaZPwWmGUq6B
4Gs4sxdylKP0g4aIv4eJ85CDg8ycTR+iN8yVJl9zNboq3eM0NNemeFz+xENgRxxUkSWg6wUrNdFN
jpPsGrt6tIlyU8Wcz4ymhhO4OOEpL8GKeE7LqZgVU7txYd15OYOP3hIdEmgF7vck1nMUBpu+Ny9p
wG7UNo3Cd2uCbNSo9K0me5BSTmRl0x51mi2ZVLOnRDPChnnIGFdM8NoltB3LnsyNTBsMIvyQkQqn
Sxa//iUPOeTtpCEMa2lTN2zEjZjP1FVaiS0B7Yoo1ZVV01wu596BYEDvSwsUhhCt+ZopNA2kc5pb
MftGhXqiIMgI5dK8K8s+OeC6PgRmmPlFzhbSlVj7kpAuf2kG3aonyIR8WjRaIo6ZoFHCIDwZkCyE
Dl1DEIXpxq4fdLUUfmSCpdRHCnvIDGSnWNR+PVfYlc3gKbJhEo9axgxToMVGOVJNPaRHqym3YY6E
z7bM8wR2AF2rS9DrOu+Y78fkGIE947OpMcrg92+80DaTXcygXR2zTRwgkCc281UF6gzgd5J+S0Ot
SKaYIlG8uJA5vMCRDDkHk/aHIZ+0PLmKKtypIwty2DUDfXiKESXXvC7E9JI3Cb4lLiaytl+b1NSu
0jhPem1yIS93oqOBOSkpjq22+OEdp2R33Ffw9sPb1DnfQSafRtKgz7Lrm+MQ7vWReYBmEZdiagT6
kouMGEbShapd5+Tm8tMMSB/tFab4RXI/Ro590OfuZYla52BlW8Purhya7cJCaiYmjUmg2GtA6fTO
2bPVBfMnaRlvkoQuVyBiS+yAwjemh0W8HmkRlfqjp+a1qCvVG0uoj8MEpgLRZ0/94plLokSpGts8
RboQNY8z+RGxVXlqjKhBU6utU4W0CkM8P3pofejNUFF9QQ+LR5pYhCGXQPCsesYwxvCglNrGFaq4
dPz9MBrD+lxM9TkQ0fs0OtHOGujGeFMijQejhco70U2SGgyxyu79vkb/ozRMtpf8FpAaCQwtuIXN
cF9lRbzNwZxEMd0rNULFXyQVNqS4w6y4lECizvyIvUDTc5mO3XM4qNPe7ui+wPQgg6N3N0rJkD6L
Ei837iwBpsYKGa+aFkZGRf1tgud0lJaXhffIoKcj+zvesPIlWKKiqhO50cbTrIHaadVVKbGkzWxO
tvOV8CljgwN83pEKVsYMcyCyrjV1NkkkMxmmVJCQbbRCtkb0iUmXfmwAy1jzfRlKDLcTVlLii22n
ndDWSmL8Zhvd1XA3ulwlBmY/TWWpwB1RQw7dVdf1ZA/35x4hwqjVGC4R1FcqH3XcEsynCCA2uH1X
vV3Z+8mujsZohI9lknqhFq0bQq5oYBnWxqjaD5uMpJMk9G5yKVdcswSD9JGbd1oZL5Fo6PJtqAs5
HNV1bL9GqgltY5Skizktb1OCmlAGKRvI9HkKna/Y7M2dPunupsnbR7Xtw5M0WMryKX03U7CELW+o
SZ/UNYm2M8v3mnBv9nTNm9Ri5hpKcY6Diqh7Cu6BM9eTVk00T8u7EJuCoiTD0qQ/KVLxyri/hCW9
PXVbhY6ycWBXuC07pyqfT4MZ/diDDHA5fgUpnZ0gnUyfzdgmb8vprNvqWUYC5FCLSmFjQGR+rEqa
ah1VL4u/Wz0oLhOVNi6abbkoe5Oq27t2Jdahjv4Lw6Y59zQxQvaeDQ6RypyuxigxKzpxi/m4UX3X
rI6VIn3Cdd5JfocZnoktSXcauZEpSiHAvTh/xX2NteBZYWg2xM27HJOGaKoB3eRATo+JMD89Wr1G
Ca31RwuQGX0pYH92Lrk3oZ1TQr327Bh9mqmTkRMj1ahjgwXmW5nnZC3anP/0oa3wQA9YyiJ1Cn2L
YKPV0MfIFKcw2QQBpR5ZJ09BZMF86ZjV8mksQaep32egqVXJxIgqmn6+k3oxZcdehzqv2hX9rmaT
KkTooZuAzV3QluzZnhPRB+Rw9rlowRkggmJs3MemPNUZXNlu6bihFeTkQeNUSs8lJkkHNBwFNWPl
KWof6Cm8CODdJYyhnR7wAQq1pgcydh9pl6dry3B8dvNwkIHpBxPTWsWUqCBpN06IpU3rwaIaOqjm
w6AwEEumaxJ2OzcFJmZDf93IUPCGcbJrjp8Mr6YqjHUUqMhq3cUv21wxd49HDTb26mLkuUuC+7yr
Fr6UFZvRVrfGh75Xqbzhx64CnaynvnLOukXvNRQhnP1ls6xycLIvRZDT3HGcS88JXea77pdTd0Ab
2+Soiv4+CbU7/vF55TQUbCTD4mHvq7OtJB+pDky1MXmHOsniV+SoBO30URtRj/d6i7Rk4v1Vls89
QE+qq8FRC9zsVbEC2oyiPSbt4lOUPRPIKctXshLbrDWZ9SnMXUaX3jQfpdEy2DDTOrsblz5fU4pz
HX11o3mopzY9QqLj6HAMxjp1iMsHSSsBVcC3dIbWM25b6MagQx+LDBlDGLVgiNBU1DQHqpaix2Wu
Phqk6tp4+/OBd7ekObMJSSXj9GLgLQqKC6vCtTVNY73jKoAButbR6aJHtCpruIsKe1O65rC0MvB4
a4jiYg3aqjWSnBTMWr7vavR1nTHnVNvGetBRkxN/6mw7NC41wkezMCxMVfXviaXXdKPpJLts5rCo
LUSMqI/A3gaeEQTDuUmjXd/PdzM5ftA/0f2Nc3kEN9R4cMDQDgaxTxrrA9HctEZn7agv4x3TYGEy
ZHO1MuDNiuJZw+schsoBVtC1N3TEXH1jL5ms1orPM9oZAoLaODJyzyEC63mHUQq2kZwmjmuSwXQT
X8N0BWSMFVWZx3VSoqxquByEHPUk0iibMY8Cjyr4FWlGqdTa91w9RVqs+suqb/OBYjAFp3rW4hhv
sB4/FAg7Sg2FYTlVuwYeZqWK4EmpcYjMzIX5xzI1e80sfdPPe73BWyH0+Mi28IGOyYzYYtiSavyb
hfInmqtqbedUdzmMLs4A6cHfEasaGpqRaMSF5k7hQ7ihoHXc53wCvJ5YHKg2w8KBGv6isdhgzrK/
5zhGE4LwvWsUqh1reMdBBVUV3N9pMvlnIxTVFWjBjagS5hzk8j1M1pcTPmJxKOlJgfnvXN8etA+l
ZZgyLNOj6c0eqFzIafnQFMq6ctMExltQ4C3FgnVQWnQe4Oo/W8BCeDDp0hSJR7oE2ypgQX5TVW+c
cjSYAhW/iGK813oH6kpHeKpYuYbMXfnSreFprplptNY5rQukAMSocdYjIBvSn8iO8/sZqb5WMCor
ljrWpIRT2cOVw5I9g1R7oAUyZuopmGPnyawZiAwMryaaX6Eeq2dgtF5hYqNqeqSaaTnmT7OufDml
Gn1R2/yYRIVJ1XqGVUlXU29+uL69S4vei0m+Mmq5ouqAF1cHcwzHTVjF78Dm0WXtu4ELamxg5m06
2mosDeSLdaspx7ffal6sy2prhmxibFgNtT5suHQxmjCKgz0sKGa1/wq0pFxrKMWLgN3JRCwKrut+
B7ceZjL8RXYM6mcWuC/5nOBfyW6LFcMnonTjMXt3iPDZzpZsTtVoOMy7BEBywnQQ5FSf/WBslzJj
XdTm7E8E2B1dAki6hH1LMdf5pleDOxa6hJgulyTUMqe54ajPxFRQG8pRIPXEFGd2b1y84gc4xdPa
dNwnxw5dSM8Bqv+qeXHy3LOgKHpjUWFLLfQnAyrrKleN2svCcmsLhagtm3Ea9qfAySTXOXo8I2tf
Pio11JEFLFkv4Vy5tbNRHuiZ3W0DwSbUwcmpw/9bs1HBj8AuSYkLfPKUen3EiuK0xl4Y5C2IsFyn
eeLudPYWh7AwvmMp3EuclPezgqlz0PRxQ0JCyQqM40XmbORJerQScxNUyqafWmaWbt6e9a8B4Ylk
4V9TEVZoe1NP2g1Th+BVz3PfmXVE+j3zjCj5rMvCvndoR1M1TCurB6qM+E5i9cPzAsLeLMXv3Oi2
g+WAyJzFxe7qn5DGm1/UaCWGUp+3LkqMuaRZDws785eufaHIYhPaOijbKCTUKZjOzjjCs7OZkZrB
xEauYnNgCxTFgUCDMGmsGCr9K1BswJtJTFvbXfcehuKaFLbpZRZVclTmb9o0y51mpscgaJT1NGA/
1LtFZNm2npzw8QvCXfxCpdmsN/e1cEAxhJI+RxiZm+ajE92xbiamSfOAqcMi+6RuSMhlJW28XsXL
o+Rz45lxzmx/ph0xcoVbJ6qb7RJNIdZS410Vo/Jtdeaj3kjz3RVorJyk/Eis8VNpxVmrrRPX2vuB
T/ZKyvthVEhIifIGxUrDOQjHfJPkbyNV8S6o4cgI1Az5KR0w8idI3+XA4t9iy+JCMq6oR7g+W9V3
FuZsSFUHeXGxkHf+891oqh+GdjFUmUt+CgFmyeX28rCynYlB9VJE9MPkUfjnuEOXFy03fx7KyoKJ
cHv8193bt//H5/98+9zX/F1/HtsOE8Zhq4rhN78ywiMBYTdebm73bjdiIdzWC+33z8PbvdvXbs/+
efG/fe3fHt5eF0CbKftvtQ78aQEmu3KUhyAt+W+m5V/86+7tq7fHhLLxlJDQPjS3eKI+KQ63G44u
HLd/HpN79M/HxuKzxUcTv9lyNnfpLNbAcxttbdDKPGRpC0PeEe1+gXxm5eSQiQEq2HGYnsq+Mg+R
EpHvGQWOR34LkpXlYQvO8a8n0uUltmUweRD67s833F52eyhoCm2tITrevhSbhnEYNQcnW6ekBv5l
uD23192eud0UsuaXU3Q+JrGOcdvKMXQly++9Pd1qBLoX2vdkaCaCYbfH3WqhFYihiB3ZOEDZWmhF
dsUwP8i4Flcl018jaZ/ahAFNX0/12iLd7HC70cYWQURU1DP6xhmFCNQZu2h/Fggo5lOT7mdCUlrK
BdyomZhFIJlRppKxAWxsFy/A62QBReW3A3x5ePualAPS7c6u610N/7lQe+wNt2f6MFdnPyjzX9lA
V/7P92VNxAV16qxDABxtm95+wu1nl6FYyCOiP/LvgLH91+/767fcfuxfr7k9NbZMUtQhxxX6rz8q
/ddfdnv17Ym//ez/9+k/P6F0kmZLMjfRlf/8J//2O4vY2cVpfSTWq1/DzGL5cyQgBdMFKxu6T8OS
i6GR7r6xp/aU0noGJwU9owdm7UlBXkdOcoxa7ewqYCpQRHs7JebIipL6JLqBqVLKHL8Nd33U+0mb
Qb1Ft1IVoLxArHiBKz77WvltGZE89ETWEo7AVr9m50LFaVJlQyoQlkVPjJmlFlB5urk+QoCBQdS7
zTZg9iEsWgFNW9N4c5/ZgBXndGBJcysF6ayi+GGbBl4Z9hVmJYb1fV4j/HSoRYwRqEEDwyOXvwjG
FH4NSTtlL+B1KWHitOg87PKoi6ziubUYIFQRZBAVJUVPl8xj0828u8WvGGdGuK9G9UkjDojtbbMe
MwUhQpzsMi7BAD9VYkxyGDwqdZkSxMipHPxcRXefEZC9rkhxOI8qg6WOCaaqM6brFjV4FrqHvhgn
L0gxbZGDYdMAKGdOLaA4NlpluB8TQkmnFPV9wWwxSC5RMGekx7pIaNT2xwxTksqTyvY0Vz0W0dAh
Pw0QozfBIXQwgCi2+5oiq2yZg3hhGOMg6lD05A3Ne9KbujTb1HnzpdibNMtaBo0mE/00vW8IOUYT
UKKhjvDrBqhBNYZrR8P8sE39U0s7zLMNzTRjUnemhXY8KhAGFJce6L1nZ9UrLgPCLhw4J3UbhqvK
oU9KVj2hVmozA+RgfRBGMe4rm9ohZAabtnF9tAdxZk5Q9+1zpbAvVqlM2xyGydTEa4bB5yFVT4Ry
mejHusRvneJOtHq1GczgIjTjK6+Wvi1/juAQpjmiCfLNieHOcowxaZD/trOYWPAB43hYibsop4fG
5QymUCx4TzLtHEIZ0ZWeMNCGdkCFBGYqQ22dp+qb0uq/rFTs8hBzBd96RzuAEyaa76WwnnqrHu/p
PWohm7XURAFmmTb0XXg0Fc2QgzCUCddUmu5Vhyood8XRDp5Sozcf2kz7bWq4+OPshUxHFGRWjm6X
0CzCJz23nV+jnQhVyoRZS3ZGuuh6rfabYeBS+A3CdypqvRaMZ6Z3mV+SG7aGuTwzXGHPSnRQEyOB
bXJb8RhjaX6R2t9hX0fXgvZWELiEMA3xphoAtwX0dTeBDA5KGu9pZr5olREQU+GuhKsLWp2F+aIW
7SmTLho4h0XUkAO2OsPc9Xrk7NoyuGuiuD4YRs46UsgDLYE7BRPW2PTvVVZ/KCV/gSwRwcrgoSzU
+yYaKf14v3vhAyVOVno3/agpKTF1jE9Aa2jhiUhFTYMOK42RgSdm8BbFiKrnXIGpE0k2nXiA2yi4
K2aLXi/nB/QI8U25hqJC2ZPeRI3bHQ0UdgPGnqYGqcRyvtEHaHylkCGaWll9SYu2QQMh0dMt4HsG
+jaV1h7il7TZ2LMxPMm2RmWYIJThvUXA3EaC1DNw75qK6HbKj60dh/c2ecbU1AHvAgHfo65+OImr
oIbJ0V9q6ctkxN22SSnD1cg2z30UfLe00DrVBImhIe8aSdhYVV1yT1Ig+MBZxz0bdJzdY98ji5nI
raMzZYaIpvoh2JjzqPml3Q7PXTEwthyeq4bIDHJXfmlEQa8rmgWb1kTzO5Knyx6eH8qUGI1LtzgR
B9dd13ims0a28E4SzRf9hT9R87QmaFGM0vowxqbakivJAVOjhB2ngsD2oQWdh5oUIcd2FsL0hwRT
BTQgmaI0tgiR2Gs6YCFTRBeovQMarYWEwPRuEyROu29D5VLN6MIYVr10c4apqX8YmmYmgYjex1Sq
2AuV0DgMTvedQEql0Zb/jAlIwqGOcnZpypWEsoZ3vcaDZELKrNrpqJgOxrbO3vSEYKJH0mnw6PaC
ASVeSKnGp7HV0IMbMd1i4c1aOR9bxDWZGcq7RWTGkWsXfXxKSyjBtZQn+qQXodwE6LHhF4lFMHhl
19uuRf9PCG96mGo+aHduzkYYA6cp+4A2wkh8IhqQbBwvKX37w0BGXy0dbFxjomMaLty9MqbvA4JX
exzfM4thumIldx1Jh4hKsVpYGhYmpdbXoYkUfuqnU1cn2aEip1GS36uypubuZ5k3NPNBM4dWfU0d
JUYzUz5ZDLXyOYYianFllsL+sZZT1SK7BTLCqR44gejZsdubx69Aqc6DMpVAc/jvExzvqoIl25FY
kKvoWXUbU0Wq61Z7dDmyQohAvgI/Th4GC7gdY2ZsUMvXbk/MDmy8yjaei6YNj25kvsUZZMOkJoaq
Wwg2w3JDHCdmijB/iUQUHSJZu4fJGN8iAaiiyfXpoLLbQ17CTU2WtG9K5AQJOqhjWuUqCfCzpy3d
w6DRtuNSAyg2dUFFHek0hbpVFr7n7Ub7173bw7/+xOUbGvJXDrl/+0LfamznSL+T9FDUZ5FmQH7s
QfEcvOXoIl/l2JIYRDwA28eZhtOUtgeHgEW6vyOQgMLKdU91BQCS2t3mMBFl/a6HaP9VF53nbUt/
uyEucYaAw83tYSQcOugUbB5odXKbgo/Q6Ahuvv1RetMMs99OzUO0HOGpwfWgTdJ5ZXG2UFxSRFQa
6BJiXP8eMfPna73jct20MBjVRMWv/xZIEuod6svUPIddR0H3J1Dmdq9Z9qhdbBKzxMR5bVQMO3fq
Qma9IVJDsgBTVt/tLd6j/085MnNFN8bN9J0l+hRd/RIhcyOzyvqxbx11b9kQi5zlZs4Q8op2yWZQ
hoVUBSz20JW4zurCvIvsggXC0rTDtMSr3u7VitAOZJUUNDNoxYYLI7bS9WUvZlJy8ChewLC3exal
rmeR+8PU4FSalXoAoK0e0LH3kRXszQqaiZYi+g1JatBoV5LgHOmPt3yXXHUqwoMcoGzN+zywz6PW
k6TFASXSnELxglBg2bEb/VBqqn5o9KT2Oq6hqxbovWdrLJULOhnWpWvn0AIg3mQBNAVitq2Sad3U
GNpa76llmGPel0EQb1XyY2lxU/L6bSx+34J7bjfdUmGoQ4CYftZpDP0Tk2sTw+3VGQ2RunbyY96r
2JcEFzSoXqWLEDeJUThzQ391T9qQuh2Zjx7m5eb2/t8e6rQUyfIKd7zdIQC95TNg5/Z/N+4IQ8VB
K7CeXYECN6Mg0iJSMenfFh2KFyIp1u4CEv5zUN4eTgme8mIi4qhrnCddH97LEk9dPy9ayWROmk2k
jF9LqiXrvr0fxvL439Lom2hJ2ThrwAhnd09zB/gm0RQGPWvgk+m2SP3Ut3GHKR/zT0QBkdAm9JFX
w3P03efqSzwTLAwWDZEqSu1lLwhzOWFDTHLz2j5FL8Q+3Kk/44WJRfASPUu0Hlt7gnC6lr+BKC4n
5bil7ckEscSXxCiAWAvDZwgC3ToBHMk0/C1fgGMgSDYs6vMTPOl6APS6IdsQqmPU75TH+dJ+Fzyc
kA2uDMQQII6YAb5rnL6qhzCnfeNXWczikH/VK+URMxpDQokbHOGNdYq/VKoY7KmEdXME0n7aFeKI
d6pNfHbO9bjFEaIZm8j8RgwD3rYENPqsvj8AsPLj+45x3AqbMUKLZ0GnVGywnScLaMo5Td/hvXZC
nQa4wMcfC5EgY/T6Q07tRFzik/VjnrUn8aEfgif68ez1GuxYOuzdVRCd2DOwrGjvyet0CX5GvOGv
Awzsdhue1HhvYODv1gOLtkUhuTEqTzDFQk5+Aj47lxTdq+KN4wAH/Mx0gqnRKTsmXzguS6JufNXY
hDWOAhyx6C0w9gJ46MSqihlhrZHHAYoa7tmJsW4giXcfTqgttuNXSATi4y+33bSEycYn8uLwonMx
3BnVzrWfRLb9G679/q8cgf/KO3lfxHnb/M8/NAeeO/vCKSzy/c///APhiWIqbCdMm5QBcOzmv6Ui
lNU4JJmuYtRUDqVAsuKnv8Wx2KXkpYSPUE4zdAsbhXAZ25vklraifXLu5m+OEPa1aPSyhe0yWZ66
IQNI8lEQJcXxFW4jZx/k9zA7hxKGqqeLrXA1ZuzsG7Yakr83iCYoA6/zb+h+G7mR71A47vCA7spr
/5A8yufy2tJxWGte/Ss5QKx9yz4NDC7b/pwduPajw1Q4YDHW7/TtxERiaz+wmKE12CGbwU6NfBrf
vo6xadpqw9rwODvWYN5Qls4G7qj2at+BYR7pZp+snvSMza+6/7Ge5Qkcb/QbYwKGBvs3DihzXltH
qjQPYNp78oUYUvmhb438dXhisPBc8aFjtYFVzDOc1fAaBLJ+pGR7DLPByXzgkG0ZPz4iNqtekVg4
52JzxiiBV5fecMb7d0AS9W7HbLJ32Rda/Y140K9QMDeuH/4ve+exHLmyZdlfaas5rgFwBxxoq+oB
QwtqleQERmYmAYfW6ut7IfK+yvuuldXrntcgwxAiyYgg4OKcvdf+OX+6GLvFTj8R1FPf2N88sdHn
7mDuo528wRcq35tyhX1qg/W+vQcDiOA5ey0gi+B6Qdm0Qe6MOZLrVOEG+Iw3K33IHXCtV1xh0+2C
AHgi5vonYDKtNqwO1u1Kr/fALIF90sGOMBCeusV4ccKnAE59Yz3QrLQiVjpnSuTQxRd6A6ctMr6b
ac0qY21Ue4gM5DRdhVtxZ/3IskO1Hz/YgvNW6VDtnGP1Np38N/aVO1ZuW9bmewPH0HoBLdy8Oe8o
CVGIbo7xztv8izP/b4kkv0581zYt6SrX9+2/BWsAsm9QdNnDje31N3iWovUyxnB6PSv/G/mKYCU1
tK53bDMomzAaPeNIahbi96JV/hdv5m/ZJJc3Y5FCqzxTkn3w96vQidvRrf1+uNE2tUL+teYhyjcT
XxGINhw2zB9rfHYxdAz6YLdlexvSwMVm+Yx/RN9e3s7/5F38i7wLW7Kc+ctfbv3Rfvyvn3mr2+nm
I/v5H/92m6QEXmQff428+PM//Rl54cs/JIp15djC8oVwfE6rf0RemIJoC9dVjrJN25IeT/0ZeiHU
8oyylOtZS8iCyyjcFF0b/ce/CfGHy7DseC6/aPm/3v9P6AWbdvIz/jrg84BQvu37Fm/DEvw6nv9L
IEvdJ16OTrc6Uq47od2kWDOxsFWJD2g5AuIxr8qRan5JfiuGTOxytDJZIY3rCI15nrUDoiiqk7nB
7DYue4iqza7MWMqDHxjG0ZRdQ9ngSDRtLTadfYiGXJ86LnCTmrzokYANdfuJqgJbTlOAAl6KPchW
l0ocstYEp4/vHWeR+cfGC3tU/Eil7MJVx9J1XkoHl0XdUAVnCe0e+2ZU8CY4+n2DaoVM5/E4wWih
gkWQ+fK8HVqYVi+H1VCoY5KFzbYwkhc/nViKT/DuLzdhU9pHOrf4UB0lgOdzN8ky4D3E465+v/jy
xOVGLy+5HP3+AVQoG+Rc+caiiEtw0FfEPmhleLA9ZzPNTpcb0+qyUz0H7t6hZOFO7BD8hn3BryMg
j1lCyX2aUaKElmoPAWEH8TynJ4JjzUVEYtyTKa/oNp/R/UKtaFwWgSJcaDP/uMFooVf0sRCiJwFK
5UD3zrr3I3KqHLs8kcx5rgLsnM1N5jrkLDR2jOQRHE9cZ3f24H13SzY/fTUDxzBTUsMzyJa6fPc8
Cl3+pO6DgR2DGbkeW1sW7w19XyZeZKCe8dZ5AEJEn257hNQryx/nfeFmZ8qfTJw1dH85VvZ1iJzy
GvUlXVdCEPnaQtdkqw1YPJpYT3gUTewmhP2JbPhsTF9kLOfXvQ/omHdzPTQ5EB15qmPRIXrqKOPb
n+Ew9/hFXMCbpmlfVwZ3LcLu18IpxHVJB50CK3penfaPE47rMfGnszuimKidxoAD5ETXNnmvS+sz
pdHvN/tBin1T5tmNjHzyVLK634khhIpgJaC/0ClMO4mSCFUPWB8zQlOfDedcBZIwaYS3wwhfYiyc
s5lqd6e8+eXyHDpDvj0Ds1dgL8kOvMCNXe9g1wY9Qw8yKwGK19byrtsmokNqT9taY8tbnqPKIq5d
nRFm7ijclfOzG8ZQqiW6gilB8FcPfKzB1XwfTrrzbeO7mttwO0/sIQdyppldumsXndBM3ht7zjgW
atu4zT89NtRv1NZudMvOIk2i7GTYvrmfjHpr5yHpmn5BEY1fjqB0Obw8+PuGgK+NkaFvYQBcsgEw
LFuS3xxT5rrcs0eyaxLy7K7GWXkUjEKIDBrBYn0/O+Ez6n6C1WnKnQoQn0tSDkGz9qYS7l1KOKMw
u+moCacnBaC/EYk/Hjt6EMRZ1BLEg2ar4+aS2ut4l0RE+RDZZm96L3uPlnzNwYb7VPi0lS+1k2Ip
B/06LJVc16TN7hEnoYn6nnps8ylrDHgduRlYiTr85TwfAldOs++YNbT+agxwSIjG/eUhv4bPaFmy
39QCwwtDAiw6YwC0XhJ9MrgWa8UCf2ddJVib/Yoc38SOyR914+8JddINecDVMV5upiVY9HJ0eWz0
8BMkqbNrLHYITeA5cGPcfda6el/2Pmr2EnmaCvwPUQOpbJYo1MtbmrPww9K1tfn1TXYDtiQPhQEd
3/qIRxCVyzjsCaes1rYz42FF94G/hUbMyInNZiaiP9TiDRFhQS/0UhjB3EAgzxJe05qVSxDl9hKo
jm7JPLaxyPakfG9NBy5qXhG64Edbug0Tpc32WcyYOSvPG2Ht509uwJeu+6q9yhD80YeyIGFNxIow
VfJnbIW/HjTKV8wq/ko1wGZCwJJ9FW0dbfzIRe+jIl5ZXe7sDce4IoA6P1IxZKq4HHZLg7FZbi5H
AxZg4S2glMIgi/7SDb+cAJeW+OWoKTBHmF25DZb626Vp7zpkpK0IiCOSllI1hldQMH5AfSxTJC3r
uB2ORp0MpMywgxRpPa7Dlkqg3dvfbaXMDTHvcivm5p66UXCshkbs4YNNzZvT/Awt0RyrLJyoNqEH
ObLZWKo9ua9ASVl0wSLP/dJeXG8ur0zRTyHEhv16eTXVeDpxAb5A7CmwzuJy7y1BU45oAf0eqnzy
AKUMlJEZDoknnQyUevLVTh8GFCiHv332y91em4gZyF6/nprI+/U1NDHbdTOY95cv5XJzUSg4o3tO
7elzyC3iW5C1HWVP54YWHBTP2TcBjtMfjKtohSTy2CTLCZoAIp0nVN217XcbtAXYIRCkH+ebUVEL
cw0L4h6mVVjjiJepmtAPY8Pijumm82MLAoyBHdOlas5WT2nFNWIRVG+a23J0QEX6rALMPgIlwgDR
ZWW48ZdqTjmqDq9jv66qmS98uZnHpSRa5CZ+EifFX7NyY788RD2W90UOkcEuixMd7FOXuaAETlgu
FUt3KWD+vrk81szdvRnW7fYyvF1uxDLs/b5rLkNepiH3hqGq11GB+JjTDMcyV39oWowGl8PLjUck
2ioLFFwO2Z7jEH9SaVoYJsZgOF5uWqtrdjQ6fo1B2cyQHsFjRaCLJWYp/GPK27TSfL/83st4e3kv
f7s7B0i7cjfbug6WXeWvLJrHh19akb5CUzt76WvjAIPo28E8Xm4aAwRJk/GNFHQ5zmifK/b2zhdK
acg5lMVPqJmARpbj3s6fjMDF9pwvZ2YkQ/x3i3rhcm36F5GCdOsMwouGLLPIVIagMg6lQ7AVMRj2
EL6lVbJBF7TRXjVsG2UzMFciOXVFk1ARpLZoLyXF7BIcfjlEf4q0Z3nm99MWpJ6uE4ffz11eenlB
HMjyoPp3sWSM0ap30Gsx1i33vOVLiTt0g7/v/jqi03YQIC26yiUy+fIYBUgUlJfvsXTcoj/FVYHB
Uzk7wSfObRKhZZyaQNnUfHY6/9CXgM1ClUH0rPOfOustegfCIjy6AEbp+2zoiTdPl5Lw5Qh5dHHM
dY1w93J4efD3a/6rxxTWtFVhhAklW37W75ssB8pq4fL9/dDf/v/lCXzlf/6vbkTxbxgCt+Fy6VEO
1cPt5bCqXRpU3sgG1i4uccfAeclDqQITE4AoGBb/cwr9ffdy1M9oLK4uT1/uX6bZ33czQeRTP0/H
dkTUnFskxlymHHuZfOp+8f9c7g/LdeRIb91nzYAAx/Lh7Sw3nkkSLSdX5+37akBIW3b04bkZlYLM
wIy8Sl3iKkoLi3FgK5KK/KW0Py1FZiyjQbPXfRLsprDZdNVeTnwbNFtHWgvL4egvPQIEm4QR/O2p
v7xKdzFBWCPy/l+vykl2LsrDrBh9Nr/bFr9bGV1mIja43C8TdyYOcFmisGupsv3lcF4uFCtyCxJr
lsPpIuW6ND8uz9sNIMVSjX2KmDMCjF0tmjbrIlL79cP/+sjvH0kAd3a8/MTLYxhzvEMHu3V5+G+v
iqaI9svlmV+Hl9/+641cXnq5ry+qu8v9X7/x948y43zJQ0Oie1JqYoBYPuPld//tXfx627+f/v3T
/x8eK7JTrCqz7rdshA5zME0N+1Ed4khy17BAkW9SNpyexpwa/awHQKYWPNfYnKGfwRnu5/wl1l6/
LvzyJaG3w2J2drZ5bcqdFai7JhnLb2yFyRyYPloFwniObBIE5oW+YfNyq1gkjbaTrXQTPY8OGdBd
nARHF3OXjCjOZ4GDCLeBkpzqpQRctE+i0Mw0XoPzhRkFUWr/NA/eAGrRfHULiZUa2YDq1SnMiW9A
tnAV2+h+k+Vj0vBGiNQ1BB0x8blq29Lx21SsTyGBx0T+II5EnZ3T767LdFfm7c/AxRrgjQNISrN/
swk7hlbyzYupViuMUpsJFZas6+00Wu/CSKurfov+h7S8yoMM6RoCY5l7zLhc9kmTHCOD7y1t5Kko
2o6hT79FHs6bKPoxTJ+pTw6bgMbbxwZYkTx6bXv8o0pEB7zvnPTFeAwFtpW2vLVKrHYawQuNhO6H
G+DMM30HDz0ViRiec1izc+vq9tVQ1PyNdY04aFVmE3Mr/xVj5vSQjMFWJFsH7dZVU2bGSqYuMfHi
MwlQ8lOaeOmzT7PrNx1LrtupSz8yNBZmVSdroc27akJAXxDSecVRvUqHnB2H7GgJuO+z75lrmfvN
oSBzBOYwaqtYjMCzQYiPdcVfFiEK/szFrSv9nU/GpDk3tHrq8KUZUWwnRoLRUnbtumT7uEFKTqxR
QqZf5mzGWmLnLBEL0Ib7iDnTjzgdef+ynwGc66d5tJ4DBbOmtI3r2WUBiiL6mDsubTIyw8gUhy9V
jmI/hNajN9RyJ9LiEGWVfNDSo+cDAAurMRMJ6P3WCmEbx7uWvgDCAmPjU9hYk3ue7jS+ZWOoiHXK
unOOoPGH0Tdn/sGUTxBYNANknUgzwDXSos0WMUxq1lbI6dZxEc87VLxHZzZvfV2Tzhi2Nf3umCzl
abr1JyOhww+ktiIaoOF8tawAOm/p7voKz2WRErM3TJyc3Sy2o41sqfOHOxvgJ3Gc1bFpSa5YFlme
qUZyt18N6TGs4qdNRVmvY+mtnCyE6JK3zrU3FzZkrAhUHN6nk7R72HS9eshXIp7MLQ4rQt+c5Fsl
nE+ncR6kZ5rfyqZ4LRmiIAUnCyC4M1foJupFPd1fm+a1XkAmCifYlbSLhSdMdxDnbUC++E2Rk7cC
Xgbt171bdM3dlH+Zs34spoaYTBv85Bgx9j2pc4XB7gEh+qEKR0kBy/iBG/wl18E2jaK9X8IBcmOv
wXbqtgTcYHEFCEJ0Q4/NIUqdNaGuj46qmn116uJG7qSkE1u5GKF1R2JEYdAzcWXA5Yb4lqoWyzxv
Mxi0C7FD4Wy0QT4G8JpdCDZyFAMKyBnESt9s2jTe6Y7mVdb4x8yLyJNz4psqsAgVCJP3ArvbKvDh
uUTEB2Fbi9cKpxN5pAlJYDlZzxECBKgNAIhj+inpHlLIY6lAwaYtPR/lQGWroNSZqro3RoQyMeqK
rUqaH0O7CCkZo1YmmrmNbtnjypFddNvc5PFwF/bC3ZJwBWTjaegSqlIu7SbPNn9o1z45k7BpuOmP
eUhX0gN1EcAsgK9kBdvc768Du37Bwww+zyRpZQJmENkvfZ9+lRpDuOfXal/0V7ljcPqWH5Qp+Ew9
5GRpkeoWjPsZ8SUaKLDoRfID2z6K/zlKd7Ec2yui6rPHzPW2vu+vPctCTqnOjcgA7RbpQz9ZOZwP
V26GsKV5WWKG8CfY/HFJwKg1lxs9fnTh8D4S1ejPw3MbpkfqV4tNNn30df9sTOzOMjvZjE10mozx
NrcBEwEFThlqtIqPfu8KnJ/o5NXgrUfza4hKMjqs/suj451EvUlRThE7MHP66RJYZlPON9byBeVe
lGxT+ujRiBbNSyTwDRyPQFbLfF0KTOE+66P12OnPEmRSWhDARrzWkHQtK2GwbyFbT4+pKt2lPnEO
wvQ2wg8XByQCajO3fkx5CJxSf5Oyytd40WioNv1n1yw8Wb/kuoA0rSOyahtSCu13bLv2KigTtRDr
L5HsbidvwgZ3hgm535wm9FZq5bZkpPkZQE3il9+kcz1nwc1YQv+NBtyCMujepAA+zG54Ww/OqSN4
/cbKo+vaXELjfNmjJPVuqDd72zhrR7Zofr4GAQLObirvq9TaMwtXJCfjXVBabFClvBZRTA8zbt1N
jzppHbFoxElaYCcakntXF8DpqbGLaPyQtjTXMX+Rpklf6mgGMGaAuy/uQoKvSWvGHI4klaHwxU3s
U/NRRvGzROna+ro6jkFHBuvcJwe2qzfTQh+Yw+gW9cW1jKx855S3WW7deXO9hKPG1banL46UsFiF
bWgdJslgHEGx73rx3FbYEDsgOzsKCA+SAAiFy+Uq0aV5X4Z5t6tz1HYiNB5kgbA863wMmOCvuhYQ
TlRIQL0A0uzIh5zSNndJzR2llxNiPmszuxsLjI8xf7IM3/wUArkPADJtLKVOBvrTQ1GUzl7ifA3I
OQjSBLwhCXChUs8leu8uj+6URhdX9PJTIoe1yvpYSFJq6NXYMOOpBaJq2UBSAJtqQQHTbfDdisan
buZ7NGKMeGlA4gjzGJmNfoOdtmIF29sPliOOThjfzAoZmyHajRmpblM2RNpa0Cxkn3+mBU1bp6qR
+2Fap/iLeRecaxD3miIqS0DhN7fmVGfEc6EEEWoXe/0mhJf0kz0HVXwZdv5rbeQPPrruK0vqiZJw
eWeSDZMXuyFX6dGONcsn01xigEE7dcMDu1wmaq66GnhZCTqGsidspVGGKAas6YnN3mNhN8l5wM2I
r4kqWY7wQvrX0bINmbMHh13nOkG4YXkJZCFR3lvaJGEStHOZG+RZwVy2alijpiJTa56r8t7va2rN
nrWZQzGAkQPCXlfFiZJ4VAUJq1vw9I3xzVBU4Br2XqtEEnBSJB5a4ym/C7WvbkFKjG3hvzMcVVeC
xfy2bC3ifbvRuunr5FSb5tHHtr7RFvidqkdD2qWaDgzRv5MjMF1MD6WcxjslcIabeJpJu0FCDmBH
0gwo6r10SQixOqTJlL7yrDhNTfKlnBlNC3PS2uzy70Usf+BBmK6wmxlbqAxUjVNzvB0AsiTDU86S
cGcXOPfdtDuUA3EPBYaJPagHjwHRN/EKjecoqaDye87Bxe7mpfC7WSYZUPmSGkcXc5/T3CQygp/O
j73CjTesfEXMMcYXvetbvYZ4UB9QWSFaxlC1atNS79SIFB9DQWtrd1vQuWHu+OxcUmnmlFFZ25A4
nCY4x4BCWWhFX7ohasjaZsyvLCMBP2UE5biPyresp6CG/xMSsO17NNFh5TlV9db0FM671n6RNot7
X4n7LHReS7L6KODdo9bO2PeRxDtahIXgOQ/IDZ4fChvhzZgJDOR84xPOaCo+IWyUstun46nvEphf
igxfOT507mCujAIAuxqPqiOCSmb2XUujc9Wa43d8rdO69wbokx0PGcGSelHPL55a9gWBvRkEcnwZ
oGQaDKxn4ZKeUM7kVZTIzJHOeRo2eQcKM5+YbYY2fZqyelwpnf0QuULwmymX/ZhHcLk2SLKrbMp2
P+0oa7eVE4xAurujnnzSa5HP1YqSL2ipcm8FSPJiVZabFGg3uxwY1h2JvyK7RqsKc75wypUP8iMa
xK2JSItVFwGjGoRXoskoinX33jH2r0Sn512UuG91G3cMePjsC6m4mLoPd2yfks6/lzgFxmqmxmBh
fw3mTd2AABLT+DHlGZ/O9l/7LAarqlBdl8huuxlQRRwRN2nhRKGQdlIeXk5aTJT0KQBlng/C1Fg+
JegpJ74NsF/25m5osv5YnHqtPx2tEEfVJLBBYxni4Qtc1DZ2Rmfrhv1POUFbSZY/oFse+JuxbZOI
ebN62g5+8YzmHoFLhr8CQV2p+p9dNj7bUCCLUKLJaj6CJJoOoc9iGTDBA97a68gYnxKkY25qtMfW
AQ5WOEg9lpQfExalxwVZjBg1ejFeFyjviiCoVqP6sGdcYBh8/c1cQpvSIY3mMMsa0sIL69yZAAJc
txpPrbyhNRSu3RmnVjRnzybRod28BG+JDARfOt2yd6ES5BinljUpo7BPucZsu5c5F8UNuxQ7QbjR
zHxl5RRg94V0OGG/p29LhPG8PEXhMbQ5tV35zCjxo6J5Bp6FDNI+rLgwIhIgfUbtwPHILRzDc2/0
TKKhB/yJLzpsaS3A6YD1Wr3AOeq369gIvQeunsEpE3YpAXKohd6Y6h/mHC1hd85bMZEaPJManTTg
9fWnqh2KfpyTjTJGeiuAdXWvELESr2Dgsbpq6uILO3myiiKw4nr6tPIWyX8P+SVY3oDZE4MTkUEA
5T2pjG9duDDMlSIkrHsVrXisbQiVuXHvWfrWj/krZTHywzgbvouFKtMyP7GRrzqBmEdHz6EKgLcU
/lbgyDlGYBgg8UXskKPwzrcLAj6yiHVfhPOySztr0/tZzgpcUmFmVJssezXm8NrShTxis3rvFogQ
XwUlPbNdD5h/ViPibjCvCx1jgtCqPWmdEyoMIEwQQKnhQ1TNm9ctbgF3pEeGdzgdoHxaH5FtvYUZ
aWAt2AeoKczOLZkzvdXcWB7BGAaNktG9toVyTgA2mDKJ90BOMdPuP1F9wv5WYVtNGzTicJdIGOme
9eQE1/VwTD208L1tfxadRFbe9eiu2MZzNDxMpdpaLRatPkmISqI/bVQm8KE83DYCZHOkUtaapJ7y
ieBfZi1xMdOk1qlRLInID2NhPHeELEVUvV3reXCQmKae9244z0q5zHKix5dQYH7FCsuZRaO7YwRQ
Ib+/ThFy0fw6RKW6cUoYHnMRWuechFvVsVKtYsnKAd7vWJR6ZTWMIGaLUd9r7iKDpmCVSIaH+M7H
px125qcVBvVu4i2sSouRj/ccCQSaFT1zi+Vo7ZvXyx4VcgT0L9AnXJB8pNEcX7sOxohrWtvYIEM5
DNHClS7c9NLD3AF0yFiUqX5YbqzZf06a+qvNCkS/NDwyfdvnBeSOZ2YElryVfokGH/yyBrusU1bn
xjehYbB2jTNdK/1dQu9xsJOS7gHGFQMQGZ9Afu1KXJuN8dxMFl1iF4t6D8PLesmCbjWyFWAwnnOC
JKPvBj65bZXsR3b3qzYrn5g0r0U536uQ0zMDy8WHspLYXw294DOmfIF9ZQNQCDlbzMgEuKnJMY4I
KjfJPhustyImGsxH/iJQ4MUuKXVCPUYUoIGtXScOEoM0oDkYRnfU42BeDMmdcmifIrNAQE7mWfyk
+/lhHPV9qAGRtuVNSwJxXd84if1W8BGCPsRW+r2M2GwMxl3jzJxexnnUJXqbWW2XjemMSo8LlwVt
aN2KJPywA/E82x16tbnbdXH1FSOwB/BUHfus9baO8ezBFSsd87rvwIHWGqZYEfBxncp9l3N/b/PX
EgF5VSwHI/nozfNTJUdI9m80FUTKApFd6UrFPVHJGWdMLcEFe069bmd/o836HSDWu5tVlBCsa2wJ
X13jv4uu+8zzz6EJSFCkwZGZwTNtpPvKqLDV5182bzady68wSh5Tp3jKexCxVCyzKytXnz7nM66i
7i1ngU10MUNSXE3JlWiLjzSuD3WtHnPI9Z5MKRSMBzkRPmeXjw5hA3VjvirC2waVbaORVnHhBffe
CJoaHcdX4iX3fvgyyO7Wboxz1MaHzky/lyZdpVoZp9TotkhG1MoMI+KrsXqCp8FWBufr1dB35azf
krb5mYU3oqmRMpVg5cLWu8a2AC4mug0WwpIhrlXvfDlWhoteLsUqW9z0oC5I/nOpIrHSBnuHv+oY
tK9CNvso/FaPIekZ7XRvoPVOlYkCTT/M+pfM938Eff9C0GdJlsH/naCPrvY/ifn+/A//EPOZf6CS
U4tUj6njP4V8vvuHixbPcm1FdcR2F7Xmn0I+Kf5wzMWPIYXng1uSaPz+FPJJ8w/hKt/xTPci8eN/
/Z9//z7+b6Ke/xRqN3+7/1fhtqUWJeFfhXzo+IQjhWsLFKO2gm72z0K+KWvbPlfawzeSvI6w19o6
cjYN6Y1d5VMQCeIXD88rbOjm3Oi5OUWlQ4TxZH8YsWDYrqZ0hyX8Oozn/lx671E1AZyiI5DoZ73I
1cv0i0KG3k+T/2NU722NrFkSN95NvbFXiV4Ew/OGDZQ4Qdo5634yb7rhOahNarl5gotgIPDONMX9
pMqz0aDIKwmi0SHbeDc3hp2bBz67QO9RlhhM6pZ0niTbscnzzmGtgH3244E1FeLhziiBZciWSr/Y
GAU0P5x1CJgTBYQ5dV8jPzaxDbLqS8XiHw3nG4dtQ+yyBAxKKe6r3P2p3BQvUdT/1A71trl2zrRZ
GEW85rka53CrUvosAlskRnFhnKSc9jBh3gYtjBsNvKUf4MQ5Q7ALcmt8TiBslkJe27LLPoXvnqBD
7MNiXuDUuXmwCI33RAoPKEvwsVIQBXLlHS2Kh9uwV1hdHPjqVUkcl7FMZuUtPqlcwz+sfGCPPcJs
MTn6VJdqJsPbtq+KcppJnhF7mR6mlo1cZTW70UEzqXBMkOPnJ6Vee9H06RqpfQYoZsL/YQEtxvxG
9h3tAMLYxjp/l3XzPMHz3KBF2TVplNHAcgh/z7pVAxwIUECMk8nGSej3KmPVkJApl9y1uE6PnSvw
gc8PXYaEtEFWjljxynK8eMeW/iSijW1TVfTHwSOKqMf2IeWXEPlJBEN7yo36HI8GANWBAsJL0pLb
NfvjdTqyhJvT6FMO9KFr20Q7ktjHNnRupFNk29zR414XPw3e3ordY7JNxszYmTFThSJzSc/wLREk
YCYMnIMNPHuoWDo1CnhnLFgij1HarmenEdDqnVXfqx/sXOKNklgxzDD4AXh82IsEpXUSeprNHxlN
rYUQoTTUvZMzQff4uq6c0LG2ntu/52Y07lPZXifhjE0HTw3N7ZayXXFw4OmcwCFupgkHDKCZYrot
wya8d+M9EiUMszWcD06wXWXJtVN63xxDzKeppmdt2MEhs8v7uu7FNSTn/hxbX7IeU3ZeZC05OeXr
2kBx1OTNFRK1+uSyWThxxY3rmLVuJkuKG36dr9tWv3ZuSQJagkEyUpl7NovvxtjUO5y3b+GEf4Ie
92JAFNGx8em/4uM17eBc0w1Yh7oKOOumN+FlHnS0RYnlGLdDJhWXNvVgUiHiyDxkdL66XpIILfPr
zMKG7LkuWYa+u3VL2eAHAEsnvZZ1dBhAMEu6FV5AZ++0FXkJ6Wfu9hJNGMtoPaQh+JzkW8smPVD9
TTg6pPO9a3qhWAwSIhC8h3pg4LKmiQxDoESQeU4UTnDVBJw1cf4OWVLvhxipaMRuMbPtdGMWzX1q
z18ywAeZZKdQ0+HzyWwEE/vTc8ODWxgOSNgyWAfwv/Ccfed9e+swUYeywDqVI8vbeNCKHUxtp5nF
bzFM45ouTrRr9dvoCmz5RMqxKecPOHub0YyeMwZtKILtEt+NSCxdgHMg5KbVQ13A850DArEdd0xu
jIewaslOyPUBrN4tRM+ejYP7vY8ixJZWHG4Ct8q3TocMZkoQUyPdAMiS4qNx47u6WVwraVKy6wzx
2EAnzSBOD67h7WN56/pQSuKE6Je+oIbYBUm8mYxo61czEfLZt3JeGLUuWwLqEjlNKNhW1Xxu7Jyq
fTHPAIABNAB0G5MAJ0sIFV9O3npy63eKHiTZjnzKqqUO1czqNfs5+gN8kRy+b03YR4JjPdLFdPY1
faROU6Ib/bMZqOQG+AKyKqs11mZPYkbQHTQmUvosxFXIGlMxBRNcZrZD8rbxc/ZtIOsj7boCwtRa
DD8TBRhtGlkjNlqEL8y5W1rVd3Pt67XZUsyKp+kcx6AD0jz7lK7xbJjByRqoHrF7IenbJrPI6F+r
sWPXhHXcimlD1Xi1c98+RWkTPvpZ/0Cl0tnOI3w2IRfoY1fReox6hUxXPU4BjEevMOhzwTi4xXve
v0zCC44d3fJVY1P1GyZ4ak1pTTsocNkNrAU6jHbpbCTedkrdEKzZMtwFSd3iParO+IA5fRxTEFeh
prvEygpOdtoZOp7PLXYBUn+Uf/QkW9ykTgiNLBEM2D4NNzhZJDj5FbRIu93LudwXmqilKczWpo+2
vmr6+iqPaB9Q7WrRbuHM7p0ZNmNZrQkQsKELdyegwcwJ3kh6vZE+exNhWEZfPZvmZEFphDqt+pFk
VDz8a2o2nOGAshFI873VMx4Zpy/SG1oYDL5Bux3c+lp35TlzQ3kSFBtWod2c3YbLxBlhMQ0kpbmh
uJlLH1EtzCmoC7AFdRZu6Bz1ATpF12ipqfls2ZjZaX9AwZblSJprWRhbz6JVAlSbGXluIe9E94gV
83Ujc6C2VXVSIKD9ivylEdXNxqMouLM6TSC3oQl1sDhz6bMdnIgJWBPjPfrA4GtvoGtne9ddKe19
/WhowvgiIciD0uETiGz20sVc7dyg7FdDNBb7uuuZcqlf0G4/OwtmJIoBn8gSYTgcuAoP/Rn1s0m/
2Tl0SUE861BDQAAucdtolgE+hHuj2oVhajx6muqb2XoYyAyMV4tF+tw1RIpXYUgIBdKYaqwUAxD6
mIt+GXZa3D1Co1+pkID7cFYWgroUXmgYTnSDS7dZB1FLHUSW1bGrvR/43ElNsg9hElXHy6OXI9lM
bOSIr1XmmG/Spn8coaUfvQ5XfEXzkLMMC0Vpu2A7I/q32aKldkvxHicTRcwcrrsoBTLOMt2brbl3
Fln25WZeqkWO9D8ADzX0SPrvf4FImdny14ZBw8YVIWXmzN2e8tbaHS2gnlHI/lP/X/bOqzdurMui
v4gDhkvy8rVyVLIkS34hJMtmTpeZv34W6cZnt2bQjXkfoFGoUsslFou84Zy91/ZwZrZJfo5NWe4x
PqPorsQMV0pc5oHExt6gkduiB9q4NZABNKzBV5DOqSPNBznkPZlnJtrzwo9gRLXooYa5hW/VTyoD
thjUJD1p6slP6EMvAr9F6gcwgIo8BqzlVVDKizl12u6TGhuZ/l+67OV/LA8ZSE+rjLxDa/TqtDzU
/3k2mpZ2jIKt6vzoHKL3PxWUGXw9PsNYSY4d40neSpJ18yRe5zGRYcWcStCwft0ZorxbDrd3yXYK
cbAvmrxFFbg8WH0TozqYtYHLgxMgvg985+siblwEj7TwUvD7820/QKwlwGjGqHkAT2OVq/0ijxaL
Omx5WgtOb6JTM1uuN934anRGBboHhQmoVwy5y9PUrgGlTZXcLGLZBUIm7TYgEmx5XH5giOJuwkOC
/pHIvAqnNddncVqe/X5YpLJq1tYKPcMNQMljmnoiexaVeScoK80Pv3R/Y/JDR+m+/f2jpCQTRngt
66xZkb6cBns5Lcu5qk37YpvIKUw6QiDKQhtUoT8JbDNUmZmlzPC8PNTzs1r+rGbPNZ3jkflMlNSr
5wRRICKnAdCxZLFz8HUXgeB/HrxZ/K2nLq5kb3rKtFI7lWGonaBfcs1F3J8VDsdFsL08yA7Lre7U
P1BF02OZ+opGQ+0etNkO4Gv6Xw/y9zOE5bgpJpPSjda8NiGq5+XBpURsbCln7lg4Mva1dcWojn4j
rvikTtTeABIO9gSmgJ+HIPMAopWI1fl/dvPNbtEqXdMvBeEWTKRYtCkSBh3xx2YZJ5x5iFDzX1ue
GSPCodXyumuC50j2BIPM39HyXVjzd9QlFmLi3P0CVID6ph8z5FSOt3Mjw9n/ukBnTenv67Xue/ZU
NWFmvy9sdMho7byj2UKwxm82a3kZNchUG5G5KBYEcjkhzON/ni9vKDsqsqCTjmwnfp2C5VMun3cx
KPz+5Azb+U6q8JiN3absFP0g3fooUtmhfsjFwW2Me4MdsStIYLFNxA2l5SH0msRrHQSUeTpn2zT0
V8biScsBWGKEwjsx0d1H6/WDcFkpsYMNaT++IJVigIV5jBaJHm4Ci2YzE4Wvvx8GDwKYC1GBqujK
EylM34mOlsKM4hIPYEY2vWJJWqKHsam6MQP/Tjns3bSQiR5BbgBZbqUBZBe1eCia4ksldsyYLXux
yUR0z+KdyJrd5OVXErXiPP9uuMazHhj0uqGGwC6Ovmb6cxwmdFNl+UISyQvhGSSiWdwCRhZDQs7T
QyFIc1dru6jiXT9klyjoq1WmQ650OutrW7PzpGXN0F7Xu9ZFqqRPdrIL0naGYLL0cbvHuMSChrDx
2li9PARp+FQZ1M/nhaoOJWoNw8k9Gjrza6A3x1a6+d5AzmPQK/Yy+RhbGXbmJDrLd23uvYxZdiBr
oH+wW5q6o+xOtRDXVH0fzHs5PZRpGu18RImrKksuoT28syFBjalBQGoDnLUCElAg2K1LWVGJyCAt
+25AzUHjG1NfaKDc5undKJMP4NoTDaaQATQN3uqWxQpOlQGqZHKR9kAGtdsd7Lh8oOgHdmoPLBP9
nnTIEy2au8SleUKREt1nls5k42sLlJZVX3fVh2ffdedINueKKHndKMUtYZAkWSNmZM1MyxRIZspc
B4oL2yXrKgnpamqKbEMIoEjeart7rB35reMkTCHw15bMJ0RRNll8yUlm+kOVNjTqR/DLaiJ+jz11
F0OYiPv6XlC4jR0HzUTq0XVMo+d2wGTSmU8j1hL0MXiYMvuHUvDVWwuYjhkSJF23d1mJX4lwVTGc
Gw97V5b+rKMGaHzjhZuSTp852JcqTre1jX6gBdRoYF3cxjYyjFKvH7JSc1bjATVNsMaR+z6ZyUOM
HIrQPeeajphpQEdeXBRXFqlwTTaekV/uki4BkyyG73lr3ODJe5ooESeG9+o5LVAU7qOpoJ2gW9jI
y0repWUGrRnBIwi+FWvSvXLal6LIHjhKVNF0rwIjlvuc5g5ylRTy1ZzKoM958RwBJPdT4hKcp/E1
BP3dkAoWjslWPxgdxHOrQ2Qb4S+xRAdbV0A2xsR6Fw31C5aEkwvtlZzE+kUB1gIWkhwbk7CKTEr8
MjgmV82QdGczqgh0mLRXlePI9Q26Q9qxZdPjFrW78yWtsbDq3nSznW2t7dY2ifVpJoYDpzWIMkub
OzglElAGfl3CF8OAtbIGNA5l/mMtc5LLKho2YQyDGuHH2lKg4jhrhPJSllNZ15/buh43EijiCDlp
VYsGTUivE3jRzcnR+c+0sumaOOWLFDRu8ZsBmTV+NKNXY2XpbkqWWGSAY+RMUw8YBLk8a+iGm16E
I22fh5G28rnN5kBMLJTJQI0oC72DDpBz5braKe4r7aKbwSXUEf4EvR7flSh4ySm1wL67D16IsqLo
yPZ2LWMFGdbdxaPzk5VFsLVaMIrcoy5uX+aJZ6h79+yLpwsanEvhZaysnfan1Xoo6ioKEsp6G2yF
hEnpr0hai+00iXOLcRrpkgZLiYy31voQqXKhFE7DVgY9gVqwinHBRJa8Qi1fDeRgrMREyJuIq5UX
896lnoPl8/OnKBrv6pxqbJZY3V5vhHFiAfvMrFFzSVEIHHGwEel31Nz+UrT6gxdDetCt/AqNNFtP
rubcNKlNmxvHbKqBColmCCWZkwAIg2MWUhZosllmKn/GhLZt2YbY61qLiCpCjYVgxSB9pnypqVhf
GNY20cC3SfrIT8oeOEkHQHEigZfh+18qxiC8ZtXPMO3XjeXPCTzqR0gVZVX1P2VMgKUG6kFPm20g
0vso7JINtGfQ8Zl+gfx0K6r0gynmUjOQkSUwG6Oal7aTP5jSu7U1kEnq2eJkZPoxjj9onY3bfmr7
iwPNcIhZk7Xg7VDD1FSvdnFNYmHKlMaNVJO3AaWjnBPkEljXlCW1AJk5PR7vzuhabN4aowyrWgQX
em8yDJJ+jPL+HUSzvSlHCTbPaRkPogeV2NmNk/cks8KFXrctdHP+kpG6dykba/AOJcwK0Vtw9wDH
XQt/WENu+KYGFzNbR6pKkdkHffqhJLd8ZtAbLLJ+ZRmNvUZ4tyoaLGMm9fN1X7enqghfC70iG7NB
gEbicNfnt7j/xnvf9p1VgPd9aw2Bvp2iAVS+dStaNBRdhWc2MQkj00ll6EznoY4RZ/YyiQ8VSSJW
1V80R76Hnn3V2IUBh8roi4vHPJkQA8doJKOCAS1ouzu/s9atKg99hNDOzIabEc8ypHbrI5qAjceE
3girJ6Z+JMQzxOmeKiRCBOkxSoA2JdPDSMlRo/n8NbK3WYOan4L3OijJWLUNUkC5A42dlbo72yWo
2koei/ZaQ7hF11/j0IaWRvAu6KvIo1mbTVTg4EPmstlHPp21sdujStJPlMmwWKDmmK1f3iZSzn0U
mXdhNpKlLb4m1LcRxXBNLQ8uJOgqyf2DkZePgoGt3/Quwn63ASwTUxwq2wAGrm9DtZ0hyFHC5B/8
zAa/PPu90Pfu7LYGKzYPhsNBs9Ir09w6CVvvJvJsZ0U405e4e4+as29W9rZhSYQDAuC1b1lPqsEk
WI5wB93kzfO7AuFFpA5j2r1OxvDOumlrBOk3PelXPVrSe5+cHatj3aKiexyhPqKP/mMIyX4MhouW
kaqXuZgPffFm27TNmxyVWmAfJ53tVdSkP1rhPqDf6pA/NBvbit9LQKHojplXG2Qng2Cr2XLV4bi/
mhHBeODNkd20kFv5TmZyG8x1N2D1rrUOXyfp7BqKWbJD5YqS6YNVVciyq2xLWMgW5d7Rd4p+Z6YI
SIkKpJTUZ8/KMItt69YEBDTW0bHQKKV2C/Mrd06hI25dA8NLJmNEvIA1N3VUlLdNmuz0ROVMjILI
+i5lhaKS6hI63gq9ELYCNyQpmKDIrss3OjnSJQ59j+8xK8mKbR1j2OLzeOvLfBvHIFghx5sCWITe
g0WaC+atMV5cuH8TRQtPFY9Zijej0ggFDmcrbTOmOqTR2f28vNZJbKLUhLP2Oa1nu/ZSR8iiuD0t
r38/4LdguLAZ6bXcxTxolPvQ6MmJo/C/Ged30IgWOEXLng1CXRlGMR7U2WY9kKDrjMOOBQ9/Yf7R
74cOUuLad8m0nVM2T/Fgp/WhE1Dz9PgaT9mrpJSxLRFM/8E1yxs0FOtcTqBnI+Ba7oI3W8hmLV2H
E7jnnj1mdJmMIN8vP9ed19hERhxlTn+yZsudbFkITiPErn62eg8VcCvV0BlZXrrOzDFGHTkXy6oT
NhdSbfSKTF7wBCsyEmLwzHico5xoSnd2QgIsYRM+GyN/P6SoQTYT+XUrHKfs32c/xuBbD0aTslKL
0ke7N9XOnn2ry0NFfMUJNTMfy9EAwLNxjmPsK+H8sDz7/bNC7++ansx05aIBmTGep8Afu5PnAKT/
9fr3D3MVEhGBUluPSctNJwigiUNE2YzXnIYyZHb3aRYpG/B2oZrmhOYfjEkuTaJQ45hSW2yb25bu
lhbz7xzNrU/l7BJenon55fJs/o3KlM3B8nCu1w0Coia8kxbKe7tpOy78NpYn3QR8S5SmWLNgM3/h
/8r5WRdXwRESBBZYcH5+0gs0dD20LVclt8vPiOfh1+b/awzQifTWocCZtz8MyxqISMEbLgHLnoTf
Gcekel9eLD8WTd4cE76xZnHhzw/qP8+Wn/1+yYK33mJoC2Y4innSisHikt1AOa5P+gwsXB6WH5M5
5R+H4r6tJ5vQQydM9mUa3xgi5GU6H+xyxBA8qdw5FklF8zGiQzROzvywvFwenKrBG6cekpKZOEv5
mrBQLH//j4OYD4cAOTcDX85xLP9n5EKIfJbMYZ+QXSUfRaVuvW4sCbcuA/ZciEP1r1nAZmVyqxQH
gXJW8cDGa0QrqQ+Wf5CEYqsSqWGGMCYrKGlrHdVsSLEXw7Tj9SDjt2RI31kDYR8asYaYGXyuIvph
2/lT0XCVABFHBI9Kakr0lk5Pi6aTfEKKp8WZZT57CY3mYRfVGSS4sdpZozg37GiaIbf3ScfbKS3c
/ARnzH5zP/kiYnESnCn6IggRRxUZT7Ddf2CxowreSYSpMZqu0XVXdEq5cjv3FID8ZlDVv2gagL3K
UdEvKNX/i0b+TTSChP8fKVAsxPH+vOV/V478+ld/KUek/C+JPsTzhDXjnGzH/K0eEf+lC2nyn2fo
Bv8HYclf6hFYT7opTd1zoD3NkCa0K3+pR0ze0MNoht4Euopuecb/ST2i8/f/FI8YhmGRgSuQt9iG
gFY1i0v+oEBFo+rbIjIUDLiOEIew9vbESj9WE631EdG2YxLfm4eJtx/RYdtDNi8IwEPSaNXDarqG
ibkbCQ2jrkDFw7BHgLHXoWnte8hJT0acAsLvCeoREgshOTcs6aVEboJuMB8otBlIHEWzr9qiPTmm
ek0F4RPoC6D2lBqAe0U9S32Vt3VYJXtX4cAA7YxA9QWT9rTDmkIcQGsc407z1jSK+5Xmu5fJA2Q5
ILMlLbDeJBUFEAmnUOaFR4mbg6iyt4q4sgPy/kdVkfWp6PYT0cLs15FTjjDf3Acd8VkViwsj19of
DXfYsQ3KQ0pi2xZ5JmEWGlXTjBoNRbC3MuMNVDkyoyLkRmZa0JhEyWxIqKrFqSTc4laN9UE3Cp0e
k6Vto64/xM7wQQBeiBlj47laQDqUAy8Qm/AumccjliTOujesYBMAh/XgIuwyA3VaHs2yPI2A0tbx
2Yy6Ncwl8W1MbOvwhwzqL73R3/RF//MCEcIxhc1VwjVHNtzfL5B4lKorupLwa8t7pKnawX3hIZXE
x9pkk66IqPTQbLTo5jkoQYtrity/TuY/H8tnYhmIHOFZuiUE0inX0D8Ry0wNsSXe1PLYa8AeozJ/
ZWYR6kBJ8y4wsyfNA5kg0n87A5/0VdwiwrVMw5WGtD3DtD6dgYn1JyZdJz2ynb7oFcVQLmyf8hTh
EZR7TeS0GpnhcQ+gqFSgfrSaBiUylxMfwzlWxfT8z+fB/EQJXI5IeK5uONywmE4ZOf68aWPdrEli
rtMjFhQMkhDY1jW4Ilze+IyLgpzXFsayMzubMVme+zydKP3gw44n9l5IydZB7/3oQMag7kX075EH
srzVnFAxWKh7az/+8s8Hbc0H9QdgdDloWxgOcm4pHPczby7gDohAfnDQcJh3UT0emliO26bTwL7E
jkEGnh3R1a9eHUMntDPgPox83aGLoxfA5j8qB2S15TUa8KSCDEQfWUH1lPo4GwcTUzYbfzPx1mkV
vzcFTtYUj9Sp86t6M2jjO22Qm8qeT4QZkb4yNDvfRpJhh+aDKasGJ5L3+C+feL4wPn1ixDJ8UvxK
nkA9+PevaSBZM8R3gTytQVCHsWOlqijbB/1TKCfzYmG59XIBytcU8QzDwjCjGf4qnRzckT0F55II
EdUhvHUdCnC6sndRa1G6QaxkDt5jV2GOiv0bBB3d1ikZBLyyLTd56r95JclsdlslJzuB55/b7VtV
QF1TpMBSTci3lQ8/OBBb0fn/dr8wOX362LauS9cVOihol1nv7x87NWoXfy4ZrI3yHguv7Tnl063y
03e0S+2++plTQcpNQ8OuOhJXXNhqS/RdHUw7r2bBOTh4OgKHJARb3PzLV/K/HZth2KZJtxZRpjnD
QP+Y7hTyf6vBeUwQxEFXiQuxu3gppGJKqJ1HRF5oLqD/L9MB+jWiVrGe5YEDnDVtafV3W62Zb/PW
/Fa7yNQmSAqU6O+5LKkQdsQsFKQT4M1UP22hS5Bgj5NHBxwSn7TvqsBQB6Lrdcj7isBLVO513ImN
FkTU9svsFMXRt0j4zvWfP7bxP4cwW3cdw/AMh4x7R/80yydB3EeBU4IodhCNsa25E/VELJzToEuc
KI1WFuCCZt831tnzeTGN0FWMKnwgiBjCCMqJ1b8c0qd5RVA90QX0SZyNLD30WSD75zchIq03utAj
uYCouhVNz1vYgWKvsvyYp644ho0k46XTz6YH1axx1U3k9iSaZsa/Hcl8G/5xmy5HYhsml4N0dWpV
n65XzL2OpjRu0ybyKTJ+1OGAFJtdzC6KCehBbkBiYhicJlSfAbbpogjLA54CZKw9LROrcZ9Safpb
bEXOzjbtbUFh65/PlvUJUvvrGC0HLTEzH6PJfDb/uG5bJ62VUwwMJbV9Q46vRw0n2QiveNZMWX8D
ijMFeoZ3u/IPZfjudqDv2GXrN3aU3bCg/GAPiIu9pNrqxV8Gw1nrioihWMJ21NJg40cmhnVPzFF4
GZgiE8NKi3UCLGiNKpPVnqQbqrnI3f/5kxmfpoX5kxmeZE43iLd39M93JOZ3klDsJjrqYkTBR2Yd
bY3xHEkJUbxG8mPhvc5NUFgNjaJ1kSLi8a0xO9l1oWE1pu6RI0KOtX+5Z+xPq435wExXcMItabEW
l58u0C5wumLyERf3sbeH6Qa8HHoFc/34aOv0p4c46ddRMj1I34JAhk4AT3VE8V/BpWgzFqG0cpSb
25t68LUjpK1NURIGK0z4plNa7yYQSQ6Rkbd6l1U7SpkBNk1prKTmHOiXto/WoBuz6017K4jBtq2u
JqiW6LBEIPSboKvRi7r01AOwVWUQQEmBHwuETk1B3lJl0mXxil5dYK18+B0V16Rtb3IzMW7zju+x
Saghl80bgofrYJ441duiCdODN/OsvQDGR4L9sSmIoVnwOz4Hcv/PX747X7afbj2bixlCADskYLGf
hmOWq35Pb0M7CJYfhx6NSVohu54mPniK/vHOyrp736M+L314BlUl092UVeXOMSgwGoG5rxVwDS8Z
7CNS/I0dZjF9WX0zYro/Ej35gwSvaueI4Ks/szu5n+U68OgFmCwzV73XR0fZgOPxE9/bVXp5S9df
vJb+o+tvanZOF8pHJEtN3kschA7aWgx6sGr849hZxWmqwSaGyApSKrSsnebxYTgj8KDu3P/sa5cy
bW+TeC0oC5E5Qoo1LXiTe/ktrMdbbL8jUjP2CxYCsKD2gkOTWIDstBAHvK/Cg0WGBGmLdEbJntiA
H/1mB5p5nyMl5oibVaXotGpFfBLTcJKl7f3a+v/NbfC31f+n+ZKbQOpc/+SD2qxVnc9fkO7lTVGn
nCXKGEh28/qW7Cn9UA5gADBh7WO72RY9nq5K4hSk7PGIlYpyhCzuQ9uwtqlrEv41cyITVMCwcJvt
P19Cy+j890tI6szjrDdMyePnTUGkmVxEWg2of14LV333JfMD1FI6c7uUnHFusxXtt12POWyHJA6D
XVV8GyOWye5okRJNtUhM7jhHeQb/dv6oF3y6wKXuutJk62B7Ev7P38ftUdZ2jZmKq0yZYh9FiEzJ
dv6WxoTg+CYYhXLox7MmgKDmWWSt7fiQTbG5+jXphVWw+efTZf3a0X86YZaFudiz2UpxaJ9Wpakq
NROrmw+HLTVpI9TJQ4b/FVbAMe9yItVNf9eEUX7BnhHus/KHh7XqzSpejZgY9sKy1PdWzkvVMDv0
9JvPovjBcqY9+26fbyLfIcQ8su5ohg7bPqywoDEsoorlruiMCUxC+hy0yH26sMFPOQR3ykVejcii
PPJVXuOh/ijKIr46McbtukEXaxJ+XgdQMl3O5C4MCBuYPFg9lLreVRyGl8HGTJoUChF0zCoYgsbJ
it27lhXGKfQ4zg5fOylo33VacpRjhYK7Zg3eocqDc5vyVrFX1Dtb0P2O9eDBcyZ5JISuh69DT9D0
s+hUxj5JvcU07MOu/snXXa+ruLN25ig/qCKi5UnR8+PspnOIjjEPJ0IzAOmbmbTPRRARkRGK+NGU
r5zs8Grl/YOvQ+Bxe9Q6RP+R2s4GmklOGhenbChppkGPBiTd0YYHqZ2rTYRO1gRoUyq4zuIbBcDp
3hrIEiGpa2tPRF1kfWijo6JyEYwxASxF+uoa2nCOaL+t+rllzLYpp9YuXrNc2Kz18Dh47qZMNOc6
DXI4ZxJRWcXsi26MuHuAq0hGQj/cF8p3XiZznwhzr8JuPDaZ+RMktfnQpvGbO409daBRI7EIeywG
E+YQR+6d3hKbFwbBm8zQvKsR28e6b/ybdAKQ1OQdaJCh55uU3c70YpMwe9pBKiSrq3S9fkuTulqD
PQnvSjOraFEjWTQFLnWjNfeNyV095a12nERM/xr7DLoD9zkwyEoZy/ym7gcNnwe5DxXQPxqKzqsE
47yOgxyCIX3IjdPL76FIyx3ukeRCDQj/IdFu6MUG9ci2Gdlam2AGxL5AJbeAfIpck+Daojk6qv/o
3a7dB5oD6tCGLiXyMdjUNLwoXlyFXQebyK3P1pAgwht78C2zBme+px2iBbvKINqNXfO2M+c039I5
C6Df26ivKQrX7t4U6qrHaXhNHERfZpzQCMu1jWE0xMvbAL5FmQ0HJxL3ptXN3oGBdWo7jLRoW9K2
B5InUz8LUD9UJG0vgcHuxU0L/V6vjHPYsW1sTKAn86Jb5f4u9lpkYwbWKelQX05yY88WxzwWaGU2
4Ca2gTZReVOwzKXbmlvlWgP9Uwgg1Fy+Yh52t3XtJ+uk86I7MhhtqO5MX5Z8LroqugdmgnomoUfs
F3p39YzReEbviv3YfDK1YHg2awQGokZDYbJg2pCkZa6GLjB3hVPvEz/wL61GFGEpnV1qkdqdDF+6
fHSurIHKOPMPnmZPe2cQtyiUg6uefe90EMuTIIsTqndwdeeDjmrvlha/nIv2gExcqHkOu+RdYk24
I0KM/14o0LKAJ8HYfWOO353M2IxVZVyTbtIIzCuytRLoL7Q4h+Gdkw0JjjzYR1P3KDLzEBZxfOkG
8nV0janc08NDUxOOkjv6pTOGq+/0zdbEvwPcqt0Y8wcvVEYucCfVVsTt8CxL0pr9eHpKDPPC+hHh
eZarW2lycEkQ+V/RcT9rk+6tXA3H7SQxk0PpQ4EV2fusn6znWR9BFy/szp3FLpfZMAqR83Fb7cra
zi+OhZfAjRLxNTcDZ2OBajmPZgDdX6v1VwJSGxC3zl3tTfAfTDrStaQ+YWBUjRKnhshGhooxyO9F
b3WbPADYpMWNvqbo86ACw/viaIJSxxgTEWrH38q0Cfas1BqWkjejC0lQUlKGkPEiFENPhXA+TSGw
KP9H1lE1YNf4YRZVDdDDao9WTYJfNCFQIqjxvkuQgEgXlA/bbHY4eXDAxGMQpw5LKswPths+Zv2g
bnVIgxsRWTn7cavcJ/3V9W/5KtMjCux31xuIT9eN8pi2jEOAHawbyiQvBguZzG5qUt2i8Jrl6TmN
zP2UVvc2eQSrQlkayB97YKyvOxJ/6ho579CuyUC0VP+WF+IZIm5+TdAzbhBPA8CBSReBIiupjN8s
7zrUbrzWI+mTN9OrrQ7qYyeMb2JQjFW9TTsp1ffmiLa0y/XyOtXm0bIysWlADqLlzBDfeyfogVzi
HWBH3A/5rgzPUxyr+2oEvi+J8Jpw7u/pPH5B2R5D78Linnlq5jPEw2YqnIdyVMZtSDncbWmh0aVI
T7gnJrRMIPkMr9APQdDV8GzACfQpy2/HowfmpOcxosFmU3SFewIELK/Ga1+opxTzj4+06SVt3xqg
dGt2LNgAZHID0a5dxYovOEKk2Wc2VCaVqh3jRY+4cE6pyQnkVvYld5z40iPeY7nWmzvfErxNEjKr
MQlWGRH04U+WkXCMvHHrQWQ8xhqxaXkmgX8fcsNySUcqAD5M6ZFG7svkucYldHVs1yGEwabaYqSZ
dhaJL2tYVw3byLY5eHlyLuWjF7J78Eb47VqNmCxiugVUDygjlnhBmzmesuwIOMtaddadfO1EiEH9
0DTAUJTWwag1OEOJa+y8ST4lg/cBHCe/eiI8TRlFrhaYzhohBoYEfzxPPfY7DYGGjtKEXbgNCE4R
s+sEwy0GOsiQYM+z7mfdoHkjUfshFSrEWUYPBdFctUlRwQFqSU6qtiHKDFO8duMJkrFX7F16OET5
EBUrswLCq96XRy9WzzLqv/Xa1yFzENpFDiViEqekb39J5oYH4/iRu4AgBI+Voa38p7LHDoXQy3UP
tcXvmgGYDjNDwRx9iVrKjNxyNZMupJfZXURbZyIHodw7CVDLCBAuM/EwZrca9e8VOz/KToqYjZTE
R5k7VKFpkNTOc9BP9M5rFDXG5N+7FT7gDNmg0xCB7Q9zYPUQ7FpYCZaL70mxdtopQ6xjYX9hSb0B
pdRfWkR2QUTs2NhNLWWY9J0grrx9LzEPo0+kLl5brwHg0vXgkx4lkkdFaWSFavIF8D08M6aBY48W
e9Xhr2BJTBhaPSLJ1HyWbeYMrsJQm03uPolI/NLJKWZ4y73VkGDGpCuAFMvUI6TaW31ADNZB3iq/
9l2ZMJ8m0aZMmZqJ8XvspxcTbto2CZCqCQueoJEgdRvcrNn21fhR9tZA+db5wOHxDKAcl/FQ+1tf
i3eaZDnhtw3Q2gIRsv4ahRaAi7rfpqrex5HN+O6n5aoPYW+aw0X3oPlPvfYimoKve3xjbw+qoMIv
UrPdToejzJE+hUkyx8kBvvDxwYRs4FhW4BVh2d51WrEBgPFuONbZdYD0oHXuKMCE1w6o3Cp29ujA
iQ2uwmyrYg/JoHNW5PAS1IDXYNBuEbh7U+muNex8rgsuLnFxayKNthGA+Xc9YWlN18TruElRU04z
Z4nK/4rZ69bCn4Dxe8TEMbBxakP3ks7FIK803zCTXauReLEmKXCppt/NfDx7wWV0EGPmIzYWOHCs
FNrkpkFTznSt9HXov6N3f3Dc7EvpqIPTlU8N9QYsmBQ5Ko9NushvVIKVIc/0gxcw8OGPrVZ+yu3S
VwQxNOYmQ5s2Te1T2JCLQi2R2Ak/YWuieUcnCYzNt7rI8nt4TYeQoWDjJOBt4rkaqKNS3asy/FIq
NAGjb6srLUBuiWrQNuOkvrE4Ysru7GTjhN6TE+lMnYD8fkcVLHR0maMcjrKZ1DtnGizOnOVXlpe/
HmZjRORSPF11y9Pe70iXtt+W3/sjBcFbQt+X31n+4VjpMDfYxi2vfv0iODRkjYN++fXyjz81v3Wf
SAiMVegjv9M6xpw+3pdVxlcxx8n/fmezKU0ALr9TGIyxhhqZWgj95h/+/s1f//LXH/vjXQLP/JJP
cQo+eQbFL4eh25HOQj7GkD0fy/JGn45v+dkfb/P7dz6duM+n5tf7zG8btPmTV1OMGoNrYLNdF42e
He267m7pCh+6GHVA7w5vHmYG1qrtftDgSJcynE6actv9CIaGnB+oTzYj2qJlJcGn6+8syQIfCNNL
FqK2TKK3LskxKFAGrUG1rMGZKZFgCGkIYmoGh0u9lVu9wesZoV0jTKj7GoS5d3VJ4an03scPHOZM
bRiYoqwCF5OU9cqwujt9ShRLKy07Kj8kR6nMLwW9dwcQgyOz7M7yjoMjk21usQVjAxJuZQhuhby0
n3XoBQ+x/g4dkz1wEskDEK1i5Xti2AHVzVmfa8P0hrfjPhnCbdCDttahcMG5XFdU+zYWZLENYuRr
asf9kQT5cYV+/Bwr617BRt/YZFRAmb40hAOVUapj/J3cNTgKtlIA2veOq/ahcB59rpWrPoKBs1Fm
Y0UL91K7a3ECbfjUGwI/iKkrXRrk1iGwNbzUpPcgzAkK4aMCdF26XZw0HOJ0N1vckyK9S/UvEaXu
jZrc7xJdKkJnb23VxCE5/dHhUiFr6CNlzWaiLXeasN8ZdgnadCY9IRq7Ipyw1q6pEdaYt+pKYYJ1
T4cSOdNusqHybjV5rLL+Sl3jTQfjXOgtXnICMrOafVDY4+hxm6fY8uUl9LJdpDh7lje+loZ3Z9NN
2qvYoJJL4mTXE1PIUlFt/TaOqNEm96WFqgm8gHsY/PFOpAyoIg3OoVnsOkfd9LmdHnO/p49lfTU7
bZYOsRCp3KTgaCmnW3F9UeyobyX6zqAiitKPLmK05hjKKV8Nhaz2fibgbqPcHaYx5t/ivGIA3UXl
4K+tUX9Clozpb9Ki/2bvPJojV7Ir/FcUs8cIJuEWsynvWSSLprlBNJtseJswCfx6faie0VNIC4X2
WryKR9NksQqZuHnvOd/ZTXm5IUSeSc6cApBmkL/oPRDagn8CWO/kjM3e62h5REwyRyCqLn5GKH/c
A1FQEnaka4i15nrR0ZweATKoVwDEwcqeQhC/RvyVKnxZOVasANjAVo2DsTNax7tEFmFS8Nj5hTPB
gKBhBGLVlT9NnnOmCQVz5YuW6DQ03G+ZIXDRgoFrOe5Q/tl2twOGt86IsK98cxVoHa8MwbJGrI6F
z4Xl1WHy7KovoUt9zz+C+KvydJV35XosnQ/or8OxcT+T6bkhjGtXTxj/Y0sS1YQZIm5AaeJ7gT72
0xZUkgXhCFkR3NJQfDFFEo07wWMY96mtHfDm8iTJkNlBcNSWkQC9VIXIvXxQ8MDgfHBBafmuwKFu
PQtqVls4AV2j+sFKMOvSOYJ0kKYgvMp11MwKQdvlRtygaxvrhuyN0lhjKPB0WmcF2RQ5Igbi24sN
BsU3U8p8qTIaSYzpblKmj/N4YOwGxV3biTdWLG+pDE+2/albOFbo8lybCV1LlIck0FoFWuCxEAtd
V+06DvuHJpPjMjPxNnl6ZRCoa38UncumIUIyFMkmX7gxmhFzgOJsVe27kUbknhtq21nTlw5NlpL5
2ayGbfy7C0JjqRT5bp0v145r/OYCJLVBZdQQiXg13GETUOdvg1bk604j99a3gPq107gLLJMLEClK
lOE1tWjwc0yOFvWIK64ws3ydfVJjqDaMj2UmDhMwQ2TWPqp3zi+hiS+ySMg76sbXzMbAmMavvg7t
zMROKoHqbOPEOJeu2vaTeTCFTxdV9Ht7jG9arDVLZorhyq2hUniayLfNlx0Pa6dE8otMaVoVCTgo
LbfcNQ6YW0LbwqqT37nmPXqtzoUWzOEDk1jHTzKv601WS9bImD3mKcnutqmvGRZYrvHVWpa5lm17
ysP6zR/zO74dtMVAaireG/xXibfSyOLhUgJLrKZqM7hatnHLiXoG93QjaCbM8G6DX5OOsryiWAvP
mn6J9eS1qkCUkXX8M0A2QV4wCtaxGxldT+Frkopvsx4DqBzUt9PkHJKCGz/wcPfJaqONi9lCDZhy
a9c6SVZA1GifMmF/GNx3rSk4sDRmee5bTGi2/eoaqJ/rj1HXa+gIwBvxdu1DqV31OsZzZOiAykEq
UobXSKeZnUVB0221wnsFexsfaz3/4VDo1a1u4iABfC0D2mWDcm74hiGAWg7MR486s0b1ArOnjEuA
KP7AeTZnTlomaqcnPYhWaGdxF/yMBBS41MJi02UlBAP7A7NasvHblNGHu6Up+t4bbXxMffPbUXwv
yD5cZhwS4wC8UJUgCp0V617MlYlDY1x7ZlEvEORVu9zED8t5w4vhzBPNUGwQcrbYT4GkRiUI102N
/QQIc0psWzANC2MgGyio2yfToadRi+wm4RMStIDPBau4rscQBftmnyUwb5poPuJJaR7m6IjK51zv
danCgQWu0nJAh8aCip9b1UGXuMaSGAO91sRk/RWEtep9Bpcl/B240x6hirulFGFbHphsT7KZeWcC
VFzm0COkQzWIIMf6wo2TlL4j3JRdGfb7CpeCwLDPxumQsL0qUoR4dhq/BDQyZ+O3h31VXdGm34oC
IoKcs8FKnW4e2/fg9EutRg/uhtZBAyS/6GfCguO3OBOIN09JTevnRaoDjF7zG0cCDbfMWwlQxiMv
PCLdkyjnhU2KZWdo1DRQjtY60I81MF2FdXLZMIZZFIzpTnX4XcSkF+F989aJWcVrekJPSVd4286o
RkC3z1NpFV/0xbMa7g4yi+owMaB9Izv+rRMtsuJEUhwZ9VFTjNGLah9MmBvrJtvacPMfMvj3NULx
I4voCzi0x1wktQ5jgR2ztsyLNuTROggxX+CvfA+NeOMdwikXcP75cXgtPnKp1Nosq9mUAmzfdfZN
EqKXZoC5kS6EIziMGy/ZtVWfHMAHlc4Kf6d79M3kPEa5vxv18UkFW9RzEGqwOzoJ8AmmBdwkPsx4
ILB5HVcjL4/RVeSgMRJqffzeVlcts0q81j4QzFK+1hHj7Dpy3rpKmRtteuhEYKFfas96REki8vaM
hO+oh9ZVkzgwmgG3Uhs9OCx/PF/OJbF7tO32DBWa+51SvgUdTsYSs69QAneD4tZYcx7jGjGwsapp
bUtEa3ja+4MRnkogu8wJiE3W/Jzw5uRpMq5tg+tJgNVHPuBDjhmDVZ/wdLrK3U2QptAHinWvcMa4
/jSX4vUl0KvobOfDU2f09D5L+pFM3g3tQbX+8z3CDxdgd6B1S1O6iMEvJBXdlD+f7HrG6w3iINMt
GSxlIKBzTau4xVbWSwjQe9OFGhElMoF6PkDYbCeSHzoiGDjAcpjfOeAY7lFo9wc31BTyO0qn2e9w
f3BITllFLsZgu9ORxM8PEpqDO+mETxY4l8tu9qtaAZhg1zwMmUax2FYGETUyPg7OSxtHzAm0bPqB
OnedWp27M+ZQRLApKNCs8vQXUuAvxzy3K4ejAyEZ98/hW7JVnfwJI7yjBWKTYDIsEwxRDcIKtqVh
78XMA7jDQ7Bl8Bf+9bHV5WSFh9jMw9y1uqPdgQzuq9b6kzx19/b/ya76A6xovfANcHWwpiU0JlWw
v//OwoqAEPz162O6bzIP/F0ym1poWRNm6hcTlLlJexazx0X+YNBM3NP89fs3KYXiTZlExk1WwAbd
Ss0DiIR7yCnsJXQsLHKuDhx6Do3ziggHgqAb0ZBIstAiG/BkXCwLSKurIuZiLPS+XY4FZQVXAKQD
mA8kV8o8I6/Om0kGkD/gb0wE8sVVEBOH645b2kG7P1+cz++8kQwK1efkASWlFiVzs24taAZtzl/C
sPvxD+FgPoQSbOOtFG2rxZ0yMs7OHCC4K9S+l8TJ0aBWeCio4gCshiWenvkh1SSSGcbl7a5JphVk
SRMwNtX2oHnmj9Se2r0Xpzu03PbBBSNKNohGkhbXb9vmm24kzvf+QD97ZXTE5HUDxJkxAwCVlDhl
7l+8/182f9h4FZMUzNOosRl6RtrITXzurUEKepVZxSinxlI9d3DMCIpO91I61kgrrf3BPe4HO+Cv
AvOkA+0u6jObwtNELpBi0+3132HJp6d+eMy8YxroryITTDODni6v/jpxrl0gWb2aynozTOMVEIxc
tkG/JPzhiZTbzTipiNZ5t6cm/i5D6uaP0O7e65xxqJXxo+2ieHC14REF5qvsAQUF2otyqEBc/NVE
5C4mo26B83y6QvxEfPmoGozxfoXPH80S7LPiqNHkX3oDLXPTtPKj1c5kKWs29ktGff+Z81W64ymN
Jg5186f+epD0oxg6AKkoxnZx/3w2R+hpCWf2+Wv/7VvjbL747gFj9y/rXeuuGyUgi//r5/75Z/c0
svsn7x9PEkSWXotzSerxGjlusQtHK1syavhd28MZqzutdj9+DxjirRq6TXk1ai8uFQD4ah9gVAM+
TTvmSeAdmw4gtpPpZ4zPzpK54KMmvYcAmw0iCxPKL5GoRA29ss3OVOvgSVjzJMyGyp/6nGF1djeL
L0mP0UYfg+xXbeU+s+QM/XfXl+1DBZO6gNtvl83ZYPM4Oe5BDIRLeCnuO79PnqycNFjQsGpZlGly
cFRyVBJzqx2xrJq5dwfmhjlG1X7WyDy3JZLP2syxB5XmTivrG8d+l5qu3tq2YLtr9Y2JRnmV43Bb
O53xbCS12omO4Es74F7sUWOM3K63lnMhUnUHjUxe1ZRta6ljLgzMfWNH7somL4YsCLWLOLJQKqK4
jhCZb+lEctZvjd+uq1ijYlzJlElSYiXvlSpp0YhpjWV9OQ5vugG2AosfMa1ZuzEd55fMvLPryMe2
zq5OG34JksOOeqStwvBUcSt/GVJzq6fS3if4nAed4neU29b2+j3H2Ze8wdY2lQzqjHz8KqX3WptW
uKnnQYAs3Qur4yX2I/QGRkjyquVtvDb6TOTwzm7Pn1juhWVyloiim/DJaLAROTHvnzI1LfOUddYO
FSlgWJIjF7ovkq9vwljNbDglnnMznHBYI0J1V3gnbjhO2oONH2yptVm0dEL3d1UC1JTTOSjIy2LS
dmCOmfsauuAmACs/PQsOK7ltGlsjf7Mc8QtYXsjSZfbBXG1cz1po2BcL5fJ8rCCetVQAsTuGSF0P
MT8mxppWL1Uuh3PwlINm7jpJgJWayPjQIAxoglAzPb6St/hB+th1CPtrghjAzjhQAi2AwhCEDaKx
mtY13D7CmjUxnzTXdeocx8p5mCyGVylKEpN0VxpI6hYaDIGxIX6BdjTpLmhHOIIIk7qzytUPgfsV
/PZwTUv3sSF/RmvtJ33o36Ksfy+i6OzaapfQs7eTyl8kY/7huejPpr5aWBrLQgzlqSyKn7z7sJtE
+Ohk0S9qLbzyRbQ3x/TERq8zV/pyZHkiu+FbGeK7YyTPBv1TZQjapD0wO+muU5ETKYOxeIk94OTm
42cO9ahCaF4hJPCbRmd1GldLfqGB+ewN58O8tQSE0d5ho5zq8teoO7z60TfRVzTPAjLEQ5XA4rB+
pNPcCjCZWUjYeL4JPiGGeC+9kCXa0qEAp4/A/QfXZbxOgLdxmVr40/XX1nOiVYJOmD68vqnnn4Ne
pKGoDxMmQ+nRAsdi4CFnqjpzLDVAi4EE8xMMswzQpdaDQaqTb8CQHWW9OZ0s12JIzxNPpV6tdDHc
krqtIG0UjPrrY9SBUsr0gtH/W+ylKe5PvIFGTrOvD/xjAxUpbSrirOwHwC311iggsgK1VgoNuVEM
RBMb6mL1Dl0wMjnHLt32TU2kOIMNDtcPEfHyChDobBsS9QsY15UT2qd2pHflznuWaWPyC6I9LG7i
FbyQ1pr4NUDeQgJSr0bPiFZm2FH76t3Nk8nTIIdFTecVOyuZFgDhC43WL04edisuwMSggOUP22mN
t2OVzjrh/Qx46SztZ+B7T7zCI5UI9/b+OgIxGvMK3qOz6qLgoHXtQ0cyYRnau9Kk8zWYayAHrzSY
LFf/jfi56HwmBG76VJbjMzTBt2qAhOEb2aGP81OTMQDReHt6G/2jQQPLiH8hDEkz69FKsai4rf9p
2LqE4d9FODmtjYx1FDV2v6yKWG7JckDlKpGS/AzR0sF7CD6mQe/XBs8jY1VG2hXYHi7yCUEN88rO
+qQ1AZ4Ti5IIql9tq94EfZ2kkg6njG8AIpBTnYDZlWtvtVa+RrHzwtSCJlpHBznOhu+2xGzZG96j
Hofbrv4R6KAfOGVd9Fw7J8b0y4v9V0Vet8ekEEHcOmiBSQL7fSXwGXeFX/0Ko4RWYBVw42lIX/IC
8otp7C9HAOdCyHeGSWI5JB4RpaaJzavv0bWZOtWDGsHW9l9By/kl7SaATjq4xyjXQQcTKaIIjKMt
ys21fwwbeMEKNcGIQZ9j8m2Sv7QY21GXziFMbXs0+oCLCEH/JiN/DK4lRSyitjLKOqwMlMB5/3MM
3fgc+81bWICNcaTuP4R0UxfMkj8NhgI73E9kM+Rlvo/YS4TGIAJhQr7ScLqtJo3XMwmMCTUoLdDJ
tE7lRJ9Vd0d4kpF+8WcZvV4Fh9CzL55yxHM9Plt9ilKvRF5hoMazgzZhTkHGBJT4FbejfNW5zq+A
ouZYT3CG4BxqIIqhVHRhvbM4iK2BPZEKYYUGDEjk66XD+VLXdYPxs/ydGsMu85E9xbCb0BeZ1cpF
y7iYGqRVRZe3h7j1xEZ5Vb20Df8WeFn13CYwaTMh+y3lZgyHs6MB3cKUKuzxsWaed/JF656cuDY3
eEtw9tZ2eSIJDRSkYZ59M/sM5xTfAB/FXjETG3y3PnXzg1fGc+YOby/ePedgzr6TUWXHEjjyVq/I
XIstDohpOneWUEsemqzzN7MNc8xyY0f/7MFJUM/dH7xuopjNV3lt+9vUdkm9lxaaoDmhzIHfMeLJ
PhugOZAjSPpj3Eou9wdjRLmn+SjNYY16DO6dhU+E6EOD6HNhtLCYswCtiKNwFiZ5tOtR/Zp1KQjG
pbFVETkGDluN8CSk/kyt2j+7+yrSp2fPJqQl023z6HRkxAQt068+H5pbaygY/ISt4EJLzK2XcMmF
ra09WuVL2JXu9f4BYckjyTc8iZIM9l7Yg2AZICkQJoruVMrpEk0R91WHaqaC4ARKipeHfDVxivri
W4o23lpmQ+o42XiR0cQ7hwnd0qnlRKIB4h83sC6+q5DNdYG2dlJsERmd4KVwB7GeBrPdQoqm55pM
zmLoG0FpqTFcz1t+Ws9gmNDftRx1ei6tf1HedrCq8ZmfsjKTdjdyU39Ik9ogMcwokeHBA3QGUhnN
bRDHxikcucWRYYeY0dQq3mRFiIboODJE037CML6DzLLXfCxGEeVElhjJsVNkNDTODoTQUzuRBEII
0SaafZaY6BhiTNpZNXYHcJTa3elQ3iGPaVcsM4AkbbDTVEIUj1ePCEbXbc2dKZb8Y0sPNw4v2bZy
aMRrFX1FKVsIaT3qC8QDmCiBIMYIKqUlqRXxlmfiWpI1Y9D4o4LSJO6lV0z97HKzober8KvroVwO
Eye/werw53EDXQsvwe4ejnvsB+cQVOk5SlRGXFLzUE3iNMm8gPrc/Eh77csXg0BLCtsznOUtJaA4
mfNCoNfh6Bqkxwz+FYPpANSHYoeZuk8xjpepL57Lok+ZeaqAwEBieSJqOKvktllgaoldbW03Ybz2
8jEEuip+p8HQ7Fq6eUic1MVNguP83wTK+5S4wzKo/fotQiTGWDNqhuzoBeatGuPxwRs0Tp/s/1bl
LYAX/dCy8qmU2kLNLGtFiCBHWDCkMWWKYHa2imO2alEKc4UAaqmN8ApF24lV74WfWSIR1FqwTeKx
nM5J/CsrbH/POZ8GqgMccGrGagsVlpjBAEux5tjntKg5ETdYskOfJliTHmi8AuGwEsJwA2Y8dqAz
I3PecMkk1zYc3uuA8iPqul0RcmCbhuTkJyAI+lxAaulmyzQJnT4lk2O05S5MrZBqpo12luJkneQ6
dsg83Jj1EBwsJ2NVAnt6sgwTmvRXkPoRNTiKaxAE9DST6NrZvbYPmEkTSlIvmenjU4oMcuaUB5oJ
xAxxuPk6p0c4X+P6urNoDYMyrI9ja2xqUktXo/L2UVc1ex3zVQLqae3002NmZNeozh1A4hJYAyzE
U2FX2iJV7gP3wxddVT9YQvo+0tB6gl3y9+4cnlfSyTPN8tVkCrV1uvazSJLh0NnxE6ri2W2iTmMi
zk4Xe5yCqS9kMbw2KfEvDjkBIzMP5dCcdQimjAA5LZ2ECck0fdR909FWtE9Sxz5AWgFK/Y71zRQ5
wEqZHLi+yJaMqqvdTEtVd5h/XILlQFPuifkifOexqOBJuZ199CoC5RAtM5Ww3zIUEZYNEpm+LIbu
Qnwak6FtitSjh85EgghQMDl++3m3xt9fMfDr/TqNHyKMSYHEFjq9VACpZtpQ5blHyUu7KppSrkpo
4ovMIP84pbJCYY77E4UIfWCaFJ5ITtK3H3vCHJZ3C8Xd7KcPrX2EvoszxiZQyrXtaUcgj7pU4un+
XTBjUGj6eFrBFCD2LuaUyUiigIrqe+ZKzGEaIYLpbd2BwGBsGFQFiXeBx1OCwAK7LIrk7OrMTWoH
4UgK7NZHHHcufQlknd0sgg1/t2aC9P0Mx/zGWZ+Z2RSRdBAcUyOl2MRNU6af0RCC3nNoBsvJWKd2
/FkIRKxIWmD8zl57oxebYWCAW+RImAJWQBWjrnKmtthGa3aHCPQ5KAEM4Jg0kelpArRd9mFVAzZv
ZKPrkvgZ6sCW9wbzXOj+yGjGkecS3xLBjyRduF+GdbDPLF5xdFEH4lgNWI3+rXPQzAK9EbXiV6dY
jemZ7ETVXzuLiiuT/PMoYPodNNWaTD54WvN3uikH2vuWmtoAj0IR/Ej64Ba2kNeBGFXI1zjtdmO2
ghTz2+p7f5mT3LDsJyY0ZD/SkKHGVLDjkBhptfnFfjpb2NKrUdGLMwdQ9oAoEWXVYE4jpBCDWa7i
pD/FtvXThSFLVd1cyoiKGrbuKjTZ5yPmx8gZWQv2gzYI3iTTfqq5SAhdXXlSu6kMT3mVjD/ajrOY
UzH10WLebFHp62hMKIw0VGYSyDevDMPIZMH7zkhCAeNWKDzAKG9dxIVWns1Up+jzfj+ZanefhcV+
TK69af+KKo4Olc8/ubfvGqKD5m9V1JKq6N8j6P+ErGsaTs0COzQiFPDz6cVMHoRhFVunUkTA+4mx
azAQyK5VmzzikEtKD8fUbNBenKhVh8EQu1rXL5N05Lmpu/ZcMnPPmZnu3bRQ+7kGdrKhvpLpyMFh
FD/I6BXXnjJSV2aD4S9baxbpa2k7T3imFbO2YjUMRCsVnfNDhk12vD9offcBGTg8jBpM+KyMTxpB
XcGSzhwJnhxCjoQ/vUWDhnzWHs3zqPR4F0w4wdlHnxi299vJ1J8qu3U27CX20eqCI2IU6iElSREm
ZqH26g8/I5ytlsZj1HGJtqO2HhxukvNFpc9Eh6gT75rLMDFp59eP9toBMqDliuAwCZqg/JUn5e8Z
9vhwzznNqhbiZ89xsvV2EHb8LU1+Z4EWgcFdra+yQW/2Y4rj6S67NToAdIYJHaHj3aMw6Bc+ZcIw
n9TMxgzX0I1wLjL6YyGSPajH70mPEjQlxnNF/fgIhOviqhBL2bRqcPfI3EVt2sRcS4N2KalkkDhQ
NGVO+ixau0CG843DziNdDQE2kbD4vdAO8dzIXyibel0PzmtbeQ3HIMqlEHVPIevXhsp4WSv2oPtG
RHulBK5g+YtKcjsOMlIiCIufivk02rmc/eP4oa1Z/S5zCWb3FLf1olYxh1ur2OcuU386a/3azR9I
z5qwoREvoUOJoFJEL2IKFB0xYW6lz27cyf7N0DBcB5RlAi4MpT4j47Yi6qE54HpBbdtzU72/To7z
rg1o04SBZ97EMXR/wtWkJuIrsy2RVi8TheCK0pV7PQwUA/hyzBB9E3EJIEwxvscxUivW5EorBW6s
DrGENwQUrYpGJq46Ogqs1Vi3sScWCT0DNiwTPCqbBnbptu+oehg6kGYFk5doGMZ4ENMOjRt9zub/
VmafOZkts5AWsbehrcxxtp17/XNotK8jlxUeJUgq/7wE9Yahd4LnOxTdzVj1KTtWOrI/FpumqC+p
P3J/9PYkcr7joperYsCIBhWCsoRvKlt3O+Y2R9+g8ck70b91DOx0y7yV3rDlB5d8GtmTneFM65qQ
dnAwyxjlpx0iMkEfIBdz23tJCG5o5E+c4y9aiEHQNRDMzftVLzc9ogg0++zPcuTAl/LtBFV4jCzZ
xVwz+fTleL631LGRWIucUzwyCUC3TjJCk3Sg1M1b7syuCaqZcpHm18rtSI3nt2v5Z2t0NTZi/pqK
CNypEMz6p10eyGhl0z4nlY738c+e2A0HzUiHjT8knxlDq2VtYZbJDIJke+uYEVjcAhFbZorV7o0P
nEmiS80UCqheN771BOPhFinDTeaG41uO51AfvLmd0X2T5Ys3mACKq1fq30o9h2R/ftCoQPFcTMQ6
CyJsbIu0gRCz+kqjQVXqenYo63If22Z3tlS/z3sOf74hzHNPjZNnEzrrcgy2vuOzTgIIKQXyTbT9
XM4VyINF7ZJfEYKkjRtZM98tPu3CAOAx5zTMV0hjdL9af3wxzeIMU+AylOBAgqZPkEQGe70Re3rf
HHI6g7EefeZhvnpsvWaTokrU551A+Sm3WTYVK9MslhQrToTex0RGgZvhc3ZE+jbvh6wTVAfuGpje
Z+QGtzKtH4tJvLdj9EXKFJH1BbtaYncLuhpLRDM9b6n7XFNeWwMdQiueO/sZ5a6YF1Gt+EWypLE3
2bMVMq8eQhJ5sPpyeVeUHfhuW6B8NN90dmRyPOJV5u7uN+yAs61uHjHNgaQO7WyVMPDokmN/NBvv
s9K9fSp83IHmPiKmaFG11S/SQ7hmubj0zr4pjzm5APsYkASeQ8wjcNYZMbNMBTdfr+fSFgxSuPkl
nw5m6kU4+bt57ZqJnDY5T0dp3k21bHeNnqQEUrSXTqdW7OZyAoraRtS4lb2SVFoWg17glpa0uu1Q
XEp0eIv7M296XNqJMz7Unvbc9UJjHI/9jSqimvyLOXuDwcKhgHSxb7Y+m1yE10q5lzrl8r+DqO7L
JUz8xZwwpKGdprfI+xtiQui6JFnaFdtSgDgewwZ5rHya9aAWfWOtMJawO+CvXeWAP0qDzJhRXLQ6
41UQbsMGpge/YzEV2/nz+ojUitLVW2U9UiEkQ01Q804KJqbjmVjXjrAmftf8vZINDjzSoiR1Y3k/
7lSubi5Ni5XUxWccUXOXnptOVBCM4FnAz03aIYXGtMRhs606LgoPT1PmNLx5OfewLs8+zdw6NKmH
fWzmZJHJs8tcOopBOAvsHP7syU9GKOdH24NPFc1n+1ybzqSK/LIrTipBzv05ogVNUIm/zTTdWVP5
vPZ+sNYaDndc/TCZsQzcrbleGzBAn2NcfPCZASDtWnIUzzNKBNfzVy7wI4Y7GDK0wXquTQjEyNsc
7uLN3K6IELhxFJhvm1wcJZ70aYtFQ1tPNe6zFNdGUX+UvHPrJPVfJMYaopsfY/J3kbL7TE0FaWPo
7pZBA5DVgDG5Ao79LIbutZ1PWTCXj21P+mdMQN3Gm9Pko+Ga4O1eZVP8OZgs+kY4284Hs++klLU1
Lg4MSM0uROKPxnJCUjL5tIzn63G485GIk+fZ/r7v3XjpaDQYKNhVuevbYqRu5C1TlvVMLltycUfx
neWfYMzUO2NQfXRPuOgQ4mdoenEy7y1iwg610aS4n4W/st2kWsZNnD4k9B6WWVLRhHFc0EW5zwy8
9J4Z5yyLITJX/IgNRmHkQbjvDFbQXkBGH3z1knZjtCJDAhHOSPBUq7egtl1nWCHpWeuDEZy1iR3L
dMebZ6GJYvHj1ugZrdT+tOulvBo8x2PiImQb7WYv4qHeNOODpOM1oVvykuCV9JtmX2HLQYfjbPsQ
1+BUwdOAGWHEcYrV1G82rdVxjw0pgDA3EPwZkfKs6vYK9ghTy5hmT4aF8qZk+8ZI0yPqM7vkLDnB
Ly2aeIWmF1fFafFpQsDZoSf5g/T5fzrh/0IntCxDwFL5939lRa5+tj//7Rsifjtefubf//jb7Vv9
lH/756f2X//42z//xb8yLeeESo9VAggcAOB/zbXEH/13B8kE6hAD0IA3IwL+RSZ0/g4ShTRNQyfO
dcYW/kUmtP/uWUzJPaHr5LlD8/i/kAltYf8PypkJdM4DOid4QrA2ZkDLf2He6FjA+rosddZEwxiC
LKIa1R+JCKi9Stc5Oz7yJxLbnoB8ggKfxhNtLdog9rpniIVYtTpZ6KiWgBlohjZPlp3/bGRY4Gp0
dxVOQOTAN7hdyHv86LGyveehNU5NSXA8R0jSePHmcdd/wRtPB0s35cm2mp8Fi14ju61mwKFi88Ex
3DnO5WAk1P1dFewaVPJuJ9+mIsWaHxWntPISSIL2Y23Ji90gfSyLAeI48Y5MDq0r+kjJ0WPawvWG
itse8YgB/JsYBmq/Et+naZsSgzY07oIkI5a8YRKkDQY+MygRXSChiE/JUqnWXjqhWexe55hegrgQ
1PjFVtPim/Qd+rMuxJMOdPpUDygzwIht9RAjYZdvvEB+IIDbdI04dS4wEmVGe25erYGKh1gbozmU
/TxqAM9yLBmd0yxgVlhhz8bhMOq0UmfNOx8JVZvn+/8ZjWPtM10/g5w3LlTeyOfK2EeCEaL3MIU8
6bahjlKzcOurCaOd42sPBfrIa2BN4bWsNWLlh+k0jVayZlBMx9Ku9WtI9h5d3Y4u0vxhB+P6Ogqa
FeQDWuYYrWM7Fje3R/5KtIiASt/jWCN/MUQPDEA/JEyO9L+lq3kBsh8eQLBoD5VZPvfWZ+4rYrgn
F5qeR0l4AV/fgeYwtxXiRmpkzo0aIYG7JNYSgR20wmKe0tGy7BIxBerb6Igij2kxLmmy5VLvNGCh
PDUj8mdNVUe7V0ySBnSDxH1W3AD6iO3RjS/kHtJa6TIPqVsH81I31TYbiqvv6NrZScfuWY7wOMaQ
Ay9u/va5aGzxaOgXMnEiYTQv9IN40D9Cawqe7x+Y89Y+lD1aDcZVQ+K89DnyrUKL39H9Z0dLh7+A
ozt5nypm4aNuO+tEWu+cGMZbYLWvfVD2n8mADQ6YpnjsncCgyC/UOgr0gUGQDvibaxpwpfaNwJUL
WFWXvjbEos/IFNf1sDj4BVWo6TCBcZL24uhDTFfSfFZaOX55db4Ph6oL4WmTNq45QPIHlji9hCYV
c4ikcp7g+yYf+Jm1xTDfO8fErtah7kYbSV9x4cGQQPVMSEXN+/w4BQRbxKlnfzAG3ld9Gnz2oOAD
TT34qh1eJLr3XRTBhfCYcbynKA2zwDEf7IAupz6QLKE0e2aPD+FrmjIkrPJSrD1FZjTJDd66t0N9
c/+qP5jkyAmIzsJlsj6fqVxpvI3Qbq5SAFFGEJDuMdgCX8cv9pX/1IwqeEonieHTq49Z3vsXqXLS
Lwz6o5mKcQIZJufJQla3yOkQffCrM8nBsiaZ9+YFjTw4vfnimwKZNHEzOa01yKWM80pDH0GxUoib
uBAWHovtWFcWxPI5ioD4DfVcaoN6Rqyw62hMkUlQ9BsCzRWTvH5at/FIeTR/B3Ibf9f0sl70Ec1E
hCCPaeOqR1u0w7mI48Nfn+K9TLehHh9jzi8LqYrqTa8shNheOXf0+HAcicWuIgJYSGo6YnHK3mwj
pXOfykd76tKXEUuYkw4fTu1N5wF18Q2T54WOfPhw/0iFQ7gyowxBN2uCBqF3YwfC0UFhdYLmD+BZ
D0GT/Qdh57XkqrJl0S8iIvHwKiHkSipvX4iyeA+J+foeaMc9dWL37eiXCllkCqVZa84xTfNhGof+
pjHdJ1OAWhFWdlcifbjtSjaaA3muhoW8GZ5GfrrkqCopWwKw3L4TavCTq1GPQfw/GJqOpjR2bL9E
wnJfGVazQvRYf0cuUgCKo0QyaJ6lUOWcwemfllTQa/5/GJDZUW/tKSh2AipbaCjtvVKo+bFnuvTy
IK58AnuwM1n6dShk/OU46rWTCeVzRHBl7S+7cMUozEPvZmJ9ueqxDTK8pq8pxrSG/UK/e5VF1L3h
6rlHe0YlQdKR8zK4M3QTTq9VPFT6xrbC8qXfMOU3L3DpAyAGdb1Wq+5HKvyeNEu9roZcPuEeUHwR
q1gDZWD6LomQKyNUgttCpd5DFb5cB51te2wSjRtWocVaCn7C4NGRVrt54cm+CXYW3Y4nu+SfAgo3
Po5xcQ7KyiXFmHSIKLRDoOpq8mibmJOjbHrRAhaVNAfj+1yU/a2DHjw2RHRfD0AjyMJAEoGK+IrW
6lVaO/KGVBKFn3nSPzcoB5O4LGCu9/Hj2DYDHdyi3Vd1HD9qTZ1uYsEnutyL/9dOFVYE+bwPQ4Ea
CzPhfGNa/a0azv3xz23L1ULiKayIuQqquTs5y5/LpYEWAt1gM9p0SxzPaGvyeLmUoipcpzNa6zwK
xo0eMvuOBcOTWOQFziI0iBfJQbKID/JFhpChR7DRJaiLQMGVi6Ye8/ci1mUatLJDXAShrzpUHWa+
BM4fZ8fSGYNUtLDN6lfdUod9iqINNES/z8vYBzjLxD6AwNAaO7iqyGihYJ+ctUOVNje50uW3CqMs
PdVUxSbyrc4siAwmhW0u5okMprY+SszOYAzo5QcxxEpEHDvU0ZZnO43rl2kFdqJ+DV0yoUOpbYhK
HHYm7AwGYcQetYJMZGLbbpX9M8bC5CSN8d1gv2z0kA5sk/mhpyayplMeE0Tpa4sURUeTIhdxCkLa
7qDbn/aUPOCmZ0RN1wMEe8ps4616Ebg09Q/ue3JZaGDWS32kRX6mLLIYaupfOjqZrBnbVU5P0EeN
VdORTuqdk9jGmr0H8IecUKzeZCLNNN+2xtofFkFOxD66WhQ6LVIdfq1PSO7Aq+kbcFkFNt9846Lu
0WvtU0Xt09H1JTIW64zx6lTRdkAVREQXwi50QvYiGKoX6VCMhijs26cUTVG7iIvqRWZUTd+4cC30
gySxo0My0SPJpcDtolBiqWHrgLEFxdluRFUYRbdESANt9cWAwAnQ0FvpUjzCeIJSw067npSiqt2i
YaCy04D30Ax/GsjSMUldXMs4/NQWSZXIzVvEgohEP+OkeZkN05szuS0mOpcQoLAIZod6EWmhkXpG
DXpPEO9duci4EPEaqLpopA7D9BQssWBoviq0X4GmHELZXQezcmio8XI2YW4M17O8GZH0Og1WUC1S
7iSashRtmaAp0KZED0EynOxyR7uaBEjUaLRYwEwuArV0kapFhCevUCuWFGpSmd2BBHlYInO8eZG5
6ejd+PXTLnesT2uIIx9OCctgajiLSE5PAGkPqPos3bqq0dGF6OlKdHWdy1yvH+Kqvq5Dg2S2qL1i
/ZRuGdXsiM74iEKPbGPXywyKyM3SfjM1rENBvY1c+7p1kVfi7i3sIjhqNZeWZXcM+XmThy8oO4tz
5spXG7VgiWqw6ES1baFCCn6PXteAhkTqi8VrvhoqCkdmzQ/RFcjjgbCvC3e6USdAanqSFqDCArq1
/HuaqL+fiKXORZIQikOc3qRXBS1BInWQHKz6RQiJdO+Jisg5XSSS9DXjTW0mr5RZ7KVHvMKsEq5d
lJUEJY8s5ORTm+uv7XIckLiv9JvOdIaGNbl1iJijbzzaOTrS+lNWVOfbRcxpPaLyfrMd9SNxvpgB
boJF+KkvEtAauxSKUOQUH/DCr7RFKioW0WiEehTRMekI6EljdKUSfemEzlSiN53i+sqovtvWwNRe
5lcGulTzIlBFqRqZ8W03gAsszepdLa3yyo4mpq+J5iZzEQK6NyvhXGYe2BKmtytRxLJgflFRyIa9
edeimHUql1zv6YaqDrkIaGoF2lroQQcDrS1Lo0X5GX3RMK0vJyDB1chAUejKPqHbj2aXRJBjj4Y3
hI2Goje0MyQL7U1QoAYYmoKTZKbOq+tcU4YbIhZuksp4M9EJk2GLkRDRCWBljNdoicOWluEiLm5R
GQs6aWiO5SI+7vG1zyHuhybPr0NkBxD2/KZJER33UejVAxE+zpuREmFSz/M30YWUW5FHtEiC82RD
5mqwZtHgLC7LdIdo/hqXJbHJqrxxJoovWfMWuP2+VOzER4ZUrzOyFosxPvU1JaGuUxHGxSD+jFrs
JnKMWqV8Lwur3xv2CMFGKES+265vhFDMGkRcrJbYH6sO3wFVtehkYNyZgAPc2E3wEJfNDzVvfUVH
b6aU7gcGaD1QAfdOr99T3o8fiLV/DmCOArWsaC4Fw0GaiCpYZbX0RTmlCrcfUQsWZIV1zyoItqsB
NQKg0QkWF1KpxqvZysH0Gk5tnYg7JXsgZo16l1kZXqaTGtjLa3Z+hhdOjCYUviYP3wIRI5Hrq5aD
7x+szlYZnYix23qKurjcmA4+j3RKfAkM3COB/JjyXzsqfFLwCXvarSE5Q9m1gtfRq03nehicdgdX
17doF7NoaVyvEkRmwz8j0k8Z36zG7vfsE4mPjrAtOU6+a8z0lQA57dDk7OKLVnypZDfyI1cQWhER
xlxjLAFcE62arn5pc0psjbOZ2Pjfp3mMljqw3jVdRz5dMva9mQptfCeiDN4tPglrcUzUi3eijO3b
CPct21oHO5pzZy0+i7DRn4RmMV0uHgwFM0bYOdfUK2+nxaVhY9doF99GsTg4XOU4ML06i7PDWTwe
xeL2aLF9KBf/B0YQ8KdU9LGGDFhEosUr0nfUo6vFP6JiJCFR3qWHTsprs/hU4NUhDvu9frlRd63n
VJvhwy2Pg1xfLdGx//txl7sTER/YjdUkMnI8lJB8UIoRfx3ycqcIWBEa4Ekuh7zcNNTSQ282r2aH
iTbQw+KIFJU+JtqRtTFsW93cD015ThCFdcXwHeUsZrtJvFDwOAHfUBYNrtLty7a7Njq4BZR9VnEn
V7TsX8xYfqTV/G0n03et0yvpcRrSG97rw/BNX5WRoIwemMSOOd04l4C9LmetgA6DTARDo9u6Zk8Z
eU2FcRwA6Vp+zXNp+1nGLCBN9aquLKBlBcXrxUSFODpaQ+xQGTmxWKXLH7kYsy6X5sWKJRdTFmbn
xZ4lvMudlz/IQXN/HszHGrkhgMH4PY8y6yC6bCcHo2a7ahNt1o9r+sYYC0p3WAkjxOlV5C3+mH5k
unb69nC5XrHHP1T9Lu2y29JUxbZN8qVXDj0f8RfjQkRcnJUVGx2gx2rW8ufMmCN/pv99qGcVRXqU
vAEKxdhEh/IopK7++aP9cwkIM4KgOuRHDGHh6Egt3U8DUXZacp/ldblq9bNim1+aRQ1O3Hda+JQN
4bFNAU/F6sk1m8+oDR7tGMcNwiNtPJOsM6T51aCLjaYUB0PttzKZTzpGatp82lWo1BvDBCDdC9Qh
chuP6JWJmAOfFHBusElZu7zZoCzCdVtpm9xgq2/Ht5J+3WHql4L+pnOVtxo9Hn724hyP7lc10Zxu
l5DQ4myaLGebwLPd7LZXzaNdNIeuvh3D/lTRy1bi0HfR/KtCeesCYuuclCU+ZvlSruo+elNncdJr
LHz0SWgGw5kSApZRYtCUJZvRi+6KFFKX3g9nd9SoadK+mYEjE8snffJlEU4o1ZUhki1wV3RCtcq8
r11rQXKdosgEnkAEXFMMW8mGGhFDyse0OYOLOiO4j8JlmUGtBxmePdDoYmOoBSgT5Bb7KvuL8eBq
17TOBgAS3UdAWhkRDoAW4yq70ZK9jqBkZejVT4rUws2Ug4N4/6h1/QHm9kjNhs3P6JbnioGfcE0q
JE651wrYlVklq31r5hvE2aD2+6s6Dx7LyhI4Nein1Dat9Op6MjBnN8YrUbT3ShYVa6amQ5nc9CbW
za4FORWZEa4VRz3MfbfNCzpDaUs6cZnjN3bQYuuoOGIyJZsofqjgS+VkS9EL3VCkqjj1WzKSm/uZ
5f7KIVhj3dAAWQE2fYxMBm9DgnZQ6teIsoMzb8hxA0vQtJ9GiYnfSKHExMknoEikJykr1nQaPG04
GWn2NqKiPugtJyfCzI0xwJG3IrRnNMBXZRB9TZPen2OD1SMCrzFlGssc9zlJTfhcff9A7BtbmR45
aTG81BnhD132PVjtM9lS2ySd6Y/To++VFEeTZjMyBMM+n++RqsFbEr2yNtBvm0J5dGwyZY2oPCAq
1lYNakTgT6Qi3+W2uMaOvCq66VaGlbJXuxcMCzule0YcctBRegx9vReZcZcQ47AWtnoekKXA7cZ1
6Ujzp1H0EykWm7KG6oenjxX6KQsw0cwEDVNDOcNh+a7n+DVMbnS1fs5KA41WlZPpV1i6P1iMaKbZ
gb2JrrB7hK99VX6qVrqHBHk1Gv11ED7hgrrVJasQB7Bh5QS3qju6XshSxFLbe6x4z4aZHM2xuCcW
hkb8wBydHucaJkRj3+cJ7bCufE/xDa5EDO2o1F3azmn/Gi2KlGo2PgKMtfiJMKjlZvkQRel9Plc/
EQOFNtc/FYYfEXS3mWDMATI4tqQll8UH4Z0fAYOCquY/DmzOrq8OZHW9YWZ+62eXPWbjtQaCogqU
PxaTEkYBRA07ndMV9AXttYEVvXPn+QEx1H0G+jYwiDZTHkm9w/zqvFVBGtMsldh4e3S/ZMadnHGE
LvuIq8Hxw6k8FMtSNaiKHyIht0Lr1ZUe6I9wy9/7UL023LmEwEZS5VT45Wz78BzzFVnLJ6Y+n2ob
kttxpZifGlMYmv81ZzApO+ee1RtCm3M5D/tuDG8TOd9ZBouymUoxfAfHrIHppjdGSZ5yHC8++vzQ
mnqCLe0Uq2hpY92+rxMrWTfTHtunR8XXoTqtvg7CvYvwBEPf1TY2a0MRajPINQgVdsbHLbOZbztN
qIdMrKCzjRWy4JnL8Xb5ivu8enAzt1oDG2YpH/laF30q7MsgAJcsc/gI0WuCJhL8e4HqTZ3QQLqP
2qieBosrhTpvmrlh9MzJhzZJ5HDiT0ng+smII3dlmspLFmevC3OHrZUL+CR9ajDIrIbHgThGnhZf
X35IXcapX/2w+HjMY7vcIMFCSSfYozk3mKv11TC5VNsVwnUI9mH/0SirSYzPyMYWwjRrdmVms4hY
eSXT+URWYEpp9Ir2GMcikF3njGFGrwExBmCxevERRJUHOucmHtQPkLYM8jgT0VXxuwcLOJW4HzON
L7BJqGAv2+0SmZkow4UvDWMFHMCZ//5eFgWap5ByiDJCngkxd/UpHxBpy25i7lhbttV4gflo1tbb
aEKbtdXHIKLAIYcf1rhPfXZvYtf1YzSgwWCVHucWKaY64APaTswrsaN4/RhBbjSnA11+BoU0/TEH
S6DBc/x0nO7CitcnYaX3q95gQtW0j9yxatQjhwTn7cns+8chG9d5K+ozBJcMqm4Ma4Z4kGzGrGSx
0XZBO+X9ZFJyZV3aUnwSDm5ylabbvJ7jGkoVJHN+p3gHY019ndX3fEieiGslvzcNqDMsI2Tdviqj
fLd0UDbOEG2sXKpXTsY6NHMQ5XOqNKuxNDvG0Q7pHHOrhKm11jCrsDsD69W1MMxskNC24Vs9rCHi
JSHdZb26ocAdUmlzcq/qInUbR+GNrUTWJp7Q0hjgwQ5d5PhDZquIPqLHBn0nI1bjN537PIsJvmb3
2deOsRqNmWRuM7y2M/e2RWNqdPp9V4/Ple6eZUgvI6uVlyWhS0BfHaOy2OUKJUorwtNTMKHF8fQR
R9MunuuU3PjmBzEB1APJnpU+H9Fl0H46m4lgcJMN9XWyYOMPyvY2P6GZYnoHUEl7bZdqCtPG1+iI
jZHb/OMASm7mai1D1b5bWW0n8bWVT5HRb8qON4AlzEaTQ1V5dvsNwtDwSjFR+rqc4ipRCitNgjmu
c31bG9L0O9X9ZHnzGGKUYSWE1Rk3EWuS6WeMus+8MfwuxsUg3BjfkQo8LAh8gWnwrHb9k+qyf+rb
6xHrQYrbI1z8k+VwDRkZ6aykEYxwBnlJ+mjPOJgi5Onb3jjbVj0epSDRPAtLALJ5zvYBR+aTgMZC
GSR0N3TYMDm274R910SaA+gI5KkYjRhuHbHNXbTYG1qf4XnyTDK56NqwwWpdkh3GB5FWJ9htdxGi
upVCBvredqt3Q6OdFIU4YUaKWPLbqaD0WOyb1ERbDWr+OA7p5Me1oAofJb5pVfsC1yOJ69MZMst3
odQmJkDdN6jzq9WT2tGXtmKbYl4cf1SLK14eHNA/Cgm2ZgILOQWZPznffetQ/6evV1CuVpRlBEDG
pvXDhreW+8AEEUgRVAkQHF9tFS7sLPfZGvnGm1C+F/0UY/nauCp6+otWhI79pm3tWza0D1EwvION
Q4LXOdAlcIJ2Qn9tcngYQdfDbhybtzajvqWSMORFo0Fico9NblKvTRqF+FqqdeQw8ulKelKq2JfE
JVNUTzYp3ZSNFjCls2QnJ8BG0lY1FkvQzNlVJJZOaE28XCJNsqyvwRDsYGyxUnu99QKC1bwEjo8n
2+QLHMC4HorkAQlgt9KoBKybQmFkpwjIK2t0BDwUYjEpYu2bGUQxqjcWxiLQNq6NJFht5qdQWTSO
vYZCm5SzNcCOyevF+IlAWKzNXLtxIM3h3jyEdF48CmPcOt51gMA2NmJcTCZHSTxJ1biErVhOt1ZV
wDK5roAbUzD3lvPdhDXAw2QZelVdgBB3LBT7sVhEBSwmzefA1m+NMczWQUyV0FEdNL/FK8EDa7d/
6sEZwcZ3p10mA/WoN1vwy7WPVIe17YNdabYnGWAO+ZydGR78mLa+dQ4yfsl0nvRdYmMcAW0poDKT
edAj/V6DUZ2Yf9RvoODZOgKDDeTKb8qSIRtaVJ7t02m6ivAn71B/ZpvMsPaDyxSXFM2etfRt2dPs
SYbopOh0G2KQtHHq0qPLxD5cgOCzwzLEMgx8zHhp3DbYKj22+0SP/aJliWA0ow+6EXl23CHittiQ
z63yUjb2AUVo6leV19YlMCIwEhCJSG9okPYacMkRlUpctenMWIRo2p+66UNDPHHCFogdu8w8kd/F
ISCBWrFPAewsmrT8MMhnL8skvSqC+D7oBxYeDu9sAlBVG6YDzV/ZQVonFHKpLjT9HftYH3eSuwGI
SEO1sLFFF+V2joH5FDdmQWOhYp+NRTq7G2ToPgfdgRpOWZmQE6x+M3fWNoNXo05MM8A5rwPNkZ6S
SDxGpvMegaTGUgrtzs5pxxtV6euy+BAJqcdtEnpzZDPGKnq3maiIGGFyNgvtwBR6V0GQknaR43DF
FDPC7UGdyXozsAwLwVxPsc3+RP8DUb3PU0b1xNmozFFW2eIA12DVmkslh35kaKsfhRK2x75Sruu0
OUa2/ehMgp57kKXXcNbMJvMrPtIOXw1QAixjCgAX+geUQ5BGkFesrZEcIesT+c3ULw59CB80d1ai
a2/yJqXVQQ6eqtmS2YEIKFt2Ic0ldkwgFDdzGt0jt9TXdVj02yyuxK0ThLQSFf2RFM47GUES7euI
LafUH2O80LMxtxC+DbGXalWuG3ImZmr+viBZ1AuK+SZTzoaCM4jz7qSnyhlRAcqPsTmj3aQuwR4O
8U5MBMGsvNdR8ui8UNA/ZsrTQNS2XrLdGwhoWGsuU4/41gc5sijIntIivdSC6Dj074LNl1WhEELe
cCtlWRFixH9y1kdWrk6OYNPCDUs3+llqDu23Qodjg0UhxoiVTNWtnEJ8iiGOkjRfiJ6l5VBHAonp
GtLHnVasCBk45U1mn5XUPoYJ4BcTq6IZ9K8x6qHtVDkjp3lAoeIklOiV6iA7kY5kAGAlqdY7K3YU
Ber2aEPnwzhnEs84DPPWsXZ2nkO2orkMBwtWqkeiMUO4Wx0lTbp11coPqzSUlWlgvYEJz9he0Z9U
v9TWqdeJncSrXBfOJnf7U74l2ckDdb0LFEAt46IXTXu5dbNycWhspj5mS0VRvtYLmPppVeBEojfq
pkawUVNGbBMwGznIy5zoMj8HwXTWSZBjzs6PY6VKP+1rnPN1vjPs9idUE8pc6Y9Ropyt+I840tI3
Vh0feiQxzAM+MS0fE6xOFy6nphI2NkGUdmL52JXJfQIhh39ZcgDK9zjxaTTZkSX03pkd+Ch0KJtI
aF5k2YVvFEui1iQ41SXBOGme3HV6buGSuXJhld0ErosyeUnP0PP71BjR/85RtpWlHQIySb+0iC6P
sMqHIBh3yCZee9rvqzZlIHLr9n1Ooh0raWHP9o7EF/rdZflDo+pplj5DOa9P1XYVhP2TTexEOzmB
v9BTaWmD4Se2Yt3H2bs16RojpwYoTnwFVsGKlrU/61vnQVrbSOqWXyagNKb67LqA7lAgAbEKexTG
RbUeSq3dOmn7heEeb+rECjgTdn3b18Yxtk13k3epX9tKcMB6dN91O0lXhUYh6Cu08c80poB2Kaw/
awB5RqkluL2rZp0zeRpUNNbxmL9ZDk7FcpmWnGhk3HcPCfP4msyZbZXLdqMwY5oj+8nKshaKbPtN
Kw5IsY7wCsvKSlKnKyY3O4SqfrBGOtsDzS4qmsbakpxwHJqRIWkJQTladk2lw3Dv8cubiC/aL6Rd
bKKyRbZtTd120vUWNY8FMkpTtmXMYlNVn2ahfDXhaBzaCoSPcNM758p5UAk+wN/lIDhOLOqd4b2l
f1vYf2/KZL4Nkc9DoPSCMRrPGHb4ibDjatMGvR28scmCUyfqU0AY36nsMF87eiXWsROCibU6CJBt
+Ux0l3ixWvOu0c2P0kxfwlwNtkYCUpJRTdp3JgVWVMdpckQahZh8ZsFZFp15sog1WqVg3igzkXNg
y5JEGWc/Vs9pO4/7oCKxWJj1R9lKUGOVvia386ar9I6BgSVmCbp3XRElumk66AehuY06JJJTi9C5
xuxXKNk5mJR0rwJQu1bt5CoLO7hxcQMNchbXFA6oYSfIxEsvgfAAObKvd52hwgGJCcfsqNCv2zTF
9ThgBeHPVRknwVeU02Ib62qTWKTTWUG2Degv4UHEiV6Pg0dxZDuawVlRQuasxWPtyOQ8Tda9Wgb6
nQHCyB0aYzuG6j0YWX0HFi5kaQrgxLTULTSsg6Sxf1Ad96TYWuCJUX1UqRCahpx9yGMYPlGBH5D3
vycVZcepMTIfyxHNwxS8iCrZtXQz1ve+4/dewalbqtmuiJ8w0BNP63TvLdEd24iRprCU3JsaKmTA
f7epTkCRmhlo1vBKgzVy2z06EAKNrDeCqis4goWCfttucK7SBuLSxBwmbtoaInEwqOu5z96lWavX
GO02Q/4RCDN9yoLsNsauZpIE3FW5QjEWt0JD9kjt+n003GWcCihqu8ZTLrtfxQts66trumel7l3M
BoUf2FFOy1QztzXzsqiaLyvMWZi6dss+sLoeOo2ZUh6GsoLyXod7xil2U0X0PCT4HFLi8lixB9tx
2XF+xU5XnI04fq1K5uWccnWsFOAjiOrNOal3xKgfBMqkvV6zth5KQnKaja2zfJrC+U1nMzxCNraq
JN2Iki5G3L0EWgOvI+1eW60JyESka8IK+Xtoqmybthij3I5wVjemaEfeFw2sgdBW2/ZzhfN1HvoW
0S0+XNHwZjWMPeSewTYuEtoQ9hE/x9oujZnqsHjGITV4tpQPIsSuUS9lYqOMK68Hs5rHbud3rTVR
czJ1z4x67BcMTjIBoDOB6oK1FD0WmpmvtZLEwYrUpnUzKzCYI0Y+tCT1JtSn96bLf7p0rBBK2Tdl
I4yt5c6mny0+IYQrT3DYmS/n4qkf+N4MHZZwZpdnKWpqvNo8rp1qeBBSzrvaW6KLMp1bahg66ZoW
1T5yw5EPakRHNx9zfuVmfrhcop6CWPP/v01j9w6C458HTssRfg9TsRQCvRF1xVFNihoIH69yeUxV
WwjtLtep4ztAh/55xSCtuOtyPZ4i7ro84V8Xf4//5x5IOq3m7P/Pd/HnTf55Rea7dt78+xa81Iln
10afHa0GtsnlMJdX//NGLq+mRVaZ735fuFJSlhCXh4L7mps/39+fg19u/T3K5ZKwx4bfAyfp3pVv
IciPg5O35b7I8VZCRikZZuLqcLkUoH34c+n3NmeGMYtD+z+PSRBZUVX755GXS+EyUv/e1gYZESeJ
sbvc/ucIl3v/PPn3tX6f99dhTGWR9aj4IVX4KWIDKZ3Arim8/n0jtabQgbgc618Xy5ZzdfN7tKIp
AEiM5mMKpJY0iFRMvtOLa36F5FMsf5KFbRktf/667ffq5VIBdQfDtev/dfvl+ZfbLgf5vQp/qGPv
g4H9cu/vHb8v9nvb5SEZhSwq8Mu7+utYl9v+OszlKshAjLmtuQAv6b388zH+fNzL9cuhir5K5vVf
h/nzoP922Mtz0tk9uG2Pu7m0OoJZWZbhp5LsvrhqA2hhFc+fv66KsYOQ99fdg/CT2fETd6m44IL9
86TLMy9//rpNlDJYAQExwaj95xX+epnf5/71Uv/tcaob8J5+j4W+sD40h/ly8+UJBgwHAGXLJ/s9
wL/u/+tFLlf/vhsUcLWbkn7zX7+C38P+vo//epjLA/96zOW2CAXZZrD17z7ujTU6X2SEKi20VTF0
tD6AwzXdDV6z2P8zXAz6k2K2WTCfIq16vIwGJSW8Q5SUC0QxtSNmcKoP+UaDx0xJkS2bhX+OSQze
nKqSJBGWW7q/zXFChnQ0l0tU6xqDLbZVbaSamls+M8ZJSmfCyR9E0BBaEyXbdJQPdR9TclQoaYJI
pI0IHwD1Amnygbxu1fJkzkwcQc+auc2nm6mSX0YQeGmEnmAhynRAnpYaID7kbJo84eBSLTRQ8rkq
vtxsfFArN/WjGlFEPpaIixqgU2oQb7ScVVKYnvKyhp0bixL3TBVdgZrOT+HShykxMA9TThQkWgCa
2KbnWgWCAJbCdNHJNE674Laq+/2Ix25FuqW4NRxL280D78xiuzrazyxN2Np0qYqEnYWORiwSQM1l
JUYPXOZs9flOvZK9Cju9azzu1pqeD1FdSkcvl3oMphaE/vOjbpCRUVUnVLq49VrjtR7qAxS7DBaV
jDcmczsrlKsopCOVRJTd2LGXXguEIuqvqEqwx0goAyoCe3WYqCuh0wUghSD2h5rvzuz0XeDAygzp
Ic6VNuCBd6AxsDFvcWOncvxpbb4YR7qv9NRpj0oXVhQUWXCf66BIxEGtiCGkd3alSREhekrYtzTR
cy1/EmJBwZ2xIhhn09kG88qGcLrrNNrfcP7Au+MmHwzK6VUL4oq18RNrydFva8LQsq79suObPKRp
jy6Q51qUkre6Mk13BDGiahkUVubZjGc4fWvh325o3+e7SqFAUPUReOJZHbZGl/kOGo2NBvBsHaJr
3KXO7QhJbue0vOlxRvMZYgU4CJjhlFf0yCYwjm3YygkdIpMzfkudxs4+Un460mK9ZjwtZ5CWWN0p
i+ZvWtgskyHWerXx1il2cC61/rPOtXFN3q69RgYoV4SBAM6KILobAj5zgLuGNsXgNXhDsDWOXoZ8
SzdSQKWpQO/ckQtDQZYejtY9B3GKmJ+sUjRrAC1yyCkOr2WhJPOKDhM+IK7p0PQmOjrFz8M2uJ0W
23KN8zorjFUowvdJKn7nYI4dVNZlqn6inhAdowIrlwv2c1G+lmNEXXucX9x6EqhPdqrybbsAz7RY
j/e6KvK1m4jbuQscolUyL4jkw6Q6+NPcq95h9V0CTfJT2axqJf1Ma7X355qFMYXHimAwYJ78oE0y
MHFJFT0csoJaiFJezfyk10M3UBRX1WtonN0mp/vai3ezhnjjTjZBEc19m9aPiOkzQJnuxnKrV7Uj
HNTANI5h2c86+VSKQF8bLf5QkINAPlPJfkMdxcoNydvrJtodiR3tTEMRrJPVOysxnsh0qQ1sa1nG
HokMC0HkRXXQHTUExN/vVB3BZZZNz6Er32HfL6F/5Vcyv8yg0pCpRZ8ijujda49OHT1K3AfHIgYW
NRxd1ReWdN+7ERQC5apxQoyXlCzIrUD7KTL01MJ6TYicRZf5LDP3irCDcJ2rw0kX6O86qPEbiaSl
q9orMCodpalpm0YR0UmEGu2mD0tuZZA9pEX/BpeOvlBHyE4CTrfHM2hRScQkwdht0AirZYFIqqfA
2gweqGFj3ZQ96rjkXfIlrZoKIQw2i301YsHCplWvO/aIEdZlUqOvorY86pXf5GZwixqFELgAQ/TS
QrbG3NML2JeFQsUhy16GsM881c1AP5ISBbctf64I2F6b3eRlIyFzYTrMntUICjLw6AUq+02rZE9W
ot3KcSlOP0uLrm8N9NtqEUTE2hec/6881j7bWqfK0aByF2a46u0cx0zPci0nzRXWBmQcjNaraApf
sAWvxhxd5zCV9yKpz3ULIrqYrqqeQmdLwUobeMOR5rst1jvRaQ38AIu6JtHq9K1WcWkZnm6H7FvD
cV8S4sF/pEitykcvQnm0s4hXUvcNXXW7tTEPZeU5Tyls6fa+rq33Nq425WjcRE4G1kBku0glszkM
us7rhwD9hzMcOjrroVUYXs2sC2ssQdc+SJLVFHo3iPsATJvF6AW68unUNPgCOW71WKczMKBRsq0t
Xe8HQ523dpcbWzBuW3MeTmlUPBaj8A01Q4geIQ+Z6uw1NjnNlPLFFYSwQ4CKnBUxUXdogB9yM3ua
5i77H/bOozd2Zsuyf6VQ42aBJsggG6hJ+kyllPJuQsjSkxH05K/vRb1q4HUV0IWe9+QD7nelqxRN
xIlz9l57I+rmMa7nr2ohtFXoamgNF57ekfZIeusG0BMd/gYpq+V515VCRlM1TFIrhjKeaI5ZiEIl
8fZDYuAuQan2xtT+PYjyR09153HJqDQHBK75oRH5WzYuIeItCGIM5CunP8czIqIJn5tZ09TKlH1L
Os3GqXk/Acq7xBYtQr4+Z9aXDB4S+2rCuO2+T+34HjXMBGWOJNSHidUmTHyL7GuQyZOjx7dezz8p
Q9o+cvZznxw7UTwyX2UiZ1b3CldplxhMxzN4HFyPBzEjSKnmBGiZ5XSbAsMrKaYfjd8cow5bDt3N
bekT/zu0hDWJZt607LCrDgbnusThzk7LuwSkW5dmCQ0Vj1Bb3mUR9DELYcQWU9R+9ILjW9EQ+wHC
4FiNjOkxqUVrYyK4LE7Ymw37Sucd5+UQQbuQ9mHRUWsVlisls6vW/TILjEfm8NrxoWA8vSQq0ytz
yp+D2rhi5XtI6lCtuk5y6aMbS1EmuITbpsNhrIjCOTS0kBsuC4sEUokEy9VqYEz4Hk8MBjtJhIe/
qBfaZmuSMQmS5JxV1UPewbVkKIRJhbd38MOfPB9PVTYQhDHWL6hCznbQ3nZ+vpbdcKfa6N0tEBN0
5FSt04GY7yBAf4DZc93MNLUcQW945tnIhOlBZ6NsqK2BigZAgGOeeSX3optmkkE5UhY3eANQ22AG
wjPD69K9eC1tuTknr6yJqktOKDt8loyrKdBzOkX0WHn5j1qMK8US3qiD7imhEX+oY6YqCHokrgU8
BujOy6i/QrpFwlsXvmOD2bDkkn5TwCFt+munDq7bagnKDNHS5wmeL0brUPEmJvcvRYY61Y+kAfPa
pcnvcJEll1FKTCMFKqtNZ0vABHjY6bMwWS0e0FMrnjnETGioV25TJ/dg8trQax/Z4Kgk74Jvc+y6
szURXdlW7sEP20dDTJzmgu4dze9qmgg1tYbuvW6CXdT7TDUScIoBkrmcJk3NVCSvKr1BNs/LQxGm
0QTqiPEZsz4EqUV2gDLnH/05fyHuOFDs4F2v0IFTG08Dr2dFbHJK4hp+rD4aLmOQ8rjo5N5i+dk0
He9aSK4kkpVzlFS/skloj1uMyzPnCbjLDYKTT2tElQLQltIbk1CY+FCYy2v4uFcexSLBY/iCoxtK
ELJ33Ws7yZ6ptZ99z1FrNwLXO9vjF10phi1+P974AVuNN20yv/uIFDlA0rszopT2uKeRbmvejmHt
1fRu3b5g2uSBThE+NZiXi10aJb/9DjrulVtZ9Yq5OzzZcXhyq2Fr2fCYpsJgbyWhdu11t5hMGfYa
2a1Db5yZ6yctMbChGUcbPTPFnON+jy7XaZhvW34Jiy365KQMqTfTyF6JZ19LHhrj1w6JAq2yY+gx
HSTt5EqJm0KZYh3EiIlJi64PwD0R3GX+GkbSOp1duE/BY2F0P4x2yEo8J2NI9tu0mXBKr7Aabds+
uk17IRCR6LexTk9dOd/PDs2ZXr1rYaBWDRCNmVX8pASS0VGFT/6AgFabZNNkmPLRymIA99FymCAE
EKcwXoHHAYslKd2PtCuIhx0msEOevRPO9GibmJdS3sCYK5yJBKS9a/y4CEo2OXw1zoix5aEEGd/n
8cTch6Rl3tKiIFersLhO0FNvopFMMKzMyyHJphxrrpvMfTFgDAhsZMhV+1e7uTKsnWeOjAFcYlIq
sesFxzEWKUhgpo8PdHr2F+/uEG5VlrGwGc6VEzdvfex82p4x7UK7fzCncDu1FsjpiEy1pKYidAOe
/sqYgi2FScQbQkYlNT75M0itMufXYVyx8sbuh6H237oJrsm115Nt3iWo61exlpssYHZvkNsOaNL+
gK78Q8gp08QMtoo9HPrJhjhmW/faBWZEQiKiYgfrHLyb5Ru2CRCvDQKsA+h5BuP2tLYQRUqr96kD
QK1YARIexB2vqaXBmrWkdfC0VYj+SCZ5SvPyOjZJmKs10djUz0MbMIO3AK+B098PVrpZVUCIaQW8
KvE9IUlSBUkCDKzwiTXdnSyHN9kMX0nRHmaG2p5tvaPvdDfKGci6mgmRhda7w4rLQICHR4mHPpN3
HcPQ1ZQW1z2OJYMZ5apKg7fURX+C/ukxbO87YTII5ehOggAhOiYMJ4ZKpGmKs7CYfGaEWnrzSFCH
KS+KU0cPWGITMxUAqvtk98aTGXTlLoqnexxu/Qa0wR3BOQzC0xA+1/zqB+DfYQERBSlBYy6GhTal
wKbA9CS+JDLqNtPgnpCNrSCf7lsZox/C9Zw/aRygJzMNDzyTa5Jtne2YAodDbseX2km5NWyPzvOp
iTBdWg0+vyiZoWrjPQVXPGjz1cjzk193YJLHaV+N4a7qc0wvWnZIqtqvGILT5DpH6gs84RQYREm5
VJWcvoaLmR2ppN2jsShP+gQYV9V7/BhvS71PcLQTvJbaQYPnp9/kH73GbbydJgzJsBaddRrYiK6m
l0ok+Ta09zkYklXZl6BWcbVA2abo616zkgl7yLRzE6bctcCr0cIEA25HQFWBPPBl6SK+8rKnEQjw
yq0QtKqBkqP3WkDNDfn0cUcEsgxOovpWoQTAGisyieOdA6MU0+t4pTL7ExDEIYzTjkMbemTdfiXD
9ATHqNoZVRCsNG/8NjAkZ8OAV2kYmpty2gU5btUpidB6tprJV8QotCKhRMOhzYG8pZjsNnlILyRJ
vqswP0MWw+mVAqHH2E5cX9Ic4rFqVz519qqu7O/BwdSRP1nMrkGgE4GBmkXOI/2ToDhmjvqumAHt
ZJV/E+n6QUU97LQd38xkioEvyrJ1s8zvzflSx8FB3o7spryKxG+WH4kd7my3/wXJchPCOYQb1Fxb
st4WvXwOrPFqqg2UHJpTfOXUl74W6MqY/kmmV8Tr7Y2lFR6r6ZwjutzmSQlTHgGjx7B5pdTwzDuK
GsRSiFwG4W3raNrzfUQFdtGGJLijlZtPeFAN0HJi/yxstCODDu/a+DsYX7TvvKCfeZRFR7UJdcVF
Z0F4YJisEHWgSEJLKTktUPDybqLZrfRe197OeTM9G/+H8zwWHYTopL6vuHg0BZ07g4T2TSuc1x7u
hxUNxC6g1eLOEFONheAxmr2DtejeRBQ3lMIrKgCPJ4vbYaM5051T0IfD9djbt0Ec3akfFt4wQsyn
nfMY93e54KTmEZ+4SuE6oWV5jeuGoHO7unHz4XFEp7Cb4uQ2lf3ZCdCR+cxkBWPYDYdAIgUpPCfn
wfpASv0hcS6ThXHTZu6zjL0H2ys3+POv42DeZy0WlHw6NTVvS4R12h8PjWO+dq37aUgkIfxeR0xV
O9y4NGNS9n85J0skXH/U3U2mveuGBSAQSbGuW+stXA6vvhGd5xqthlWdMxuKldE3X0qPi1bgOe80
WoYYudYAUMck5xmKIk8LVUwHsPEwm7ipXCbIVQjWWfR3CsI8fACXM033IHMQfAXR7QwpqKmQ2gOv
pdmTQoMVRfpDAWAxlLGhuqfVVwzmPnWzU4232Mzc79iv6VPVtdqI3Ip2oJztSd1kHvFCtc6Pqh/x
k5ATpiv3I7OaU032Rx24hJZk+G/T1vmMw/KuTtwtH+Gqiy8SGkIzD+cSUiMAe6QbUMHCwbkPWwN3
Rvg7l8ajvXjWcOw8Gtl7j8bBne21EZmKmstG21lAw22tL9m1RztIHiDiQEcts+82XC52nL9PVv+S
lVhVSgencVPxOyfDzZQN11WaPGCh+KCE+DAXmbOs+p2rpvdORQPhrGzkRhFk63gmCnO2JfLm7q9T
Oe5HlsyNM9GaNRP7hGqdbkL8HmAJWmaq54K4YVTQ94U/gGo3jbc5Gs6mDk5xUF7bLOFAUfZtVSEx
GGxUNXDrhuQ1yWux/tWu+nKd/DNUKqSAr+4KQ6+QsLG4eLhjQswfnr6ay2EbYnv16OjlmaWuHDIs
EEOuSomGpET9Mg1YmGIrfElTVLFuB/llHuRVMhMbQKoC4RtVtPd0OazNdQsJdSVlku3mSF7lVfnh
Cf2OdPzSFyEMcJ5T3pAX3A5ya3SboFwSP/1ob9fpWg5dtJVGuXbS+cYIy1OZ9/Neu87W7SD9sOWB
ms/XpKYiFJ3N/uCCUsONhUfbx2K3/FLKCe5HoqMXTBOncio6nuLy2smfIchs4ry6reP2Ne7Rvi6P
4DxBVy8pj3aRx4NCL/8Gux8g7fk1lO0NndtL2IQmpwR7YHWytgDlrnJRPLSx/VYQssFBL6asHdTe
D+ZtLFo2xjJ5QL3APmzSlKF5rA6cxh7aqXglPu6L0+/j4LftUeIHcco53EAQeHUVOdHhG+VBd4xj
SpSQRv3Z8MW2Rke1RmyfgWKyD7UhaOulk0PJoKMz2cvnSirjhrPmy1jQ2507uatVUm5QWgyc6RHi
YKihM054NbHi1yUZjeuYfwCGlfHFuZcci/5RgMA/jLNxoziVH6Mio4npR6c+GTg0GvXOmRoD2jSi
e7Ir92DbrZORo2XWs46YREgOan5s7ovQguwY6KNr+Mjxp8Bf4wAr7o2pQVMDmWP/98d//L+wOKS8
l4xvNjJPMrTAymaval2O8UW1z2N/E5Xjqy+SawY/3c6TeKp0QNaBLDIcB/Ldo49sYaBeSaczDvw+
u9miUCUqk06fVaw52jzPed3seyr0emAP62sakEn7QAbYR9eCgEo8dp/ZGI4C2O5ehuSFgdycckZD
mr7x3GgwyTg2kb7mbySmtFiYKO29wfrBDcxLQ4VdhOGnkwJXpEXkb6AqiQCLfGwiwao9liVfn3CO
LM1zA9EmCOdQfsWBjflFkFvEIhx24dGZk7Mp6Fi1gf0SZDcdUgQ8wtd6+XHJMoFxPEsjEH0fAv/Z
FxAx/PIg8N+s+yk9z6Z3D+1UpWAYUNY8lBEOd4xMx1oJWprygodxVUv/ux5dyWYIycvN79JldBAY
BW3Dsb4SZjTggnB4I4Jy2nZme+p6dI860ktwKJI1hG681s6x7MVPYLqc3uCnoBPXWUwn1IOobknV
8GQ5cmVPGO9ASF3qtH8di4ZyaEyxNTrF75DMzXWbtfuI9rbpclJ2AN9yLYCw4KraBrH5mkzyOoh+
UUGlV2a9eBE4cKrEL1ke04dieA4dbCm9zxktjpDHVli/x7ZCJVyhzAhSzs4SWR4MmX2amNZLFrBa
Zy2QuowWCzQod28lV6Kj++L14oYz9qNnFi9N4QMTrzEY9BYIisiAFebb+2SRwqUoMrmJEYd2sPJ0
DmlSodOk7Ynxd86ZlWBpVoY+zYZ3M7pZtkcZxHfZVw6zsJ3pex8zhsRioFVJOOaId4PvahbGWzty
hjMcCEtl7q8zz7O2oIkfrZwoVNPROIsh/awcGlau+iYD5bYOSqJ3psVdlOMZsZdkj7ZDusNgqplp
PkmZfXQ0+dhtKvLZNR2zvIqPUdovBbT95nr4X+lWRoSFjPWtWaBZGmzkbcvoKXzXdFgwLpFDErdn
jAOYBjFURjk0PYqRuxDMC5A5mp2daQT7/qY3FgRN0altUALBhOQJ9L8f/GOn6fiR5TkwL+OBCZwo
g8FRbxDPAb+rs+5OFwyBGrfh1gzVFX3568iFq9DRtyErnf4QbU1qKXVMeyw0nKb2sRZgB7rEvG4Z
u+MoZRGTtsRjk1yXwrwESpAAaHYEJUzVcdYpBo2s3MYgwFdzxOYQRaK5Gui3Zz6WhjQbn70SH6jZ
PjE14/6X5NPMdGTDpElPeUVbnXNrgfHVu6qdfleaTr0edJmcW8n8FA5rAmxgNK5qnmIYYMACW+Se
HCBeg6Dckmu0qC5b92omtjxjJc2T6rn0ZueA5wxiuqimk2iWmVBtGiuwyktwd1ZT1xLQWXW01UTM
Y0EOgH3FvLFoedE4Znnuc5FjGyNCIATuui7tJcZ2UPhmeUUb5S+v5AUs9cL25hV28tpdCyEcVHT6
jL/2pfW4tqHVEoCTZGhoeO03xfhMQB4Jvy4/kuR6OjGRx7LGSMbz+xc3cC2k4MXZpyl5FVV3Ji0U
nigG3dyVbZyB33VAImxDfjapzjtHs4RaS5VFrhueQh8lOJHKB8HBnWiFwtjanSj3DIud2C13ATLM
OO75efrD9ER7X9jhtk+nF3AMZ9XLHmoC4RQF5ktQO4yIZgACYzLzRVBmgfPS1ok+leN1G+l3p4gZ
Ko3DwA5qABa0zT31vYS3rHEn3PaLU9cP/ec87v0DPqV+G2lF5hwa1I2t9YHwoLrkSSaRkuOwTfu+
VNdialluRkDQ0sbZSVnh8swJZX2Pkfth2r/9OH93pb4LVLp1XX1LroF5ahKM5U34gXaP7xa2h6H7
MYQstRkVS2ZOxeMZQ39DCPnKwz+Vxv22iY23oBY+UgXy1lnvkBQIQ27z2f+KM0KcY8Zea5Sx1Boz
tchExcq5dm9XrJXFOGUbtu1j6oTTycOKs0o4+oiyo5iNqnFnKGOfq+ShNWDj1v6tLQwKQ3N6hhh9
mBuTrvBYP7U9ExFvwHcXkRc5DgF4nTGf+fTRddy0bzlh743za/fJrc9pn0Mwu2LfEwZncxzo8Kut
4sCgZj/UlRtfogpXAiHfdF7mzdCg5636N+ARaLrD66wj/lx034NPQ1+ltOD7yHhsaQpUdg7R1y49
mh/OU0/yFbtcW2zRgnwYHN3rWBKJLhNxJK/3zhAKCI0L3UbOCmZ0QP/a6jnzQY2j+a/KH9MZPtve
pGLxSKxn7dlnZQXrM//EUR7yvZhLDJ+TsS3re34j+NcuvqJaufk+dsB4znqTkS9dmLCF6tC51U2Q
nip0yWtHw0fCCzip4IrnqFxbhGxv43YYbhTWLFEjZBlBZ8XdxzRVF3bYlCp4ybghj6Imncz01W5K
q+aMs4yuf5AqMtvUd9qgBWnj9MEmjH0da1qvcQXxP9Y0TjDQdZfSWyeF8UWvfXg3ogPTV2Tshrjp
G8Zs81h+SQkfVAqORnVzoxdnTmqZ8z6CandJlv+QAH5TGAFxVMuf8Kl89S6dB5V5/LaN/wi4YDwU
CMRXGRIIGkTZjnhwyIJ1P22UZh0OlfWYdpClk8R8aVQ8bCzbluvIOfgenjExBy9REgOVqelpV00x
bOuQg0wxzNRCq3qs9JFIiMeehMa9jQFp2wNTGjMRMTtmOgcLRO95eXAR+1iUWoKq8BiMDGQM1lgP
lT0nL9DkTt10N73y7/OSC1rO+FWVVd+0QasIUgBJyfcjgDdaxht6SC8E8NLkp82Io/Bz6CyYpJKx
fNpZz46nJeqOd6XLcB+PGKwr0GW1vBRMxDZY2JETo5wPFVnDjFit3CAICGhZimkr9Hqs4dUpqzui
TwoNPCy8AUp2HXmcVTiWoYOFTz8YGf0YCz10oBRFzvjDkguMTfq3llPf6S6jDeNB4piYfwr2pSgn
scvAmxn2t2mIazxxSTBpS6KkjBz8m7b8X+n2eA/b57FFaSZqyg05obBtJtZnZ/4Wo3+oHeis6a/0
eEDnIv/SIyQNU7bUfgaq/3KKrgZHEZ2JmKLl4bKbxzFrroIahQ8+zS068ycrg2sgA/El+hqfvGOB
lgtsZx3a8myT6pQzf9n2kXcMkPycVDo+WTMWvmjJZMorLoAU33AD9l1skBUC0XcM/XQzpPkjhAjm
phInPzJyNGvTpXeYHrjk88S3KFBYVdbhMG87m8jovr4GPJbvkWUcpz68qIYBsaQXkVkjUh3Jv4kN
6oWMjJ96Hq8FeAOq1E0cxgRd8xU8nQaCoGaXCXxa2VKdMUchDTDG0p01GDZ756Dd9mhBTOqK8cGY
Zuu6QwtkK5dtIDnApXAp3p0fO3PAGcOKMKp2ps+VsRlw3WxNbBCip9qPr1pmafTcPmzRtmf0n6z2
/rQz2jbYNHCUAxHztCR3JNRY64i1vqr3jbCOXp+zlQNIJj9dveceMQThiF3JNn7I2f7IRPbZQlTm
6bf3g+a+wCJfw8TJdt7cgKulCZmmxdYwUiZoDn4+m8ywtcDFRoeBia3LZe7RLCN8YoU9pW36xP2/
l581fslNRL+ANi1N/yYw8R1yrHKjn7EZ7xtb/qi8ffGn5oEpBBTS1CDZSbbMnXGX6ZDjgLAW9Q5z
VAPPtUfEMImBgb/qillz5DeZOhMeeKW09WmFA5ilEp3YMs0q2wjhS+4DCyvVsR+9q74+Tc60l7xB
Jeq9goU79IxXp0t+axsnNizrcV8Bah5C3PP1Tymbl0BFdKPL6qLFzgrZOVnTiYAPDoXor0eAEnhn
B4YnpKskSOpMoXYRhapWMt+6i82Fxedb2j8MNP1tPAfXI5K0TWmJr7yI7jALxycYQqfRnf8M5dcK
QBiFe3Fe4P2kyhX7dnLNLbI5YsFo/HSlt7eGMTo3rdK7qNH3+MC2pL/w+mfiVHMojVptYJQHPVAE
hKLnEUay9CeGuIZpoT06JckMhFlthUcXh/KWQxgZhMY0YIGIgys6G+uxKZd9MLG2oywfY1XfOmQZ
jUAd+BjJZsBHu/Hplq9ren4ewNyVZly+TiYYetLJzqmn7yJYt6REKiZWI0OMsUhpVpHC3RoAStSl
nU0LanO/wzUBXi2jKFPNoSpBfXT0hAmo4+4RduDH83UCv3odxrrcmqolpjQ9hpGJUB3FkQWAkTgO
44VYrNd8xO/SN5QAbQQHjqIfAMR3xEBPp4AVgshINsZkf3itvgizPRRBPm1bi3o3b3GHUFcb6zKv
YG0Pt23kfCpxFTmsmmMyEL5r/wZoHCrhQqzsgx85tR80v4T2n5mg7McyYlZC3DGH0jiijBgj+yLT
8RIPSKqHDrWHdVRRXuws2gNe4d2ONmY42lP1XmnzBFcGtFltvzQjvBtNw9QtwKy0fboOSu+mnJ2H
0EnvBWvKzpfdPiPDIVDWKWQnJ8xx3VUMyDyQSWlKNxILXIpFwtajs0FGyZ/8iGJHoYtp4BmbbXFM
KlDVvbWTbUtVQrMxKEckAEZ+FmP9Hab9d9Ywq0hnYlTvc911vDQTVpjqFd39dzK6P11fbUNI546Z
q71pjMzLJkCGmlO7F3/SkmVgj4GM5plxIZL6MXblcyrHg2k7R0yZemO09jkZjAUvi0anY0N0G7y2
51+01FttKjaMpl73gdi5mh3WHD6RrN/m2adwFsBBdqSpe4clzOb+VS9zGJDEMAusTtYT+eSokYK3
uEPazqTzbIBJWCG0IxCmGM9u4T/gtaLBXfhPZt2fCYm4/KH8/3/qwX+TemCbwpd/l+pr/J/RT/Vf
Ug+uP+op/yi//zn44D++6T+CD6T7b6aQ0vQ8eqyms+QU/Mvw07T//q+GDEg3oLMTuK4J5NImX+F/
5x4E/0ZktmVJwhAcj9giwgoazrgxsQry31A6OJb0XAkfVZrO/0vugcVvo6p8iqpyyWhw+fmmh3HP
N1FbBpSMgr//+rhPyqj593+1/kdpduil42wGYtANYCoIaeXZBSNkEjREpl41AmXN8tBd8wS6EBTI
6MwziZYCFBnGwe8gXjCbrUOnKd3+06W8/cen+Bcma7dVUrbLj/tPkQzLh5OO9E2ktyZOLI9giH/+
cG0exC25I9PBaLqTDcUXhZlF770dLlNL004UNaleci+Kfm8VNAOVh8jg//4hlrvwn6/QkgqBhMn1
BHW6+Z8+hNuYvXbj8TC1OtmbPWWgVrBfJsVFIa2J09CqiJybsPZ+PlP2563bAyIyXsyMj7iw9kRg
PVQkDQGZFrRsmU0pM3/P23dhqBCYGJ/ZQGG4/u8+uPtfP7rlmURqOAJULTfY/j8/etdNKPgm2ZKe
xUgx6F56maOgdpxDHkYU9rRq136RXJH2Y24is3Y3Jt1hb35L4AQTOp/fDuNAI3i51nPWL3It1mGv
XaYP4pC5JJE5Q/HUW+YjQMP6lAScJPrwjYsExKFoodDxY9oY7mrQDwfVM10b9UJxJ3aMfReMr/aT
A/1MOhgHJrTANsbO3poOp92pSpEK5BkhPOoe3I2N185aijhk13GKVVtS+qJLZMmG2IQ41i+z6zGp
t2iGya0JaVpiCN01RE0BgULgErnlEW/jQxQZt8YYwRSu+Jqc2RnmdZoPmeuD3LMPWc0vD+6Q9N1c
vUvOzi0cIox4xZ6sWgqm2aXbEQwnr4v1xnGXK7l8dY1I00tvVYC6oZ27ZE/9h2pC0W9qBJBLK4vw
9zlbyzADUpQ8zsH5a1TKhIQAEoQ4soA+saNfVM7pEWI6Mi6O4Hs77N6jQbxWHM1w4/KwgGXgwUoA
pBjB0tYB9zUkFdcuu5Ke+sph122c1KfxYbBRxu6Fb5+QAwOQ1bbGUgg/eZyTco08a94l6bNAyLUh
wvgQBhNvVeWcZWrTI5jVrfbAUhlNTqM99fZlwCEypKWzbt6thmQ4/yIElhLdTPt2UCi0qVrJhCKe
mNwUmgz2D6GPZEwYFJqCyNUpHMx/vKVGb/4anG0gTt5qXgf4T49InjDRyuGl8dJ3t+TMXfo4RbP3
mngxRztyHRbB418soI7dtZIQwWukllO0cGa5NVPNYa33dnQsR7gp6QsN6Pe/vyksblM/DLvRFQ+T
5p4HNDa6OVdYf2d7ixQNWhCa98gzaobqzZMw0fUT2/uMvXersf/u+rI/ZPDUNv7CUtZcO6l4rfUc
/0oVncc0f7KFv/IMbFpEHuIzQntJTz7ZZX6wnW3YnrK9kPg5MYRg8agTdIpZrG9Im8B6gO1kWI5B
raBMz0vz6KQlas7KYlkm1PfvN4gSZB1VOT2IgVDAKOBJRXDHi0nnKVvu+0z09ODRWKyHMxaOx4Ej
7ZrycTXQZkch5a2JuN8TDUFAotFk94MGR43VxYjlsRyGjlNEvSudzlxhAUc2Pdo00YG7AMXqE/6F
yReM64EOdtXyYPQy2gazALEeFaTS4eOAQDS/pT3CQ9u0y/UY95c54YzTjHx9tEUFSmtOumoXaiw2
gcGBds6fU9dyT/aA9ssCBaUnuLxRUT3Vtbdm5fiJOvw6MG2dYzoMz+XkNmvFQY1JsrtCZY9FG4sK
Qyme3oSZwKZMiqe2QBvMCFhtUYzTKGDeQH+KW+oDSf1bxisTrndDcu7OFFgZ26E6Bx5dkaTnUeI2
o0mip74sfgzcehw1NrDCZ2H6Xx2KAJLh/HNNWzeuOShgT3EDyDcWK5uf4kL7uzdAgBA1BgzNZzPc
GP6+ctK9bmixqI6XZEhSiFARPyD2yEu2lHVtWuITOXpBhvVkb33enW6iR0O0dbZJLz0jFCiMbL8i
49X+uyN0xk1kOvGW5N0fd4zv65E1YipZ2gWfeszTYp0cfKTDEKb47cpwpklO22uEEQxcItsXRUia
OfcIJsJvpf4eU4/nuOWiqKpg4k73oXqah/hb0DiZh+wdwLXa/v0gqhTe6PHkdo6NUqEG7IgBnXHf
hZGQSynPbWdvsLfQ/u5nG8BBOfNq9KRgW8EHPB4iXqLXv0dkHljNcjP6bZZBfh6bjExoXVvkBcrk
Pmbkt5KqJFm2zhaQ4a9tsgGphs2jS8cF2YKFv7fyi+sixOiRRTTkETAP4/o6Hgz5epNVwSXMenIY
7bFaFQSVLnuFUaCeseyvyDEh5+IDwYmibp0QFFWJi5/fgQuKoYm/bBnhDOKlWbCF7RgiJef5Cic2
7yTKfo0Qq4URl9vJGTO64s1nm6DeDmz40n338PcUwX4c0LvMH06cXWpQzDJklzBtbqdeHnC0lPla
zMV5shF+QZKBy1dNK7+bUezVPNs1pBFy2qt3usH4b6NsV/feG+ja38BmUSmWJbqq501ReBZKcvQD
sKX5DPydKtQpi/RXuXijdEofxYIfe0Lc6RcsxTOIT9JEWHLb5R/qOaeUyTMAUJPNWGVw+i6FU74D
OZlWPZLpJbsS9TUeBLztYIQcgGgBS7KJpJJFnhsf9HrXLsS8KGLfSYl+toz5YgloHkmaYgTka3ql
nxqubegzT5Idsljt8kegu+eKrc/j7A8r2iHleBmfB3Lzt2NbgsUOOfpPGjc7CK4DAY3kSrgFSDLg
gT2//ab3i/e/OgAu96IVY5vknjDTQl6SlTcUyciQJUGdzvjSauaWacZwcWqy30x1byhubwuXBl3V
nieE7qjvqILS7LccH20E2Rhnwndj5OGapFpK53NfYVBkq2UbhLsSjZB5FQuZPRfH0pzWZEFwDbhm
Dj6uPqkPf78IHYRMEw+bG+xCs0khDVz7q1pjbUPutKyc88A1JeNjL1ltaMJycf9RgljL7FcTehew
jqmGx6L14XgpL9jStVNOuPdsh/RdXvNo0A99O6PKPo280BlxmQ7DwEThoRGmXMbStAL6QB8E5P+m
IQ+4rnmQutDYgnsnlj27rp0bgji+OZT0vJ28Kl3YZvvct5FCM/LrxPgS5QvmZllWrZgtFvsHsJxq
sY+w2oERJ3v5xmsY5zrxzHrGtWg6k9AHRDEI6kL0QXLgTEt95bh8hHQ8xQt/4e+VtQcapilD0RbW
xRbFEm+xnL4x93W00lhI6T0VawoxGpBomgORFasM7HuGf27Th0upuzYZfK5sKx+3kTCeMY/8Sp+t
FZ0vhFDsIxQboAknREsB3Gy24Km0X9v6IKeZfA8Z3TVxk62plCekyyzSo2h2OBIe6TTMyEP4JcuK
3JRuOkJJpDxzJTMDs9q1k8DLz/UEcsc9Q0jJsxZdKg90BWx2APVN8dV03b2tsQHqhNfckVzXFF01
5Qbg+xu7e2uWhT1NravEr+RajDjBu+E564jBXpqVOa/OLDRujLEjqpM1KbZbelMJU8k8/mUMzkGl
R6iYMQk2h4EU0OK2q/P3NC1vlfFJJhSAoTC4VOnfPlr9L8LObLltJEvDT4QI7Mst900SZVGyxRuE
JVvYkUjswNPPl3B3V0f1TM9FuWSaAkESyDznP/8CbhTrB8/nEnGze05Y2KYU7ENa3Z6KFKg6FaCw
RWefpwT3S6zRd5HBtdpYBQFNghIxEypqnNWntxGzapsCj1R3lj+LGZBu9B88tagu9ZwYi+tSBqH6
ycmbZFjCFZYajFtUDbIs4inj0BVEoGfCwvi1zKDuyeo7DqVb9VV2XfMa1LAbIaf5kIr8W1Uk17Fs
7ikaDdfc9x7mN/GrRZZONFNmBBG7c6Ejqw2b7HOpfT23NRHvsodbGjY21OCVLUkUqTp8mpP8S684
K1Vw4yDyjgSCTbunhHT18JQAvSZGdo8RR9MYF88ytNdD2qyFfcJR7erPcI6xL1yXPp12mjbKcrnF
XJMSdVbL/5xlh0gS681+RLWBy/PoQWHsWQLquj/EjXPPCjZSe3Jf8iB7LlM+6z7J716DTAm+sEVG
gt1AJhn8W5cEN1y8WCNb9wzsel92Rzg+XP9u94h3/0lSgtNQJO0mda62nd+RJbN1ePMvCpSNp6r4
vAhvZsRbVu99VBbJUX8lIplvFMx4HQH2+yL94huiDWHfc2ycuWBp3Q21BQSZuIB8UATISw1ZelTF
f5Q4P80SbTuLxCzcc5mb12yP3cXv5donczTZJ2GCr7R6Ro7HJbXyuu+oYsqueSlk/eCVan/JZoqW
5IeqF4A5brlP090nXDOWm20K9dn4A3CrZo4rZ+w/RHvPJBvm8jXP8XPWTS7fZDTvaifGx9bHiolY
iJi1R3bl3Ww419pM94lVefsmCcSuaj51yOUT44hcY2BEi7QBU2FBexlmVrvlOlb7sFSpShOnVSAZ
LYjchgJyGYxn/Hdho6aUSJPZ/abUvNtwDHYNFoeo975aixlV35O0W6s+d4Cqm0SwKGn58KwYv2F2
ah+H9gI7LXmoquzM7JpCUPg76c7aQcMi3Eqc11bHqi8IHj1ofrnL/SWMBtqem/8qSYbfp1y5u6dM
Z4mRPYbKLrPAeOj39pEZJoWx6lISgY8k0S0zTuJOux1nFAqmhwKZmasbBNlmKSoVBmA0tOvCwY1R
xcIvTScZ324RB5R5FIRGlbxlTvjDE9Ols6p+42uUFqYbvuIENK4CPF/pv9gkMb1jpIhRnLSttZDm
tK8S49JVQUdyBowVaWjBAY7TU5kHX32IHVE24HicOdku+DCFbPdhz13TReFu7PWEtMDywmZ9iXwq
sWbOj2Y0QI5XJJUQ1s8qUfbvuJn+xKWC6GWuc8+DQ9zDktFdWEZ+0b5wM4qTEyhLFK8Cdx5zERLW
i5SRJBpFCZk9HKWwh+V95P0ps9L6NFxLHELVkIN8SyQmj25SYb33rz8qCk8k6iMmjoPJnKSKsOVi
aeDBgSlU4TkH0LJ4Z8v+1VIvvZxECI9MHBhfCoREPNiFDJ4FWVRbc6yrU94nT5Lx4k6HxnhaMgOI
bGxXkeV1m2xW8/5OuY0sf+gGEpbcjw9/PfTnKf5inWIS7v7nidpiU6KbCR1wKInFGf/9MMtv//Xk
vw7WK3OSUf2xPLb8dfnpr8eC5ch/PfjXc/7Px/52VAQ7IFUgNf94e8XyJnsnxWXgr9dZTq/xELK0
rfKZ+9eZhcTHQ/8UoIZa3ZyXgyP+s4t//1CCXyJIRhwW5XQy4GnFFsxYku8KBN1GDWmV0UnEFwKv
sjlnPvETy98jxGxd5ctdaODwFYQNY0j4d7Itu5Meo0n02h2f5XAKu6hiOoUrJykm7qnzbPhDrt+6
J87bIceOB5c/pMwhR0cpFoeRpZ1AwZDoYOixxXAAlkKeontRP7Gc4kWKcZs5tgYefs21rUJ7J/Bu
PGl1ZZ5iAJlTOPXP5hT0O82lw2xq+Qm3fFWFNBzHiKDxhuneGjrZFlqU3Bp5IVYDVsXct7xBnVak
wG0V29jyIIIeJYk1790SPUZik/zEDPw119zgVzdtYTKe6prc2ij1m3UUQoAyq2LrMC/a2mlClgut
/DFwZuwSdQSIEqUGEQuqBtEqOHIru40fnQb3z7hENcQHiTeCD+c3I18Eas4KPPGWZlDyMTFcGU35
iLFpsy7r4DHUxRbZMIYJpyGH0myFXcqC5qPwN2ZiLHyNTLv4IXOHS9IQPZ177mcTZlfCctD1+Ea3
bvuZlgaZqplFJZPCmTo8jJ5GnSiALrrOhIptNNEdYLC/dH6WnYccdQxu2eXOsvzf5mR/+iXhcJrU
PHCngnirrl81sv1kDNqPxCSNMrepECuM/dqrk3aPTQWpXjDQQUFFu+Ky8EoHp8HO9o+MCR7KdsBB
WNCUWsOIO8Cv3Jj6bw3Eo61lhzCTC28rY07Z5YLwc+8gCF87js5grVuUzXVuCRxCPWz+DSrAKfKY
1icGvgQGCtI02Ldug68DRjNgO165Mev421i4WDJ2mX3Wndonckvlh9odxDsleh78F6fF1zkoyFmM
ezbonoEhuSqrxG+q9RxY6XqIbKXhnx57HMEPRNk0m0EaO9mlsM9QHDp+9A43LtjaTX/G9JHAjd6a
jmT4bZoKOi3oLe6K/Z00pBAEBs+L4MUkaQ5uoHk2h94Atx0uVUtYalv5OC6X8lBZPlGILk1mFba/
OAP6FSMMcL0jEDcjJanHg0MmcMyANPyVNu1JhDxlgQ7XOq5bTiPdFkl2nKOkvaHeEo9Y9176dlOG
FRV+Jn6Cx8GEhZPW68jCAgQ7Vs/Ev2uqT1pD/LDMO/aCDDapxEqJx2CH1RdtDBhiWvNSMtkCp8a7
ODLOse6jsQW75gLC1rSGzSplsjMVsx9RlTcgnnRQXaF0Ne6+A3GTDNYnfQixp4RSZjSwF1treHPb
+AqM8OqG/h46rnJfl1fhBg+F4WHqCSRS41RLx//UaMN00xr9g8YVSMVNz50mvhtxh0mH112rZgTL
MoZ1blekliZoi3HP+ciH9GAMAYQnUkNwI3AfvRb7iGyA/ksMnbPBYYFO5QNo6COe04fesM5ajpoQ
UYr7aCvFWR0xJzGQ8MCJ2ftNeNFyaERuQgDIqD0j9v9pdHB/mibissUZyjUeyxHSYQuDCGB2mMkO
Q0hCXX6opfd9QuPwZOI0q9A5mKTNUQr5mwzMba+ajtmcLqjqLqKYx22Igy7BE/BWCLy61lZVH5A9
wRqJb21VPECVTtEAKOwxMJ6Gvn+Y0qE7zSzcMA5rcvRmbtRc2UmjtG4w8gsrgguGOdl2cJdwnyAi
ghOInWYfZrp+KfM0fjCH6ZiOWgItObsObVaxdhpY07txfSZRxHZetITuLHX7XRiHV72Fnt0hdd22
k/vm2M7rWMLMpHvBGROdSIWBzfCGtOBKJbcJeheZs+MQKuEj3m5+YgDlFOlNCnvPUndLhmHdz2B/
ZFF7DPfWaFe/tz14r3QOrWudgl6clLuN1WskT1CQZCLKiDWRLxUcNjIbVuF0IMhsVzAqSEN6xIJZ
X5yYa7NCLOG7GzQ8Vz2kxYE9tPad8Rlns0/L7rdJKB4nqAp+h5SRKp6YpbU0cnhIyVr6ObwcahW7
+0zjEWxCkgDXFpjPSOfDVliGBsIItM6kRNu02ZYp2ePckPMtqhtk3Tv52E/MtuBctsewLz4CJoSO
uqSNKN1del+LL62wtloT4oyM5qEvLm0l2C3fDbi3o6ddk6p+8m3rIZbZbdJYNuBlPaQ9XjbmR2xS
BpuyPpS68TZE5rOHeUbU8tVbEcoP15HQeCjLmzh5HAk2zdKIOUB3sPsWhcOwLmoBB9v8YYzV1cij
i4m5L6qzYgVFeETyS0643eIbXzx7en6po/7ktWyx6TpKsX6YDVxksxiYyk5nsmS8b5YKK+i5L/NZ
Cc+JWqzrN023zgV4RGnbb+qrUYdC/X2QrGw+yJhZP6T+D5vUDDp2gnrr/j303U+8Xm7Nxg461uTR
e835Orqxep+4h4aZmHPjFcf5DyxnD4GPEDV3mHghxjVy7wi39lRpuDcaHWRDwt5ce3gAg1/ZtrFD
pMqB2iMZdePUE08OdJr7Ek//aGOP0U/wlG/TN1Tc9IzKNwnEk6yZaJX30R4i0TetYELBstSSCiRp
Vc8YVcKM5YOfclY2oucav/hZztGpFZjbj4e8qY9OKu9aCrnEirWfiujdpiBLtl/Ym9kw4FFO+YOl
Ofv6oR3NC/RC9sAUBjZcmm+jM/0GE/tOqbKRVfVZJ2c/5TIs2a7W4AfHSRjZ1sbSuSgOEPDBRZvz
PCMgcA3ouQHeU8Qg3L3BiemwhwNJ9ta2RJOwzg3vak8laiVaSUBRIlA9mYKOOGcXeM0I6hN5eLDY
z23qYxacP1JXR5vJxYHESdAcjPJ3hTur2zbBujYid6OT5FFoznmc9ENaYbGGqa6aMpH+6Y8f2Cl9
uA27fmlzESIrJJAMULm6FMaICxTzNKRZscA/pBm+sHDHbccw142DEibEjGCVOdH7oHGtDbPBYJXy
YMShfND6aFP4zrzRO9zusQvF4cuVRxIfXy1IvXBNzD3Z37QXcVltCHoGTq/zN3uwvDMSHRTB2jcQ
7mf03nDO8Md2XCxzCYjhm5/geKbGt4kiSSEvGXaDBoAy7WAMHXbqBsTO+jmF8Ipbd/ppGOEbGpRk
31b9e1eSew++NEKT7e6CAWqMasRISOSc3/WxHMjZY0+vpv5iDwXWDuzYtr3XhPjem1wjQ1p87wKA
08xynV2JTJDYCn6rw7UC1hLett37FMf46KO68LCWW88QH9Zlor1G+OVuily+av304BKYUhDJguIC
x4kZ3U07dOfUdPYD/jrFZD5h4Av9jjgARnjJljFIsrLn/isIwFU2DrOulfDjGx4D1wHejg0mZ0EG
mqmvqfVQRWPuUNALE9L4nJJPOIT2ATb5e989GaTB+MaHnJm88t8EL4J6HaNZnNTJSHOdHrOkAnFv
NewMlGTMeEHFJHrpwoEWC2cal5qt+jWfvdv8x78lIzmclPc1ugB2OYbPBVF0rN+8hMvh1dHgWUF+
MPZ9/LPutc0/f9WMK1YjyCLqKQGzqxGLCuV27QQHdQgMYVb4Cq0nAgImDkclr/5qWvi1J6/zfFXH
jfAmNvm/ejIEariwBHmERsZKyFkRgvE2ZzjcZDdfbGo4xhXYWYDvmcGGVMXuBnf1naWl2+Vn9W/8
VwUkinLlWPjmLI9TpBqy29YpgIX+MUDHx/vDipf/V4x36Sqg4+xrbHQC2JsBv6+eUhkegeU12mp3
E/BaaRk8QM47IJpHQ2PaBA90awPErm/1L3ViBJohIeIIaTI8V6kJNtfvWn7DwPCAv/ZFAIRTcuPs
K4h46hnq9aq4OpGes1Hn6jQyh5Ac3q0kOKgXr+puW6k3wODaysYjs+QRx3t1OHVe6mU19XYwFlje
O8eQzj6i21K/Hfv6U80k2yhATHhqjRpQfTzq7amP8J9vNeCszJFqDtxMzjQTyMoSBmvYYG1Zv3cy
5WrjsYYJ2OThgcPP6jmCeb/ufui0LeQ7nND/7prsz9OTSN8TfLYOOVxGJIdv4sAIjgVCIWNvpx6K
+GfR+Af1lKpNlIAT6TsuKUb+qQ6l44VSIARwAd2nuv4YRHlVh1TPIdkvn5/UM9Q5leJ3/PjPk0K5
Bl0S5zzhwNLzdrzEw9Bj/ETznDbG8nLqcO7QHTiMVWcrWpRvwXwY4oLqJd26pcB+8YcuGGL5ZQnR
EWCxjuYT2qYaWx3MKjucPHqTSUdkJV8exbbFXZUO+B/Mmkv8TaTjBJBP12WAj/j1i+32po1croVD
PERc3KLUDM56oR86JubmgEuJm2Jt14JF6yWXoh+3D2TyjnvoCF8VyS3jyDR7FjrRJJgLuIMjD04N
X1+mFxn9TAH02GzMZ7qFj6IfCwbu3tNCg7AlF2pfPLJJApapoYgtb7ZoRsYQHuHUDSF7iY3tZDkf
YkLZjqhSXkRf3sIZn2QTezlJjQPckJ8a0T+r/yDmmttK0cQUFQwTOCIZm3nX7wwP9urMJrImbfxL
D1Vml/epBa1c1870vQ2Jwm4JidjoCcj3TMXmWED9Vu29WnP6bpV4ULiyXuc0DAOcfDxxJqd9ySIl
Q3IA2V2TaZM1sWfYeK9o+tEbS+c4qQ2rTpUcCKcbvLupPTGyvy1wt2+Dpmtk2W60TV0UF03NK5Ga
8WkXDEyUrScuiYdJs5NDUIt4DcbK5Q0oPGFe2kKuR3IjHqKcwtZVIzO9hUHRlNmnXSfNVkR0j+bA
+Ze/hS8Y1lp4ZXmQmqGHMnQxAHBr46Dji7g3Ex0Bb7iVbfW9rIzyMthZCpk5WdWWjYaXQUtLjtra
7vSXKgfTZph2DwXxE7Ms/ZUaUogoTA7SotdZhpPUzodSxc+WMUC3Ca9v1YaYpYXYWgUYc6fKtIsM
973linJnjv1Zr3L7WNU6mj3ACCzDrPWghpmOKS4LhJ8fC8FpLswrAVUMO5kB/l+/S0Z8PPCBTfaG
GkMPhhIviZcopEhdLnTfi8cNDG+k2wgrbKIodwWdzOSRJkNMcbYpCxRfmCQAKqpLvtIIj8JYjWAN
eXEnrFgmjW+16/GUxKOeeYh/QEM4PHhUS4xVnCfdOwVCe5vD8TPBI3SbEJq8vDREYbg3GQ63RJXG
696OyiMhEPC/5Bo6AySSkcyuX7SCqq/04DFys0JzU3SwsnxI5wSv2sg/F3DAwb7ct3z0McIfAE67
HIOYgLplTp5CtBz7BDuEtZfiYKxTUcEIu1mKmTGwRqfJrh014nRhMuxLR96KEqg5HvAXM6fwZNlm
vhn6Y97x3SbfCbP18eYNXlyMvHelEaMGHD+pOMV2SidMAUtxbhvymkbzh24wnIiH/EIfiDf5OGc7
7NmvViw+mXfHK5g3ATJ8hRPLK6H3qCvSLz9/CAJKI6lcESbY48u9EHZc2xopYHBd4Jq7rAEG9HGz
p4kw9JbskKMRgROOMewthCMrV1H6/oxT1UBxYUkVgvOhyMMMLrm7g/VgUO97ORSRdqA8IsknhUKG
Ko1tKIh19MiURraLQREjqHOak4YC61uNi5ahQZ0zl6P8uGcUTGhomBiov+m2uDozJhAwCBn2MLjh
Bu4q87HtrDdczh7SUtvj0nTPenHpXbllO9jpBA2B/HUZwQJMBASmK60gXOE66tiK15jbk6IHemBR
lakXGZhEI3P4nleCqDDnJYvhASmWF1sH1SPDsrktQYe4gQuXywxNxi4kdkfNzxZiztyzDvOiZ8eC
NwFW/BBNIXNaejQ7zrBUvNB7gCKpPneMwN8sLN8wo7ybRnG1Kq6FMojftUFJmBlqm11KYvOANa05
op8jPtgJ2fBb8uyQTdCB6uP3OGreYwUDObhLbJLYqVe+4shAQrkZ2CCuSt5hPZJL1cUWWuw4YsuO
IFYGUfILgpjFUBWfvQiITIvIsaYCJ0u2Hg5DlxMEJfE0LTTMhhzzYmf9t5nRN9AhF4hLzDp8d74k
G+dQ1tF6K6RA+i6sl6oJ5IkhG3HH3bjCiyTAcMrJj2QvQaB37qlrflZdQ3wUM2QLj22wnRYDQ76C
wKa/ILnQ8/6MGWURn2JiFyDV9dieZtS/UYahS+8rnpYaM3U13YPd+TuPmVTBcK6OmrdsDPapwydX
e8y0vfarTP3bH/LU0Pwsqy9teE5wyLe7c5YrXqwa+eWJ+zCbBhEDXOaNYnpmMSmECVaqcYXFqt7U
kEai8q4mdq4aso8Mb3B7Sr7UUBBB3VtjDi+ZEQDW0G/0E1cvQHCyTir3mevmW4lfqK7ZFK5qdtbB
EqlE8KPGbGMYWYAwUeHdB2gGHaOKNoid9v+dF2xBOP8bodlwcQYyoVZ7Pg64f2MF1yY3GhzY9hBW
cCimbhmKMvnFvapEF+O8zJBDD0UDjGgjUktn4o/UrZ52fEhYy/yhBuotC9/Ixq64SjLhahC1uJL6
iGFeRFlEitJx+Rvp6upyz+98JvIUR+7ejFv3YVpS7VSEe0f/1jOODNQAT3byRAP6bUZo9f8Qop3/
pJP/edt4Hhi890B9MP/GdYfGhbtNKtsDbdohZ+EYZ8K8PcijGlszWZsPWfUlptHfmIbjrKRvYOlo
KM6FSLkh6ORgBVCuCPh3k6L5xDABtkyWvihCfspGFWBz8OHLHsKJv+scPr1lFwVgw0xRO/c525oZ
Fy99HXIjQEEOteRLlU2xuk4zRUUeLb6PP1x7RXAoS6CgUE5Xqqz3oaZ6UStc4Zq0RHF/9HWZHLL4
XP2WCVZYWm7/Px+aFfwvVwtv1LRc3wkY7v7tQ/M9P/N6zSKpKLEgwFXhbWZG6amSaJnljvULeVyw
HBTrZ6FHMHU5Chs4Tm0tNCwXTwRI2BzttS+1x0iau4Ucs9Ca5pnFw3MnQRuXn7O24ZPDmHMd6/Ez
MOn7HzabjdrZZI470yIpckM0JIc5q5/bfmRTjY+1wHUOUFrdgf/9ZvH+85qxHBYNVBg+TMb/kCAQ
nJRhgxQ1B11vCCrMN/iqR2sPq2uw3Ij5Vo+XsSLT6yZpV42fnBeSnmbxVSaFIoErNnk4hU9ORdac
9LYsfocZy7ak6I+YVeX0chQMo5yeR5gGQm0qkV3cJ59PpgyCW4m4DncD4BY4EKw/2jksBmZEhL0s
1CEnJSVb0lbklR6tikFlB4jTGCHli9IRhkc+Hjyi9dJ5WnhI6WDLk9NUR9eXcAvV3mbHRrB30I0L
RcTyox4Tw5wxkAV8RGB1tg9q2J/ZXSfMMYmm1wxqwuw1LnoAdlfGVRi84ZcJn5xv3EyDDTxuADD7
KGFibf77N2Lq3n8uYJ5lIlqxdD+wXE//myzE6TSryqehPqSiYIWkWN23fjpuTBvOTjk8urOLI2Tr
sZVKIihcomrqPv5iT646iM1mG71OilOHQRBUYVme4wBnfCdy15rgl7Sk/F4jp0KPTlGyLEqNcbRx
g2h6mW7xWP+Joz+m9tEd7tluaJKbGeRfGGHD9tBeAD7YUGuTGQqssqx29XUjvAesce5zQYroJEO+
D/ddKh6nHYINaX2cbOMp3xae9ormdEan3ZEI543bdsY+UrbKjh2VYl0659IYHLLGRySwVnGoGZPE
HPqCT+opDPqaR0rjGA7mJinkUwNWd7DGPKPwagxM6xodNjnc2U2FfbeDWf2WpQ3xhrgrDr4nXcBO
FjzFDFvobFYLA92xfilCbJ1TI6kiza3zL6zlULKyNjk2W8PCpFr+3aSQs2rtmQSyr7LAZjO1iHNo
fi0FZVRUV5ziAR3KDndCdWco4lbtObc5rC+qL8YO9odHYnogwldWyrtqTemiLSSLYENx3v4YAudH
qFebzMFnpe5DpCNBjaF6eZEzFVegUSPM2LpEs3hXxCAq/rVNxNoODuOX3Y9YrRRnU49dmkQ49IlF
FT4Hv6YyesOX+LAwVdv4p4i6D81UxyJbCjHy2iuRRDhFMdJuYkWTcaXMMRM7vRNbLaMTTWR5qV3v
lmkweBWrS1WcTU6E5dJbQiq/+Hl89HGiD/U//LZO9R1lz02nFx19ZC0PCRxSHxDBi4E6FIEO15Nw
lemghyWnazbFvGP2BPferm6dAZ9fNv3aV60wley2gRi5azqLVErxI1SrkDdTpOitfEuk+WO5wTHM
iDd4kj/HaQ8DoIoQwEjziiydaDJs85irKLo2Pv5+/d2Phqtj4Shi0vdgrJLuHXpyX6sp5QqWfCOg
LTI8/dsoxbcqEddJ6SZaRskt7XHQsPnrIZ7NiR3eNMDzTWgY69qSwZ+2u9UATnoDKGCmvDcU/VFo
/GI6HuNkuHQ4dtdHTVsu2zg+E1TL7sHMKLf8c+XC8E9bKznXfMj2jFY0KssfQzFvpY+QLRsYXDMZ
f+0yYZzxxsTrVmBIk2FUaA7HafKHgzADgB6vwOtw7gnY0z0giy77Jsqe/UQPnL09x1eH3vKoETy7
qUKdAaA/XIZp/nCyyXzJZrDkrL9oMVqwGRFLSyJpLFmOaqIPvRbEKYHvqRMvUHsVsYttCSDbJvau
jBv8cUyr39Kh+5sMYUXX5Xs82BzG/12xEcGoUFLi0mabwV0Lw/oESbM8eA0hcIqd1CLrmTBQ5pvY
4vkfnmCVnci3lbtMK09kOrmbetSt1ajNDyaoOSGLGkSWsjwW7WSe5oDQmJIYZCQwV60zKg6HTVox
YwdtzzqErh/VJDE5cnA4G5zmazR51MHJDK0ACYdQ0qyT5zX/+ImxoZGFBf59+vNsYDkMfe1Q6ZaK
qLRubiDmU9C+DTIhAmSGijJM0sGPX/2Im0zetclexNkIX1FqZ0xHzlAexoMMZ42Ax9Q71fPX8pdG
PbL8hKKOIWhtQ7Mtp3TLPo4/veU/zJDXD7btBeewm9O9X1rfExlklzFCF2zNxQY3FIw4GKmco0Y8
dPQ/B6wOHyPPSw95mqONzzvo5rksSFotcWXok2oNjOic4968QqJzELNzlstZWB7eCKXVfAlci1EV
lzXkh4SRij8Z65A2dC0Gy9kXfr83oyk+urgZo9vOLnmYBmsn4eV0kZxLXW8PJH1wUzE83FoGPN4G
huDZL94kOnLLdKJj5tXuuVJFSIgLLS4qzbhHbPZsRyReDsSzeAaQSkbdyaBlfCPpYzcn02Y0zV/W
QIxd2pmYnKmIH3wuPiXk9F0xiu4cV2O3giET7QShcgT7GEfPLhnmgBKeB9Mm9CJibMha/BJGPrlw
fYLITofOEiI6KlzU/MqrHaOyYXp22umxbLhd4sC4mtiB+iAm8Ae1Jj2ML1E5Gyc/Oc2cQDdHJcAQ
lnmQnPp9YxCd2ZF9qRcuXbKURGs7mteAZFirHkl/sk4n41rCcDpBsE+PqcD1eo1yAYzQyNoTbSGh
kcnJZ6Vm40m9zXKMCCrvYUCWsTY9LEHzJH5MYIhTrACB0owRM05pVjbGaWEAZw1KFCFamFkYMdZN
BKxO4sgi4RK4A6zqrP+KXPg6ENYuy6pFAtlAAHj2K4/dV7uYX5fqosB7CzMpez+YjPOitvnRk7qz
8xn3weTO70TarLJ5bDe60jM4AqA9JdNxFW4XanQ+YgoaI6iaHLEb6uxjiqLzQs8uzdzFxwTe7QiI
L0xEa4OrPcKP2i1nuRCmFUREdvx1JFTErU5GbDwatoRkQr0+dwHjr+a21En1xPYxRMU+TqFb5WGA
K0z3p5o3ALzXTjk/q+1z4ZAjfoHVX7P28y6IiE2/zSHob9Fk90FRgwkYVJlHuO3I4q74sIp9TkrN
l4+wiVHiuGmQBCSIIEO80xbUfIimDbs+pbTLkSpl/0TgQhNSXbaIEK2MOVwl15nMTyS/jKuu43Va
qM+ZhHSGmzWtFY8sIpk5qvTVfeH29zGdu5fsvByMoMiGvdENt7lNemLxsBFOrPihzgex07EhUJqt
hSA81sgIap1etIdnv/UkyjKIlF9WFcEpacA5C4v+Vo6zMk4sTkaL8jUVSoMamIdRk4+1HtwiZ2ZW
aV7pbtGGuMPNgblb5MnXLHPuVUZQnXYjOgUU20U7UE93XPzwJdXl1pzkVXr2oZxchCbOYWmgPcU2
7hrvCbbE01AQi9o3sLharz7mC5qm9ICBht84NnY5+E0RTUgisHjuxIm46c2cWy+5AjQrpa7RUvAY
XQb4v3UULdbFMeFN0enjOPGu/o/Lg7+ZPMI0GYRi/ojJkSSZHNQYy1QrYyCDiioKf/fxQF2srog5
tsAiKSNXqVk9UkQPqwVsGUP6E68nnCBocSGsfyBNO0bMV9AVZ8NGTweURJx0cyw66Cr2SPVURtRF
LoIBSzkk50VxbzRt12CNsbxA5GBPrNjKVjni5uI0NyXasVkfWG3ld1V7LvhBaFOJSCfaqPq8kfVL
xugakQy1bwFok6a09THJRUmtVWt/8L7lk/UotfYh8WBBhzVM56YOiN9MINUyv3UDPrpArxDOEG5u
unhtcGp659wGJ4/X0fidrCFza3p8HO3A1xM5CZa9E080QJ/X5Iz9AtyCzz8oEVgh1Dfk/iaUS2x7
NwkurZKiJkqKFOr48mg2c7qlRdQ4RODF5HdFv7ToQaA5B61+1a3wq9JmEnzhTwrkO2SWCWryYb4O
pMfQd6YR0yOvXds9uRrMW1l9kLqM+TbRog+SiJDzUqWyYW/dybvPg7wfxBS844T4ZZiIBdR92xrx
s0skV99Wv7MwOxoKAClAftH16sdsqn/1IKeWOseR+rfyunSTBjMuoVoAc4hMObyxRXia6+pYWCZ0
MdfWaTQOg8atE4S2s9E0nOR7En/TTtp7jMdSVCzp14KI+DAdiEBq1h5AICk8KuyW5VOLMfDojRc/
83/6Y/AIBrVV9RK2tlu990mBVVDVIh0S0b10bBSSWKsB6mF2ROv1Zy2L+KKJTL4HY/bTj+LfZUxk
YOdXKKk7Yl+8sNyNxm6K6eQhicMvbNBNTExDcYxGrLWvREeDozR3OHKm6156OyVaUf24akmcifaa
mowXyTDahz8ziYlWQenrU+tngqkUtk1cEUt/VMXs2kQzIJ7BB9vrg9sinFoUGIa6qOSkkekKNQk5
9QLALbi1qapmr0GU0g6obzBUgFcaIfml8CsUzmwPuLBa3Kj4TCWHbjSQ2WfxnwHAos/R0TkS3g3k
7/VQaVXXYZv+Oml2g36sXYe6l8oe52Eb7fOzG2DM2u4LYeKQAvfkmDQGZCzXZ4qT5CeCVEu2ltfO
dvkynHNKzLBhmw5OtF6+S12XfgziPyJd7bGf3W9thXOjo1RlWtuDelufxG+hiqMHHdoaX+Ua4jn9
Gnoyl5BjoAx73FUxlFY9IW4b+2Wz5VtcFLHkSrATlcEWOe2Yk/BslDT6xUC3t5yCnbLiDqF8JxQL
fTo3tzbaT81IEo5a9tOCZlHaqPY9AFq9oTjIVKJdOF2NyYCAgeqim4PyaFW6hxssQiLEGqdFIDpE
B9vpaI3IhnqRWvm0DDiXJtckOa6yvEtH+ngQgL7XhXi3Wm0XifmxGbhRF9Vt6DGvdIha21kfXTDe
sAMaN62NQC0ZS/uY6gO6RfeXQAaxa8l1r8gqZaAGkF9NunUU4YctYrAH3UTpGx4Wm46p06YH037L
I0dfF+RS7RbEx4lsNH+NX17Apk9egPZgZAmtp+FLZBr8Ty/jphMkp+fXNIEl5FM1CSUxXDTLi/Ik
nuWRFe0W2PJ9GblNE3ud307vc2BcUn1+7gmuWEGFBxgLMsVSwEY3SPF3VpBYwCUXxd2HF85PI7zt
QXi3Vo5vdl5uCam6DWH/UAtn76v+tQOq+B/2zqM3cmVN039l0Hte0AZJYHoW6ZXyKSml0obIkqH3
DLpfP0/wnOmuW/fiHGDWvaiESqpSMsmILz7zGlBjcLaUrkMQauU2VywvNW4WNWRZLn4Z42o6eg0D
ZjLoAqa0fOISwDkuJC3n3XLyJVXz0Eqmx0wzd4qBuOyu1Jp2dt1ee4UJdCl9sUM+SpnUV74EQxd0
q0yld3VHeF62XK4mMstQQw2KZP/TFUZJBxzdyWw6Zza1e8fispKH2NE/C8m+1LRo1wsip5+jdqA6
x54L1lVHOGm5MC8Nf2pK1FMpFfwxkjaaYQUkSihOlJy1m0BznpZJ7/IMgVowq09oOjcM81Enu5Iu
s4nWfWbQxMmicqRSJzJJD7oc+OurEeEqxJOjb03Xvnq7f+uC4ZF2GAOHFLX96BALtkdFA2NZDVqD
/dmyL5YegsaAhZEPv5D+5H7S3ZPKmQFtpptlcrEMsDrngu/408Il8qE2r/AxXjlz0m6Q0p5oJM7n
aNSANATRriAfpvfItdo0DdGMddaMGvn1KS2oOkPRQo8C2APsDxqJyBiodsY441LEgqwktbPKpaWF
ngI16JXWFA++p7i9BF4jI/i25ExxqIF4AO1NIjQeLHXieUA+oXJnDyofs8pxkyNdo/iCaEOo3pfK
tAxSz+Uuo333OpB3eiMNn4XiZby4s0i4Six3ZKtxiqVI/1P6BvJ6ssNvNeuLI/Apc31X9cl++V2O
murOFZPUpKmfKfy/Cw1K9Ki5R48nv16IxbmK40R92nb7rI33Sw9oBHWy9JsRAARwykxCTV3An4m1
TraHbna1Q2zyux66eadGmEDNmHl5PJa8eYDe/NZS3M61j+YgjaaJXgaIevM2zaK3ZQ/VhjHssI+G
sOKW27Cctl4Hw0Rp1ChKnBhRzMu88GEh0nqKgK/YvK72mdGkgMXk7+GWkGaonen12TuNI32mDl4i
hWSgbUzjNiVRGhNT3YzzMuKYc0QJKvE0RS8YJE2lWI02Z0/g3sHLeS8oqVfI5sEjZchbF9m35Rbv
cT48xNjxCD00lvm37e5qC+zxwp/UPMKKWXFy5lgGTEpMIMfJeVeNexs+QGlTN6jFOsXk9p3qTqm0
hRlZjEJst1tYhSqfi5UUgpVDf1UMxAU24qB2mtkJLeOaoTbwKdia2sFyy7WAFbRF3422ccKqVRuL
sc/RGe1HM2RepqNFt7MhOw+VjUx4+b0ABoDYMzPFaHmwUPF/bxoNOWEKtXiWJCiheIcLc1C3jEj3
pvvTTpUzseLW2m3+EOE1tFbDbxX1kkpuQfsXFEehtRrG7FP1IAdJDrkwuDk/ziFaOig5sK69FGqw
DtdH5emIyy480TlwrgbhxevlI0T9qGTa5lVd4lHpRE/LBKNQa3P0gudF1yKFZs0ZCfq3Cw8I2b6n
lS7XqWO+4/LJUJx9FZf0071wPo0ag7Pa5HYvgkGUIZUJXzVsNQEYGE6LDducEgJfRaM+TZmoqXgp
/iSPxa/gxyLT12sQiVkWS7ICE+qhQL4PBdZvdUfVu0VWQ0WmGB2tqfw6CFK5bW6YnmGL46Q3BR3k
2SnwkFVtfp3C1NgUTf4ps/hWZU5zSopGbrvL0EmH3sfaYaxy1g3aMAEcUew8h5U5v9YSAi5S03Bs
iJSOaRvod8zXS8xoFS89SQA0pfAnV/BYroNm3NEW33K5FHoM0/+gxZPZjNKldPbo5eIri0I+bVL8
Q6c12UYKpYJqN1Ryvci81UoRQTEc8qb70hl4aMiYrM2eQIKIvEIt6YF7JQ2ffgoVmK0It0jtYXUB
klwg7QUao/8QSbJXy32JiWkS83Yy2S3zEKHD+s9cRkqkYEuaqUceUH7nwyuhQMj8JrGjCHOjIjgy
00TzWxMb1QNfJAu82NlRR90tUgWGIsVHE13e0oEslZNDLvsnslwIHLR5V3mWW9tmRvOR49F2mYdW
4Xw3DmmAuUADis99meq2Asb9sjQTlj6G1k6oC/bm0yKO0WQTaFukAy3FB+pTwqjnR9TQlnvE2+LR
ilg5M4eNML1w1z7PNkd3msLMyj0JXeN7shFASjWop7XjPEVMwFeFNh/GjjVQFBzsuo+WYJkepJJ5
yd0SvywMXBlTXrzha2GpB3UKvMTnnkt6NZ6y8animwimruf1HAUzvC5/QO1UAQM6KiIlwrzOejZR
GdCGjIhDVlBzXCNf6uDVbWBDFRUbNX3XXbqPvTrqhurcEZJVZyUv6ccY1aGmMnJ9QH+Ah7+XAhrr
xCfLkud+QFDZ5PmkaRbvFyW0gHGJxtR2UIKXwxhRngO+HSgwXJF+pVV5NWU6KSCeOLaroL6qUQ+6
7McU5xczIkQwnevXw4zDgQtky3QBZ2iQdOJ6a1cAuYZMXMeBPgGpsx9zhfjIUO+uG3NmXhPjJwAG
q5nBweUKPFWFJO8Ou5LmLJa4GQbUaBhnM923mi7pRveDzQK56IRH5emEN5gSAAnwicfB/OWS2ILN
gfVS4DSOQhd5kj7nb3kNG8NpUAFqXH7fiDcPOxRgVyqw2wJGEAmwdBP67asWU6M1EpJvo4MvNDOt
1ugvCWqfMuaS3ebdMhnIOkBy1+okVzOxRXknFgxAauVfqNnat2br26WBwqOuyUpeF3GVOK1vtbJ/
UudmDQadxr28RqEKGrkq4ROmQ67BNm/D7KOUr0sIXeJZkbyja4xsQwWW0n7N/HiP5P5AqoXo5Ng0
ty6z1x1l/rsWOVsjrx6j+qvHOrGqmat7GF2Aqydli0HVrUcXAiaqpa2twEkEmkUqhGS8WqHmR//1
XVV3GGMcvBgfVoA6ViFo8oT7esb5O1LyAC39GvDLOxvxbk0L9rmR/lxEOXKNCJer1jQcAjzXaVmG
gffsd2RggUUG5hHOVffLRRRgwXQMc3QcvPgNxCHNvXG1tDkrRj1r+IR7v3fjwyIMtSC9hnpl4WtJ
P4/doYZ/qQBE64XpF5AnMiMcQlZ2nX4twkKO4ETxS2vDCfwqE/srabMXJWCkjk3scSFplM0n3ra3
gCg/l3EdaD9cW6rXGbV7qt0Ob0q6EjEmD/QKku++A23ZMtmN1OZruvIZiubVMgA2XCZ2NGhWuL4+
oAV4HwD320LKINSGYN674EmVT+NIeq+sChhJ0szrXaVgRXaYK4iftHPkZX1zjQnT19IcNoWiE489
7SncaATyZqXDczdakPBY8IGxVuI6fQjqkvkcpCK56wG/rZdFymC0Xzu9WOetUapB/ElGoGfV3Wdx
g+thAJl31Q1twhuFVYK9cFhyv6V2K7W7GAPv2WOmiYSyA2fEhf+Fq3QLMNtCoAmIbrwf7XTfJeLV
MAnJoE1/RgpSGxnN1m9NRqTkIVbjnTxq2mPcV6+d4dUbxjtrX3R3YM0AwispMVWljUoSCb6fjR7z
D4WU7vMM6QCN5qdqr5ftc2uDuV7Km04pjS1jVCnNT8dGvlw6n5kzwihUchKqslHd0ZgTsGjRY7BG
vCtV9ZnxY1fRZxUUxAYakvTe/ST126hEIL63qM9spz6i1kkYLdyL2hBJDjTNhFejsugFAJfiB0zA
jn/U9wmmW9tcfdBIZQCdvNcOosmLbTB6qIQY7eOi35XOHNe4ooKb96gATbT7GLdiZVHT7LYi9nKg
7YoJ4rTJyGpdKRtwUzyr7vhcup+F1lyUopWqGRl8vMBpOdRZ/aA0RcrYuZlpetBEJmcckW1u/Cdk
S99gEcLDJJIT7ogrD/msPy/ah5m6fF+7GXVN39YpHOJWqdGhJJLjPANMF/VyvbosXRZjJHJE7Uwh
2ryU9PkhnsbAAGNro27hNKcVl9yfPLUnyxJjdtMFBEOpZWXFGc8ENRZYIJSq8Fx27qzU9VQNtvSe
6FEcLbIX/KI+LNU/VXfZq+bbvPKObsW4bhYf+ItCkwGiq+ffk9I8Qg/djMdH9XgsfAp3EeNNwj3D
AME65GmgdF8ws0GVfpQ8U7s+QeHjQGeMp35skqKhTk1hqzIrdZuXjFi105f6enTZ9ItakfrX+AGS
nqi261IBdsgrwDxOrycVKNQJDuco7VDek2MCSKJKEGXTFG+TzraFG1dOPUzV8A4v+YfTEni1RpBw
o1PDnZhVqu2p9j1al/dihK+mUJ6zBHHd1N5pOUl6UD7IHemk8sz3k4pMhCX6QyBYmM/50cZqUX2I
Xt5iE/9DxZrl7HeC+c4CeLQFJ2pPOyXFJoHjrEw8cgN0MFaOHl8bFdqGcVG9deXTZDnPi4KUSnqF
Nb9nhX8NA0/JD1p4QIXha3ent9GPSrM+q0d7l9qls2kqHqjKKpbDRvNgg07TDkgk4tKkqmqgYN61
iCWs7L6/SorhCprUPRD9czv44wp2/XMxnKKcSTKUiOfaNC0GiQmhK31f8lutsDUcpFZx67yUTT38
0Y0zDJoBjgOz0cTze4ER/Y+i8d8qGju29QvianPpLv/rq+hiJrKX/Os//+P20raXj0i2X8wx/1nW
ePmff8oaC/8fyAV79NhslIiFUs39f6rG1j8c4icgS9cybZN/8V+yxrb5Dw/xYtcTHpZglm3xoz9l
jW3jH6bl+b4OJFUJHiOT/H/+9x+iy38qBbe//f1X5eDfVY09EDK6DwjRcFAV/RfhW9+akOqotOqg
N8NdaeubAGlZN6os/ExKlpkHjfyXm/TnFfzdO5q6blvA1SygD7+BarPCLux5JEEfti16BavZq15M
AaeDamAIIvk3sMzfIXDqA/JGvqVjGm/bnlL+/QXKGiKoyjQlrbD13CFRCJDenc7VnF5EPZ//+pP9
m7cCJWzaWBgJPp35m0I0ksEGmdRcHVS3Ic3Sb4VZjZVzXvjzr9/pd7liPhTv5Hi24bIG/uWpdQLa
c+Rw9OEI5G99j3DRRvTh0jH+u/tnsOb/CQSt3ksYPuek76C9bahP/esNrJBxKSM+lZU20PEs/ezV
zabyxDXEAGCRtd5TYl0ZTQeJd8I9vnfvrLBGxbW4/etP/TvAdrkS08QOBBdpYXu/3V8XcJjW+UMF
x0/DFjS4FVJRpcezoU1nQPun1na/AsRF/vptl0/4q/L38r6WELScTXC9zm93QDOc0nINnL8MDfF5
HbtPF9e8cjjV3XhiOg0kIrxJivmceDXlphZfGrth0oAMX2w3dCE98ZyI9Pn/57JsC1V0jHgELLV/
fjCiKaWZwSk+dHZLSyhzDsLl3TrMrTmTu09yOQh3fCOhqFIt8K7MHqc0x5pX9k+eg3A0efIgwstf
X9i/fUxAgQlP5AaEl3++rlkmaLeBHz+ANmiQssarupH9ZppICwebHcGQ1TW7H5VZ1n8TW4zfQcjL
o/rlvdXPf1msnufbvQb6/kBmf48YD/kHPfJVOMIkasbzqHN+68l4GIT4GccvBabjf7Na/l0QQHD+
vz79b09lSPMIFiBXMEdUDHCez2JMLouAdkJI+OtbberGv95t38NtkHWJYpBpLhDgXz5xGeSOl0Oe
P5R6tQOCcS2Y5gy6mnTr9GZsRHSgvvYZU0a0SldThBZ45g0np7EOnY+7n9Sna4//M2XTtR+wdiwM
xMfB31Wtfq7CGLZRf4cO+cm25KlMkIUuX1Va5cfJRRggeNt+xDZzhzXrTRXupchzFD74PerfS6FU
HEmFh3JfTtbTNMGlLekgtN4N4KbrWrBAU2TNVg6MnZUlsbxo6hX9UtaKQweoBz/Hhhr74WTb4qo3
mZQa0QE9BiwzKd54osXt0v3XbOZK9XQZ2vEhrtETCq1jUI5XJbLxMGaAf6bFQ+eOA7MSYGp5Li3V
9LvK6/AwBdauTeZzV+sHu/1MZXLJXP06tdCX7n1snCHjV0O/Nf3kW5WIqnpW68n0WcII6VhkjY+W
0354KhSrO6OncMwjs8V4nB7SaH5gykzzQIGrI9yLXfcWOSLcrvlcxigOYFKes06Cu4RWxv1cgkcn
xmtUdijzG+yPxim/GLyn3XCDTCLe4DPyHabpZMTk3rq8DBofzpslWK2OJiCmZ4HLOhg6v8MuitFw
7vJYsKLbTnkJTowApm5/4JDzp+nWLLVnBzFysN35N+qQO78B0eCGtyaILiByOD4mkX4d9NUHbgMr
e+SjYuujhlb6uY/7u8T/Gr0KJog3nPE/OXvmjMiAT1ys/GMdGfdAALD8srkS7NsfRwsWEoew7/Un
HyJxngMZTHv+v9/628dUqZ8i9nzxHW5BEdSMwT/rfsR3NLuotyhmMmUwqpTJcqfeL57q9xYYh69l
Fyhl1466UyQ/d2OFBE+qn9F03Ki2VFqin5Pkl94FHWKN57oGXEZrzCvDR6vEupdR9SlBIRYIBWsq
xDo+COVjmpf8cqsFj4PoDwOGIKdEvOkLJM98bJpsHNAAQkznmStaF1G3q6tYW7d1oojGICOn+l6E
/ZcX83amxcNqhD/t6/Su/MqNrfHguEgjdQWOLkZ7s1y9CzJ3NRr9SZ27Sd3CMrgoshRSC5cBEOkw
2Td+RyN2ZIyHVrO1gkJ5Vkt5UIezpYs7wKoNily45xo8m5jTfo/0KdJh/dlqkmrXNmV7lSbTixEX
DS4wXJvMIskL7EMGwwG+x7UejKwPywTfldwvyxGw0HeiNu6sihX4NG+WGT66XYH7gMtbL6FEiWEO
Amxlxl4p8ROGv94OZyvinEKmEPpOgOSsBt8iLDHNE3506XryCDst2Zx+ijvwUzuTEy5hq1dHfaSm
mSNLqArt9TjiJ5h00xkCZrlZl6H+wWSjRwVFn6lmmfKe1jJFdL7EmieDWsysGcvoKn1xm/Si1fah
jrt3B9DSxB7oWS5GCLpFA3ysAwEWkiPLH0iBRw/SIO18a7/8A1/ukWlmk7n9mcoOrxmNy0KITJml
8VYG7xJwDm0azbpD4Vtbe/gNTjSMgOu5M6L2NsTlZsSqNsZzzA9udYh5K3/W5H7QD47fb8fGpf9r
xeNuwFME/4Iw3jnNCPtClptpNM+A4dhdAk80FTFFJyfasez0P1B5BjI8VWf4Wzpum7IOsJC9nZ3Q
uQGzwDyL3vuW5ptX2sMRGXOwItFwtKz6yu2Iom2ljskSwp0GomsndO2ZvQVDRyg1OKpas2tvQdgg
HBoV+Tqs7Cc6gUBex8rfZlXyghQVHMvCxvku48Zlhr5NNPZVhog6JPzpvADvlgW5JC9CJt/qONDz
7Jux00HTuTWEuK5DvHDq9M860J+SCO9i3XgcAv96YiRDA11ZeXl4WyyPaOrQK8n3Y46UnVr8Mh9Q
BD7i9QyRPWZBFUlxMYx0QqqPJg/OdruphlnrsKyjEVcjBFW+JL2frVMKyClYRw/gZg3fKnYxLaNV
hmA0TZSAeUrYvNSSOxK2uAOCquh8zd00tfFTyNbZBHMK/slPO3qETDbw5zQ3wDxxfgm1PWB0pi4j
40vH1EA2QCqNqxllDuyTILSHR3fg4kGOE2ECjMsB8KPaPpebqqw25jRDT0K8AZLVtKkNrwMt7F/F
BY6QEZgQBvTRmo1sMigrb4tKMI3qSdu96av2OqSRiVsTZyYtri+h05zLa25SnyL6kVnRWnpjtbMc
3qwnmNeJReMu7rcwlhhsq2dXZuyhfoYhap/hd96PI8ulyxtk3XzzgmYz4Hw91gAg16D6mbhFGY/d
dY0L//HOtBnVF4gv2TaNzCUnQl7+w0+wbMeD2ceGA6XZFHBblYGHwQA0ZKxKfRENFiDATltLlcsG
MsL56mvUYZjgooF7GABKuzwVnTgXI1sgCuQTNvWPporljribdeyyHEik63Cw3twCOY0lBDkSnn5i
5NuoAvTgmgyTqo+qdc50p7+ykW1refqLO7j6Zi4SDBRmJCPL2KdHh4UHFzNnG5SFbmrKA2YA+ZFC
s8N5K0RehmZ3JyWqqqaz6cICOa4qRsG+kxuRwP61ORc38yTKg5rwuabBDicxkOxliFajcyMLnOWK
J7Pz+qeiZhZj0qA3Z+9jyodHw/WGn0noraNUHEOGQ+/4Rejuru204Tkp7Zu+x0ae4jveJEP85rW9
fo0z6HCjec51GmNZb5XJtVn3+xoZhVsMuxH4R3p13ZmhvbGzaForijwIAvpQUK73hbbVY+PsgxYS
tB3X5pi9xBylKFIAiADeNNUNh6Ce7XU83rcs6BjV/yLet7lXArvR9I2I62kzmdMWa42rJrJuoQk+
FYNA+ud9qcltlj3wu20nXSV5Z+BrMaJpYd0UMWO3xjEfgIYUG6Ms71MBAcLRvEOF5j0TX8yasyjf
xpN3NmI8nBGQ29RpN6/DXD7oBvM3x8VHx2zDazuvr2sbr2cpwGaIbuq3oBiQn6m7T20Qd7JA92M0
u12Mmsx+rPJrB9gWmyI9+aj+O/nZA/4NvIH9CVOc7FXHobkC0gGOSmzzAEoromffjvvRjRwfuhyM
HRBXPCXK+8YyELmyi3WsNeXaSDa6R77Vj/abrTE3wwKdlCpMSbRCCpPa6tj6gv0/+fahz1NQo9i3
uRZv6COHBMfUUTo/HAG9KaGfYQ+0TlzW5bR1MFFjffmwHKa4Av8nN2GT6khwlfQMBWQSFL6cQwSY
ZXCn+iYCron8qeREGndyavu95zf3zNdTRj/VtCk6e2N0qbtt3Qkf5r7/0cbstHkeerTJGtIoLBcL
L4YBacK68Sp947pRc1AaMmraVrdDhQcRKhiDRLhXQ9So4YTZdFEwbUSlw3hgggV91N8aWvCTWQzL
SeFkbPXuouv2nYMWpCNAMjRot/p9tl9OusIqKTJhjSPKCYVkDO2ruYGVE9InIJz5+6AoTmZtm/sZ
cnzsYS0rfRDDnAp7ABdoMZrRrQ88B/TCSxbU+W7q259ZrQW7CQ/BDaYniGd1vrIgQnIcRrrZ79CB
JSnq4nBvQ7T1OvHsufjEUr2JXRD3t2JqX3xk0tYT3hCrKFbSCEja6Sa5wSy9gzeGJIgFabohLVTU
WAQgAUneDbPf99JHfBOhD883zlDpkAGaSNM10mQnVrYLVXZRB+Yf3SUoEGG5TmPyn4SG8Iq9DhrM
foXsCYIWtJFQSUHqzj2zdu261GrOd5M8S+Cl2KNYj8IVQTCOfIhMpK1phN93NSm5zNesg5MRUM0k
fVftGjBFoy8YxLnIHxgjV2rxgAYN+pgY18s9mS3vuSzKB2LSa+mFd0uq2ykTeaSMxlWLhZKJzjS2
Ct3JQFHJ/OomPjdowItf7VWmDDHoXGSIXpgMwUWh9/tYb7CE1344xA6CYLAaURXYzhbkYP5gGYLi
csN0qGHo2QN2RXwpuNcyBDz8gm9VAz4deY0VI6ldU5BoKNcEgxHDAdS81zQ3kbe1KUx3VYx9jM3w
v7clv5/sgoEoYQNnhwDmeeBC1cMgCDQHjzFRxZZUvRap7kLkwQuRsfsStMlP9IaQ2Wg0qIvpxbS5
/8PcUnFSpyGjlxxrnlinTEUyKpK9WXBzy+zB7cc7GONPuSfukOL6rmyguUm37b36rgzUFnPms8M5
jeVvDeSyapEkqJ/Q/c23AwIWlY6iq1Zn2c7wkMjDPeLa6kGsu3a+C7EQwn8XvIINHJ/60sVUBgLa
0g0NPUpTS91ZVJsRu1tSqq54BGS7AjlLBlYDXKhaHNhmDlRVlorOfzc7hOBjninQnmWFhhIz98af
r5M823hVgPIc6OnlsqWHenpphOveoFqA4HkwLf0eAZRyIzwFEFV8C1O4T3HmKw8BILB5f7Jyf1jl
kXEIreFkDdN13JAcS5cbT2ZPgYbgJoNI30fqUfantCbvybPwGOblrSixQHCQyoXkc16egVRzXMSo
cZ1Q16DialGq2kLVx3o0vdrAVmQuS/TDYqB9ga8MikHQLFWylYF7cbU73SHVEjrN6pl9iKcBi0td
hNmWG1+VtoXIb1UyxX0CJ62K1SqZr6Xz4ibwjzRcjQvTvBE1e6J1pkfwzzeuO11naXdv0oaYjPnI
yA5puIJ/oX616n84YY+S14uNd0ElJ+TcWSOFFT34tPQsUxxK6b1XyjSuMsYbA4Uoxp3xxVIl+hCS
kgWvS/ttuXhDnTmVzXo1cxoVCYcUsmbfnShwNOd/amlOn9eXV3SeVb0LbbhlwaexuAug06yMEZqd
8TgasaAFM97C8ZFrzbnXeoDHWFGpgCEZomUYI+pEG3cE8x5bDYuU26PVFDpe1t6QaJAEU+tJj8yq
flq6yXVIpGucd80TNM9MysvUnq7VuQz4FjOX4qvp2dOqqO9LUnZpMK1ANeHGBojSIey77gI08OrQ
25Ji+NuOSpgVrGAbmIPn4d7Q0XZRu3ZW3TEGjp+IqznrZc17Vg1fcNloO288YqLwno4UICrQojwV
959N3SOqI3fqqUazPIjSuYxZdEmMD8gbuDyIFBx4QZjR7ieQo3gETZs55mOrFkTfsnvCcTw57nMq
ow/UneeCrkojzJBT/SqQhAxwjcTl4HGcxzf1MTF3padMUKw6cedgQg2elGevGpeyNakmkeIskheT
3VELGhUD9LgtWpzRZpkNWB2D36ADHxMEFhAcYz7XGuzUKjvVODXMA85iEdsfmX2K+6i4gpysrRe4
pAGUDLrwEVv477wv3iaRzECCqDtUw8cJQVXZdDXEwFVHrXbFqGdvkCS6amkvL2j/0JxaxQqSVesx
qhdTdBCZuBvViLqtGTAxsNiKYXxwBaa8S2Mhes4cZBKw7sOIdmDhhTEFeOfnOJmxwA0gniYWAyoT
kNIwyMzos6d0PXKUfJaOh+WjgNpg6J6Zu57eiXBUbc2qNBF4A0y5BzNEtb60z7Ct8K0Uzb/gdgDm
MrVEdZ+bk5h8TD7i2Aw/aR5u6wYXGBmAVjBI/HIjf+t643bZDx3uJY1oqOzR2t+CmN6g2/7pzNjy
pPXEO6fdLhwxVfReLWEevG5miS/bDxyAFSBXsJTaATgY5LgwdWd6XVKzTSPkVwSMAlXec973dfgt
QgK3k+FiPlAWgda6agZ5ygYE7yoTIV+a/6vJsEPoJCOGLKqQpAu7VFqhapVlI5GhqCBddbm38dT5
yMBltfRIc41TN6bpVjhowFKtJhHRQIRkbwWs/r5CIbiLeCBOxpKsZ5NASucuZ4oexdWB8lSDaTuU
dAajfQ0IEfgFemr1FD+1okZh6Gqw4Ls0aaahiwt21CofI/TLkICEah20d2bC764Jr33y0oWws/qW
EJM5+HE0vXG31J7FLKCUedEma7lFnZu/NN10MyQgoqZAauusy/GYc9yLa+RkDHehZd/ZY/69dGk0
jQ/d4JRSV6j/CuTE0fLQ107E0Qbz4I/DjlQRF8OaZetQGvsOAmFJQnoKI82NQBv4qiWXBzaLJvG+
vJSStwHuhSIlEqSqIVZVQDsbi3uX+mC0MPUa4D09lEnu7lQoWdTTKp8ZUmQUr/YovuWICKeHMxQ2
4Bu4lkCVH/KJIySZ6SjN5Vs7d/eVRukdlClFVOYQUDnekFlGSwpW/1IzI3ZPy1mdbakgje5c8VWj
FAxih+RItaZMh42J0w1su/KeLsOKYTVGnK3cNKG/Q3cs4Z+AWrJlflFqLXjMow4ub5e93GomNWo1
3y/Z3PJBSb2mTeXYxGaKPDqzua8eutXxS21t34dm/BiCVG696qfPgHGf1bfGpP/AVoR+A0OAIERJ
I4a1Y0VWQMsBZSFgTmthk10P9VVZhNlarfoxPdUposQaDiIbVsi+LaYf8NxI7tz4bvYfBxeYexUF
3bWVUYd2wsRT47blLCWUNgDCivyY8NGO9nilexVFQTN9Bpb7qmGwtqM83zshIme2P0lAlPlbVUOa
rkCyo1Oq0EuTAkTnBdCm+gNzRbHDKhSVxis4ND/m0MMmHBXafdC1oAnD6qpIXcRmRdJvEDCDEh6b
t6Pey6dJz1/ytAdf6OC2peCTmr+bnfGEiZa2dWnfrWMdgziMDMFulVpzRh5yHp1jGSD3U84WDGor
S9DTs6/RmdrI0ZQ7va/v+jQbVlrWV7vURE9JQG4GQyqVFXHW7jKDtCGR432LMNGNCSI06kEB4xhA
UykI+kOYDM+NtMRVHsMuIt2mPLoAc8E/1ntx4Hc5OSivttLeu9JXPdIwOcwVTp2Vnr6Cs4O0Dejp
xkBMBdBY8YBBZ2ggc66fRC273cJBz1vRHVP1gjJdDdoMXoipTDnUS2DwIn8gJWEcWQvizxendI9d
MpH+675GowOuw66fqsesVoYf6kWgCYjxDESmMCyv2hCjeCcr7tEmC7dTr2FWCpMzMtDDbyL6xUKJ
Ohh12NEhJNoFgAw3ooTU3GbZR6tr5lHm+o+iYqAAvN3Y5iiarMrByI/LS5wGP/xm8remVTvH0Yt+
fVm+l0B93kZ1+jPGoWTKyumKu2kfcdi0j8tXv/3ViqS1Dx0MgUvUdWxbjlvhI2ypFYl+/O+Xaggz
GopVsu3rgBZOPcYt6CHo7AEmylovD8htIcod1UOdr1yigBXfpKH1BJ8PwXJf7kZrHLd6FN8sahbL
i1SSFE2r9hUN/+1//yAJeKMspaNhaJZxXF5o95t/fCWVnA7oJH7iDqo3qZs2uzWuH3xNZ7hX6ac2
NfRTiWzPLi1oDUaBuIqAi9+kZvxiiaa+sTuURwctzg8arlRHntKp7MJ1jvPgky6aG3483gkDmwUr
zZIrP0NixIuLeI1PLEL/RWM9OoZmPsaRXm1FgiiQ7wN97Ayn3dlkBIoe4cO4h8/FglJ/pdFeQ5IM
18vfxsExtnT4NUwy8ASQkssJh6k6zVZendB7dmmN06dYvodjLemHFA+2dj+mevkIW4mmGCAycI+2
Xmb38WakNFR6VFFPd3+2U5uDCNWQVmqC9rf60imiT2MMQToqEZBCaYIsX/XqKfzyPV20uz6036Be
R1AqA7kZTPeHpuOFM/ppfY3SRHidI3sCiOzYq5flq7GPnmiczau24gR3W308hiL7Thi0b1PGhsfl
W8uLnvp//rVqEJzE6DqDNpFj/MScwaQneXQi1AiMx7RnlZtlBzEks++mR78LeqZNvHjT9MFxZK+E
OwdPaG6WQ/PkAA0MmnI64BewNdUudtXu7CZf38MKuKnzNmT5QQLQim5Hxx3Or8F3zNAk/3f0bTfe
ubJJlR4kMtAN0goxoWYT1So/bbZTZyAjprY4/Ae0ZrsK17hYR3AqRi4wkcc+FZiNYNTQHTMVaMqg
3Mep9PcWYr4GSohBhDQsVB2dmnKfjeZd5CVbRonmIeh2lZt6O7DZSEwaKB6J3kcfg18ldAfeRu7d
y6SL0D805nU8j9imzhpwRVF81CgFH6e9LXUuwW7kEXtNSVxDBIeUkC91z8bQxguTLa2IcV0EMUTS
WbePy1fLC47Wf/41dipzl/seJ6e8wnYEfltR98dI2LzJEP351fI9J3zBtWG+onuMOWgw0h6P4hle
MBTklQm5cAvY3UbruX2HaHLtxC5H9NQ/VFH8lkV1Cxi42URVMx2MsHsxU5cnP66iadIhz1oZjYch
vAli72iib7bG5La6qXyHJp0Ir2xKHpw7YA1W+s/As/eJe90m+iEqx3e/rs6z072mIxmjgcH5QF5K
5Wv+X/bOa8dxpE3T9zLn7A0yaIGdPZBEuZTSle8TIrMqk96TQXP185BV3WX6n+79gTlZYIEEQUpK
WTIivvd7TXKeDJbw4STfWQmS+T5uEkaS6E4UYBgYF4B7mL8LowEnUO2XmkV512T9AeJw5b9KDIZj
HZu0YXCtUzQZtq870MjQ0Li2U+3KFI2f57QfEyt/bm33mcIEV0LkcVYfPpNB+jSZDbT/9rEILYb1
2aIfMu5DLTotH0AYw4EUX5dLYozwAl50TsnE4haNOwsjA80tVpOALNtKhfuYARlXLMY2PO916dxm
EaNdY/8eZ/JTM/MkDWHX7sg0N/RYWkZAjbqVfwiJMaOn4b41vPAZrc8zAgFwr4c4taF/hqzgLIvy
e8ZJG7XkZZbnuTZoxhn0e+282VvzYjQxdcaFCLiPjELXVET4Pum0p+DbHoy+vzfqCtH+2E/HOes2
eaOZPoF5COtjJrgZeQG9OLVpHnCwHHxWs81ltkHAaUW9oh4Yv6I8ptaTYYnfMR8jWgqBLHmrnAaX
U3rK5ghNnn5d4HUG2ZbHPGgedKGQ1VI+rYhe4oWvCxSE6Q4FlQBhcXOiwI2ATIfFusUa3jcemZ6W
WNjkwBBdQAEptxaFjqFRt5gJnnut09yjWvKlnT7FnngjWSyCHVIzkzq3jYlkdRW4AJR8Vo1QCXpg
oSzOnoza1TZHs/bOf8+3MReK2U9UME9QFUBr8ugKSt38hV/UznNo9i3w1eJNWEzUKpUuIl/HjH2k
R+JU+TMrPRJQ6ozpLAefWKAmj4ZaD9PdixJ8x1h1A1DgZ5svlcH6VYbAjCbhenI4hUt6K0ueBRZu
b8fEpstsUVz2AfU2JPBBTa+25CToE9aEwjnGpQUjHLSnTGx939afcBd4Gsl322rDAh1kewzJJ5b8
yS7vtQvceP/vvxR9IXT95UuBQ6o7prXwH3/l5YVYNblAIscm19/30ImalJJ1eUsxyaW6czMPx9Aj
GXtEFv33r238i9fWhW3wojoEKIKnfiZ8taaycqD+7FgtHe88oP7ihfTovQXMoBnWbWlMjzZskWnU
37uOcfIwZV+qMNqij4FHTk0DFZx1BC3lDo8b7zSaQD5//y7tv5DCPKELx/JcV3hS0jT8+V0WDR72
JMNy2ri8y6ijQHTbdtgwDFNMorSB4KITg2AjsEPw/rRQxuohfV3IHHHMr5jjJgsjw92XVMRwDZ7k
Usu5GexPpyyeEDg+Yez0yjmxNw0WZWESYQgYs7i9XymIoVjq9gUO7Grztv6YTFgGjyFF4crToExA
FV3aOyfDE1tRyBtpVh0SJtxwHm9wyefFZEQaiqIVNzbZdUxMXKKQmueWeiTA6AUXm7tPnp09LgUb
OM+T3QyPWdMuSowPxgIyxnZ9sgrWt1gGzrQeGzm9ycbo+PfftS7/Qo7ly7Z0A7WDgzvkXwir1RiX
mgv0gUY/RfgkTB+OKtXvwjdplpHMbBdWVF6dwGjUBjs0BAXoUm91Ze6JAS2ZDkCUXYfAKS2rWrzV
4uHYKu2QLTP3NIDnzHnmoEUMwU8aTz2aAQ3gSi8vc+vleyXm13zWFIMbDtp2PeFmsPwmEYiFDKNt
Hj2FrQYRTgevRpnztDQUixiQLBkY+8kLIUGZFHGZs+oyAERlYhwrB/QNmKFEJ7W1mUL9pLsfIhpT
KTlhiLazj85MRUxP+yk3sHZABLWtJkaeJnDwO3FYFS73Rxmbtd/aay9ZMlR7MAdN7xDkFt1nBD5L
lyHPDVYKCGCwU4hE8dQbwI25FAfyFWh5YYZZhIpcN+ksrZEYx7tCvGOhB14F4mMCzaVGc9EAueAw
8Kktr3tcsfZKK29NJz1FlfZSGot/EQZGuzKwPumK5V5gzjRGUgosAa+sDdttQ7uXzOfhoOUG4c1J
Xe1plyTYMlWn6smQyXQeoE1t08x6b3EnHYJzWA7P5hCRgVHsA7O/kkt7qhaSAPFInAKefcR38/dw
CcZc3mp9CsvoRRvGR9wP1d1kZ5gQLZZ2qh/fy8CCrIHmJh265owg6N0/nK7/YkbRMUDSBUoAyyPs
9+ehIezhmJhamx7l8pGX2cDhNtZw3hetuymchKIVtReMnBi/vKV5tzTMyoVJZy40qrrL/oG/+1fG
tycx2jEsriPMjA3jl7dEpNpgV7EeHzMSj6o8uWf5fFqg72xAv9pMp2BhnJWDer9Qr9BVPwWi/iBd
6x++m38xuEsPvrWBRMKEEvkr9byPe+zzizI+dkt00dhzVaHtTUhMhNnSbWGKf24o1dRsfbYb+i8h
lPN2wTfshT8Gn2LbEmSKg5X7VvTxW8OMJh8kLMBhfPwHJq73F5q8ZwrGHBjynq5L81ceLgtskzb4
EB3HNAl2OPHgPRrvhGoTtD/G0symrJ8zbHgsfjYcDG8iIxjOjjAb3+AfAagvUxoPfh+7uQ9/wtka
CxoVYw3rSjPegbNKTI0h5pW99x6BLoQHMeQUjwXBNJXy2tOQju/yKSlxlYAVa+RY/AWpufM0y3vv
UQsZ4tFo3mhp1vgrJh5qMbNPMx+NVO5A+jxfDQBr2YfK6tJjVhfE6PRxtOey2HYwK9/ZuUFksXdr
R9N89dS8iSf6FprEa96s7HPScNlIjOZQlelYd3rah6ZqM0x5FOCqJz5OGWRdTR4XzHGlihZgaq6n
vY1o4BK0vomM6F7ZDMhzUbzB7ptRU+YT0TnayRPWPWa4r1Yp+oMtj0GSNUeyBgC0yzEh2bmJtvZc
X2qvqh6zCQ9FO2W0yqduPDZx/NINcfl19fH/pVH/JI1i4Quv/X/9oTP6qzQKwtkL1luMPF8VU6cv
//kfxtf/+iaLcr3f8BhF+2SZq5oDGdMfuijPWRVOAu2TAI6xbF6rwE43+s//ML3fJPABBuMWKhCD
y+27Lkr+hqZYkrcphWt5PPO/o4viZX5e1QoPEpUwHNaEvD9hrKveH4j1RLJ5eWdynRZCKyMMCCpH
ceGSoAO8MbUs5G7sqpMvwUiGJ3oYh1z1TQM3zXlbJ0YeEnAkB+sLdlyl9s4M7Np9PwC4tK/hhA7p
aXak0r6oxKVoTea2Oc9yJrRkxCwgxVAfSU4NVdvRkl1Js6J901jORKfIatv3sUFr2GcYjPrjWHd1
Stw38+TeczMVfLaifgwXe8jQuKkild2lmisr4to0Yp1UqYHOm6Ifo0vveXV5UxcxpYgg+666w8Od
FBzmP8ugkFQBjdQEgeRO9FnxO3WRpmGjGKY45dKBKLceExopaUsSoDjA79NfjGlEqN222jSSeICJ
9QZ7384mBYWqiSZ/39qXKcNbLrrrC6h/mj90mde2vFqCG/IpwvsPA5oks2L9CfpQGp6gS6LiEG0m
nA1L4pQuUpQPzSGIzEdzsNGWyrmmc1I6hF3Iyai0fYNxxDMZFRD8NdPLomsHHRW9QOYQjXFEWJ/l
h3yOcAZnDekFn4q8hcYpghbpf2vJHAvtWJ/O3jDKZIcU2FoiWBzCRPs5cogsGtxavuGBXvXFjsbo
XegNZG+RBdEe2rRu013SNFW87yzKJdTlsvsdnUEP98Abgtt8Se416PS/LXQrAuGyitCvE7BEfGFF
6UJmHQl9Mw3zoWDVOG10eug1a8WSBnNbB8673qmCYV+oqhsfPCRA+jbCUC/ZGcYk9HODdWiO/lam
KfGTrWFW+D1DPryfx9aK/Zgoa9IdMQ6xd3SoaSJBWClp9PRIyiZoNgprKNhPLgS2QbawErFUYO7t
Uq9gkenlZP3FjcOCVcVhjIt8aEvGZwOjoa1ZVYj5doWtWJD1XjswNRsOfZ/EHWqi27JMs/xAtHl4
G8JiMI5J3C4TimG34raqcChMzMpIDgNC7PqadW0YXrUxHJ33RCLgGDrVFFjngBFFmts+tPs59WNR
8atACElb7OwH8HNMQQkjM1R8RmqufaywMHmjHCkfddxpfS2IrW2bmsO9cKbwwhWA/BiHozsdnVvE
58ziLxkdwLeknQ+HoTCig2UM8XOt7BC+mGHd5DSQmHfMAN1dXhyMaux8B4txLAIgY28QoDewETt5
YzZ6fY3DWuBjUMg7LZ21nRdr49uMhv8Bsl5JFGBN3GQkYM0FA+wJHQguqM381GCW8Mauw2DXdNa0
zRM9OYa9NE4iCK33Amd8LN692LptZ/li5gPEFZItb01NmQ8sDYOHQYGhFrpePBDWF/J9tBHhYqp9
QOPQP6tMr069iOWbCPpivEmJrby62cgDs9o+gNnoH3P8Ao4S8ufJnrhUMtoFe+nF5TF1E9pBOSY3
xzYO06NGS8RvNDu8QOKH4lSXesIE3Lp3zZwUvxcjKfB174X3tt04h75JsOxlyb4Hz3f9eRqbI63c
9mj2VfFAL97eIRBrrpJT8aA0GmB4Qln3CnfyJyPGH6vuywq5SdXduyjN9lAtpn3mJOpuTsLsRBxc
xtjA6tAipuFeWJ2B5Ulk5rcpsPMuShLxmoukeNP0eXur08PxNvYisqWPkRsnSkPtg6jm9toh56QZ
Nk22QjCUVveRzJwHTwUQBKcRo1SZO0QAw9TPFax3IlHNeaMp2fpSkJVlJFzmvY5AcKYHtrcDqcOU
CGA5dVM1HYMQwx+D8v2QEmLpu621hALVMqGv6zjbAZjvc68bCWeIYLgVffQGToB924xWe0vWZukH
/D5HI66sU5ATcWhUmCQSi6bh9yjluY71pcOIwZgLHn7VEiNjtpqKg9vhqBvknkNENxTVZsCdCLuy
+CIopfY5QiPfMWR1GFzQABiwKNcdu7l1m87Y0SCJ4Ldl0zXqXbh4hmDZNY8jxhekSXola1G0aDiT
5lxjtmkbu4xLiXhK07lmOdxct+2Tw+gm1g0L+vrapUocDCgoD+RCNbd8B0RgSZICSQMvywNQHPTl
SkcdNeEm6AWucZga7PDRj1V7kScxxlRmtNdCvTjVBkwb3Q66W2ciwtLKpv4cpQjlo8yCic246Y+h
I6FaKJ1QERVcez1U+0nCn2FCgAvKFb03wzk4kHJbkuMm0ms3NcYXQNnm1kpaeluORSffLfODSydt
W6Xk82o5zD5c7kdM77FVTVA/wr+VtS+dnl98mtQp0gawwrxf8u7h/9LKERj4Jt4HBzP9d+QhGHca
kpkdE6ZzGLyETnPXmYBU5L1yeTOIdlPgZx2zRWVF075GLf4amSK80QnG22uz1jy6+GRvhNXrfjK0
MHWh2cHFmuUunfE/zyfb3uQQwM+YBDe7RJGZ4QJt+Fqfq1udkYPoOxzPsR8ItvNI1HCCKQ5mbQ4C
AYFI1NIidFUlapRjHKK6i4swOau2aq9LXbrLddnvopjMl9EL5E6WM6dDr6DjzNkw34SlnS0TLhYb
jjfuchvilqXb86lPhsC3kTNsnS5Ldo6XNP6oc2XkZjHRc4HCPBL/RRRY0+y7JCkghA7AZAkVQARU
wgQylDdYMIGth3gMjpXOWZon4S4b8d9ICWSKN4PVJX6iBHNoI3BImPr+UdOAR618xu1PL+1TN8Xd
XrNo6gT1HGzDhmGmlZ52dDziAywP8VNc2D09gaUrZE5p+1Q2Vb1LhDIPBQ63eDON/eBstbqKHgB7
qlPmuhFUSrdtPlR9Oe/lMFe3JnhLhlEExe4ugY9Dvk+KCvA6xmaHqRM9BYRsuu1ax1Efh/ni8iUh
7aqpWd+OpDZEe9aXTbczm2q4Mqln5VbqEYs420S9uclro8ep0/T0GvunRk1WUJHAia+puPSOaz6H
szINCuJ1af8/XQUdXsrFN6H938sTf4a13cRh1P2fnw+xLvj2uktN8dOBv1ovPPQvkMZe2j7jX7+6
HiyP/L+981s58k/1jeHa6Gz/+/rm9uW5eWrTn8ubr//0rbzxrN9oD8A6NNGLC8tcnu+b7YMuzN+E
5VigGngTAJhTw/xR3sjfhFgSezAssBG4/2j7IP6dckY3nF+EwjQZLWHpJmpxIW2Lt/Yz0JShgxJT
EKlLocxunPBYDpprsXAbgpgkinXv++bfvy1MeBbPjQEa//5pGLO1fRmWfcNAJfMExjz/Wda2/e0/
KbASLKFic6pYCQXZA2Zr5U3mAWg6NOlq0oPTDtf8aHhPdKhxQgjq+IoeEfx5/VOuGRQN0I3J0OvP
RdF8gPbjYDYNqWdjPmGJVPglhZYFki7tXh0ENvmwvWfG3upt4EYfqz6hi4DzXafJdx0khLyt+3ur
Wuo7SO3bgSb3OSjUNUuQ/xWLr3xjXxm8MHlEy3SuBudkADHuowAyT1UKX28CMN0pFAzK74lbexoG
YF0zGAMc72koTrZztsQAYdbQPuUIHzd5R55kv7D5evlF7xi+EVoUvA4rewPDsREfSxGWVw+bjm1a
mrTeXae/Eyim95hC4aEIfcCcGDITHUVau3cSl6zd1KQDUBXvjSQ8trbVn1gxvg5mRND8ULxJBWZg
fe/1uyDN8r1FZoo7FhgyZ++BYRLfcSlMAmNXUgIdR4rQnU7YGaa8GgHhQ3FbqIz8VIgmRTxmhwKK
VYSOXC3MNjMxaURhVOdYLjKi3NuWNrH3qnlb2PYXjHUFVGnRXacYgu4AG76J6ugAeWgmp8pvpPcB
etibGcLt3jRRCjj5AwykT6qkjW2ytMYIv6au6aE9eg1yZU21pzHVrqQVnGSNcS6eEp8VEiRYyJwH
OIT+nnhMsMFQYd1svxdQ0fclTE+K42YRdoKpR7iW0pvcaU6Ig5J+GzSClCKyqxKS/PDV9fDuI2qB
mXHE6L4W3pOyiZIvqsjYB1OJmx3aS118LpUqdon1pJENv8eeudrFtgfultYXXGDzHYgCcosUmlOf
pfx6ZXVX5Z6NnCYhEIQBnqrNvJtHhMG5hVOezKmRO3nqY7TlipWaH9rl+6KkGd6jMNn3Sg17aGon
GwfJts59E4rC1iAQdJwI4ggjCtAsMql+WTTAAThXdUP8rzO0nG1lCPMsqLe5LRJfGCREhzNFaKYd
iUbFH9jsIsQTznPW5M+gIthb1mqjTOcx6bIXgWhzG1kn6N82EONUnTXzqXDwKHPa2PKVMV28wTqB
yn5J1EhF3D2YShrYqZa7Mc3cBz1FGQ0rMI1SX+jj85ypTywVm6OVEoBBINCTW03JtoV6okn5DpEB
RLmB30ozaouOyI3mPY969WYZXxElmB4/GoFUqrh6NQE5XY/T6pI8ow0mSbNjUN10Qfxqp/kjw6M/
o287lH1Y+vHgbTWbKmKIwG4H3+zlW4zP3jYpVY/GUmMhli28JTYOEqDc/BDnU79LYiJvGvsh7TRv
R0JIjewQRobeu+JM0ZfQebx3UnUYTM/AEV7cYAbab5vQPI8l14STjOmuKSDEF/0Vf9S3Xd5/Tri6
TG3eMwCAlj1q9Ikkobk5eNtNrZEIGn9YG1lzB36U1EMGizm7yaBD72Lad1AELYAocPNhuiTzAFFF
fplDZV5lPt6OccCpQaQFaQKkroz3NK7jjRO2zhFlarx10neTVlWb0KnkLvasa+i4z04thkvDKsVN
kyO4ibNJbPexjEl4DTP63ANu11aPBNCSd4Ie8CahbeiHKUWDZgVcYkAND7EairugXoKhYVXUrO2M
5JPpqXNeSTTFGj1rQZ1JiwHbNbOCdO0Ge3xgCWWZX6rcOtosYylVWaPSHf4ducm27a+UokndyF1l
IgGsJtSiUW7dI1Pp9cah2aYTEzX00HFSKyfFPH7UbUD2yZVbt2/w75q15950QepZSm4XvSrumXG8
MxQmuzAe74tgFyjiDLOSln8ngQwc3JIxoLH9aMznrepx9Y3E3pgjlKC9CQCUBPvl0hrnfriAmxEZ
lHwxcnEKLJOcJgO9rg0KDt3zpR7URwYkbk3U3uv1SxmVX6pyuGMyuDShS2BIxKAbmdkDUssOB+qL
hwf0rhle4yVWvciblwjVCWHWw2Kx8joFlEFtGhHm2lZH1SMb0vHoRSjxmozduERFI2B1zAuso48F
nLjUiQmS0VAL2rbOWZ5kI5CJ+zp3QPFFBP0gVeGp7dSRIK1NrkGT1j0oPaQ9kzKNMEFCX4G5HpXX
yNSfgbIem2m6dOHQnyI1FReSw7owhEVtZO/1ztTPRSrVoSs8htp4uneD4l1NkvuGuCeunYUQPpOO
NQX5vLGrnOBtKEHAfVCKF0u1nUyt0S+70aGmffHiooVyj/oYRhSGpya8aK7lwh0/IcAUkH7lU1AH
8Jt57tDpXysvdzaGGV/Kzp7p3cYPE/JOI9TPixzLJKjGEVnop5P9amWjs3clLGNlqF0QNXxNlvPI
U0J1Txn0MJu5jwV0Ud0IL+lQaxfVRzeiAjYjjMM7mrChqFwPPJh4FBwnbtzucahYZZRtswNCcJAu
LbJ7rqdN3UNQikt120Nj3FW6/lIjS8f/pdrSmsPHFT2zSopXT+nbdsCqsWNJh20z+QEePtOqRaTR
5mqgNoq3okH7ajb0V2nKultdy3dpq6PQqmnO2wxsYR4TVllq+zhF/AJISJy9B/NS3bOOhD01YhPs
FTChJMOx39IMR/T8FHQIvNyyBVSWw0t41gg7OZLv7kFU1j4ZSRJTUzv9DWsFe9NlAGSq8Tw+jOx2
9YivaZbWz3q2LPFcEnY1O6U0zm/o6NxBbxq2UDG9XR8K37E1ohhzk7BMbz4gyuyOEiHH1JGC3PJj
bVTakuNsVjsxJdUG6dVCmUEinrj1Sw86iCcDEkAndmjlapj35pMe3daW5ESpa5z4pJYcUBKUV9QN
GyAzB9Gt4AQaySlVMn9xJmxiEaowFh3FEH8p+CWRP0ysr/LhhL4WF6XM6zbuGCBFcBq5eGdDmtQM
LiPNIMdysg7DzMxahQ5igtTYZLyuN8zmtpjaei9EYezaoUBNbtLht0bxoLUSa+caD5HG1puDSqLH
omrSi6VBDwR9ZClr91fOAdYg2ameBZqFMOD0LNQXp02/zIl4bhvnTRCNkNrMkSVz3/9eR7PrTwiu
zg3dfkxjjMi3rOmdVsXJ0S7y8doATAP5wqYjswPUeWMF6os5ekhLiOVjUEeVkbFppujAHDb4dlze
YF36GX2WRRAnIitPdge70t7muVs9WAldfevk1thAmCR/7UPPvdYlrTj8S5MtEVRqJ90CjFSG5HQ7
4x4Er0Yu7DS7rAZgzqYZE4Ehv7MKMRxwXksYBJDHNTNr+hCWBbkk1h2siFts+sMjrdnyKDJs5wvm
NRGU+2jJP+kCEsCTkkCVGdrB1tEi/WxrudqKSufiLWnv0CyMdhKPXHJ4IOLryOEvIgEjwjf7RSzU
2xZc52bd643hTlpQTw1tZNkIUr4ZnQFP8gjEH/rBB23KNXDs6WJavXUbOVzYVtwdyafvTwPT5iZx
s+IAfqAhPU1uxzyVJ8ddlu2OB7VVspQjxVNgYhRcJ70fwWwqaz9Y5MObU3Bkorg0rdPdZMGEL3Aw
P0wEdNB6DhyybJzz6EC4TAEOzsCYj+gCCpBnMz0FSY1OypX3iY55ij7BDTbCyDcSx5/oNynCUW76
akyusMyvOQNJD6elLWdxP5IrJvWJrpG0P2H3T0yjGQTHdCzf1u3s3uRV/cZawrNE4RyN/LEV7nw/
izn2awxi9m6B9tLzyoImtG1vE4zY94M7A0jZ2huRD/GWRnVAUyPeGJnQPxCriXAD20+VD7eDUZR3
xXAJg4E0NpfFablQYuFvqPO8UGLXzS+3uWn2OQ5ZcQTCUefKVUyL0HVoXGhNCgVsuVVUzg4a5XCs
qmI82yP9eJEVKWyLP49pHMUnG4kU3Ujoviqfajzqsb4RM+Uafi3ted2Qr7ukbCnjBgXjU9zJHqzK
xEMHD3qSm7x82RVec/563NVPYSVn326n+qynqHapkIgfjq1o10ROfV7vWDexrAk+Cvtjj65K0VVQ
BJ0l6dYZ84HEr9Aoz7lJMxz2KLsqR4BApMEHfNPLM8Bm8cNmaLtvt+Hi8lCbVrPvW/ya+7BAa006
+3l9jnUjGNgpQJyFfPvj7aqpk42uIm03wq34+uSBJvBuXl/s+40eAUq4+08HVFzFWbAuOLPWCqbt
utt44XwKdVisGVcDYXpgB53xx26g58W5TjG/wfjnrlMhH8zstNnv2tE+jOAHq5LEQ5DH14VzQiWV
LrarsqMoliSXeuGJwyvCTr6PACd1vvp1oy0fx76ktRWRfzKzYgyEh2wm4Vdafqp1b8zlrBP8tZHM
2ufGGMszrQ8WZsteJSyFVmh0PvaM4PgCiOpsW251LmlFlUfiqIl788SReYEUd2nU57RArLJZj41G
q8+sT2YUG3I7hmVzJnetOa97ZpP2RwsoGJuW5twum3UvazrT74zxk1oeGogd6j28DHRM9NeTb92L
3cULWo3FhLFElm7Xsw22qqf76wfnR1pOxApVmSNpnC2fuFtOtd6zRmjUeUamoW4fwjSqz+vGUmZ1
RoVen4c2QDGzyKSWm+bZQRhHGQp37h3qk5QTvyiqs7ucQfqytx4WZgWcK/svliu6vTd1D3WHazm4
DGdmIsroj93leIqA8+m4w3LU6uLshRrnQrvsrsfrZj2cNRrmVlN4xaXH8BdDK2owMOoLRVxARgQn
jkbJ4EdB/jGi9w5Ne/kE6wdaPws0r1JPz/RaYNZMRYSWFD/H6syAUJ0T2EMHG9XCmoXpaORpNrEH
0cQ1MdUIjEfLHLAN6ScCNBPyLakD2KRcKLumRL9Gz6w4rxuu6W97k93xWb4fr3eL9Ub89wbfm6iR
//w/bBnETL4mz9PBGW4+/vJscyvzUyte8Lvks9Um593XXdjOGaM4cdHrjYkCf85xngcV//ORqs3q
87hs1r31gWpkHga9mfCU5pQwEkg/lp0f1yPhcdKse55sPiLmcvz1qEmB2nwRwuAG2LZ2lVbQqykV
Sg6Ws1//w1r2fjm09eLg2YwqBL62JLP9+fRSkmGYkhr29btdv1bPXeJMl6963Qx/7q2HvzwE23Lr
qApGdGu5FoGZOA1LPSCAIGzsowPgSZlt5ndlxOA56jWpdGHIOdguo4uDRODbbj0ZpBom9t4b78vJ
UicXP8dzsA5OZOEWZ3fdBcatdzMC8k1XPmjrr9kvP9oPu/My5rkNlXRMYCvqKAZJpnC2pVeYx9RM
tmnPbyFt5fqVJj4w9VXn729/PYyXR6x76wb97acZZoNvLOORVpFsrBiyOIf/PA6GCaJmrx3WT1Yv
H2/dI7nDH5URH4GJm51hiSWm/Y87rbZBMAwGRbjpRIWHAUi0jC9cQFFzXHdHTdJvcPDbWtU1q84m
WXQ26+EYNlSgqw4HRmI06Oq0imHWjWTWZ2xaxDGDrt3Skv31JFzOSRv+yXk9Jy3wt70+mPc/nN/r
Lu7M9mI3QlrKcuZXsHQOma7j6PPndbCe2aIjwNXS5P6Hk399zPfXqOn4b4u8gjW2vG4chVxPxcgK
Njbdb29w/ZfWruwZczen2uCGPO+SNgpYwC2zX7xc5HDhivMvh+sdMi2dr+6i/9O9lmv8Gde+8rX7
ubuydky+t17+X+rI6Jb4B8YZHB3+EFf/zDlb/+8Pzpn7G80XHe9kEzIpOPv3poyn/2bTrZG6AQ/s
WzdGWnRjhMQ+2uJZPMPDPPubCbcUv+mO55Bbg3WIYTOa/DvdGcPQF07tjxoKz7I8iKOutKWESWrx
YX80riV7l8Ctqk1PmYLv6g3d74RC3sJA80i/Im3epbPpaTQpcFRx6XsWp3Cc8GbqInFsDINmQgVN
ypnuU/TXN9hp3nlBV55srXrKxhJrCh3DtDygeR7O5TnNWeQO4fCqiHO4tFC/YFCUW7hdZEwgPd3I
ZDuRCzQ5Te9Hmrol3lxMJcskJMMQiRCeNE52GECiAMFeufJnfGEx12IVcWPd9+E0+6Jqf8dbFe/E
nqjPKSFZB7lL1H8OI5zmOtd8YxcEc6zZKLDigeIxkR1EgBEo6SNjX0GKEQ06LTcmSEIvvbskRZw0
a0WxTygAPS3IblPNSu/hRPRbc1btIR7xupozMZ31PPysNUQ9YRsn33adhERcB58imcS3XqmiWxL3
YgSjUAycpWyHgEWbQREEAH3qZOYwbpmEK2JCEk3ziQWGT+yEgoJnkcvT5DqwWqR4ltHRJe0XImzW
XY00v04eITlWqq7Mb/BT0+qQB/Fwn0XzG1Rq2BAnafrGFc8YDp5UVKiXhjBUiPmfBgSE29ybQeXI
xztMSa3vCGyq4xjoF5hlA5AKcmNjj4RcbWfo01u9KggKbBueCAFRjUXB4pgb0GtQN+4wjPfzGnkp
o+lQjml5mms8Imctu9AhRkjAE0tXk35cNk/YvW3XR09ddGuVs3czxo95kN24gVkzz+ChKHjCBOhp
i8iFlDaSd3aTl5SENGjekW7GOcAQ4OCiCcDaQT+TTxbdOG6IOKCLP6vISmB9sMFp8tumjeL0h8P1
3vVx60P+1eF6R2Am4kD8xGU9AqW3trmid98kPd49v7zG+nzVes+6O4Mj7evQfvzlbZiJ22F003+o
8Xc9f38X398KKwSye7oaDsnyCf7bt7f+73qvmUrddwU+fut/fL9jPQzBFsqv9/zw/r4+UsPoyc6K
TRimKLe+P/CH3e9vYiaFSAusCte6vMSIqhQ4WrFpdaPbZTPztc2K4DKEqSJ1AlBNLQsptAjwucLx
bZGzdFbpDxttMtOLY2TchlvYljycBpM9bhsHE7+V4ODUw6f1f9Zbe5cGEW3u2Ue3fLaG9gM8i9In
uyJsdjKp2+OkLpEGF24sMeqjYwmnMSejsxu0y7onoxwmWCBA1FHc3mTOeB5Ax05NAsDU1WJTpGW+
EfrRhtJygQQoMTJkA/JsXMDQQhhLJLdkH8jGlYf1fqPDFclpFa5d2nRTaBZfNZTYvaoG8xL+F3tn
0ty2smXrv1Lx5qhAj8SgJiTAnuoly5ogbMtO9D0Sza+vD3Td8rnnVdyKN38THdGHoigQSOTee61v
SRdE4vpdn+Ok62Ao+6QgESYJ64cTazFTBzy1praRzjH8829eTITgwJZ4Wp8xt9GP1o/x7WXWIRlH
91wXpXuOsaMRX5dVO3s97gtuUrpdtQA0Rg/dZ96dwqOpO2fZLrnQL7dn3b7obm78fmiJON3XY/aO
N6Ji8cy/EcVb7GmJwk725/K0eMPBFL5z7pAkdrPeHIqY0a5B4G1klz+yiC0K4r1iV5KFdiXd8a2s
e3ffNmOBR5Cm9FwVZqgPoHWspZounutNlzmNiZoqqpeinKdLtX4hiZIsR6P1Qe/xDLN9QFlonQtW
eow38V38kIy2G2hRj4hYVc4R9xXe3DK+pOsXEhKtdQBBM5XpQm5pgeiAipYeL6gSBEIu+MIrsYgE
KuQXxFf6aK/UIToTI/vViwbC46JH7XLp0iI7LnV0ihf+6fbvyygb2lAi3d0eputJf/vue2NTr4sK
rfFx1ESMW5eZgYVw4FL6I4lCWW3elzaG1bovCDkEJGYkCu4bDo4LpTt5a4uWHqhmSqd/Ztu6yVg3
LvO0GEdavgebeUEdOFBXGPbiibE06exry3m7nVitRSywG5Nh2IoovzZ2VVyXDpB5Z88t6i0eYvjp
djPWqI3S5+La+20VjB6DPVSnW5fstU2SysdcFg8tQpiQFHEgvhnZyJnsUDmndX5kjtBtJ63z8YNI
495zin1lWfmXRCuxGUbpvekCTjPXBtB0qzluDaE/7Zk5SkeUTqOCAVWjzPpTmt+6RLci/fc//nl8
6/D8vXL/879vP2Py8ex8a7i//WqGUN6mTsi5+l31r6X+7Qf+8tK/vy2L/LWLzHhX/Xknt993e/pS
FKvheozqrXSThgbif7cP/vL8tgQBaa7NLKkbpJveem23L2Jtfvx5eGvy/O3fbv93UDZ9bZumgNib
GiNAukMu8btEWgxNqM2MwwBVc8G539G9f+8j2QR60Xx3F+/DmFp1HdKU1HWV5Pt0eXeIv5toeRzJ
f+UCsjE+Ixcygym19+TBqEMbZV4A+JefMCtCve08nJYEJneez8eiNr6graX7yCwIoJ+9MLw3YyB6
jlc/Kbc8xOX81BvjtCFciL8ZI71Wh8aA5SdzQL/WlcGoGBIzUV006iVkJFtUgFmNJSV3yLk4SdQf
6H90XlQFhnHyU0LVFuTtx1xD9W8rF4AxL1+5Do1pogiBgLyPJcN69IDervDCoi30q2figW/67gUY
G/PxL+TKT4AO3R4+GuLw0W5ItV0E/fd2l+ElZSSrfRR1gdYkcfytnMShiTMmII5RBFW3JIFQyUB7
h1stCyGsYxeBX0X8VKoftZaMplJ1Pngg1W39VThPON0x6wE+6iPTq6iZjnFigThP4jwwGzSNBKGC
ShPWMXbUjMJDn0IDNhIMAPpyooNM2fhTE8AF+wLfYdpGJKhtM8t71Pgc2qRLDxGAn02RSVK5HCiH
RENzEEbYfuhMMsY7hEl1m8z6TJwq3hU6Ub5TupqirjOxknuz6N5d2UWBG9kKTC3toJlIzCgv2iNT
HRxSmobgQGUvtelhnVjgsvcLVN9FyXOst6TLc3qyF3MfZgyelzJrP8o3b8jdYMGnO2oVeEl9eO9c
4nX9yfs+ejq2sqkOsh7kag1bwPJRB4iRgE9zJIRQTiDn9GzlhdYfCHnjwL8CFX6oMReE0eDnR2MG
QzBmB4X+f5unjr0V/ZdliX7Gg3/wqq4BaWptAcu6R3+x8ApO1rUt5bTRz8ai8mvP6dhj2gfX4FM0
IC6n9qjAedUnu9LbV7QwsY9Toa9+eUjlsaoNmLBjnl5+q4BiBJ1eHVoH5tJc9My53QtS//haou9G
cM7dDeYorHwczAnZplbrn61EHW0Tg3JjWB9ExM6PLg6GNs7aawJAWhdudPB8MgCdnhMURO19q6nn
Yjh5CgsMOj62z4tDdzEiXtO11zXZf4XMNISNPTnbNAVcGFn5PgGUZVk8UXfgXsVpoQUli06QyYnJ
rwc4zfX3scN/fbFjHPyKXubNTlsuqYiZSqtbhwHmSDy4ycmDtueU3lXOZRP4Oh3mPg8rAz7XzHt0
FBNVZi2GgBdfyJQhgDUejCwcrFVQlsMMsPSDImTsjZSEV9ciKcOF2zPlmURna1r7fLhrLBvPeM+y
4iTgA0sRS6b7QNjm2fFCXfNfp856S7MO2Hid+yEQ4myP4dVFBecvJegoRHdQL61tVFAD4sqwz2l2
7xoZhtyY+E7G3su2JlNjsmGmtknKZSnfoyHXj2M3vY/4V0IxEnOYeOIyTPVX0Zf3ji4gvuSrmmjs
zYM7EZc6MVbflQlatiU1g2LmfUM5BQrRFOtcccQHgbTCkRnufpzHZgzLwqxhEJo+x2eY53C2Um1P
vxY7jw4aGtwvMfRRd123OAi5t66TI0zzwGJUfeeeEvjolZRobPV5CYZag5EfJBHLfqapndFXWtCP
8ilyfXGuBhXWucf5qNF+QlwL0poYcLJ/xIPGTp7WEX3Fb0Ku/lNN+AeHNQThPeqC0kcWoLOVL016
VlHrH4X+y4y86JB4RUvgKvoyO2v424f03lB9ThHOoTWNfdmhw4MCUxKaTc/JGQEYJfUnHP+0/y7W
9En4cRnJGNMHFSveHGXQzF1Yq0RcGevWLoLU5SdbO6o4gy11bXEUmxg4CMIA+Kl1unU1BuKWfVcd
YZITgZsRq7F4X0vVkpRK9MymWFe8W6uwb9J3o2z7MI/IeWf/tEhSNjGAxaFm9+RdFtDZfQwNTivQ
BWj2pxzWsUD03HHQN/KhcMvoHM2SwBJp/4ppYWzMPgFfhbRsjN0TK9WIhuGr1bbHNo8p0wHCmFoL
OcZAhKXHLM3N17bkpmT3/a86gaNccKBJFYGjGK/laGyO11iLFUtO8tJ6PZVFUTxYasRboRc/IoM7
IGlhG6MtoVI6RXoYkd9UQoRe6jxKXztauGHtHI/ZrNC3+RAsB4AcqECJNjZKrEpEQFuiQNokntCj
X6X+hL7lqgcTltmNFsuNbLFu5ywnuv1VonQZHT4G10gRR9Imz+Wbsyh3X8Li2KvyqabybJyIGCmn
hsgGgw2p1C41mNGOXpSGc+l+2MVAiIvySfHAAuzHP8y0Aipij6QfNMk58hBQ6Z2fBKraNpm1HQf3
oUPfMWhgBNtUeMjWjXr3UIsKu0njPpOz/ZiVXH5aDNYmK7vPvJSHMcntfT/hp0au/2RrP0WhDkMn
/acJzclmoRpyJ2dvNcahdtR7m7KxEPPDaEp2/oX8Vg6cXlqGJLCIJVvkZbvio8za3nHY1WY2W6y9
dfJzbOyvRFZkyB5ZxtM6ykJMlA5nyhloGhBVafIhat7BFxq4ApWVBIOy7NZO9Q1y5YR6FKpOlcZf
vcT5ZhErj5CRxpZplS9xSdNGvtYF+bRLnYUQZIfd4Ir3xa2NQxVrh8hc7quKzzUGUycpG7aJM330
ZYHuVszpoetpI0xPSdNvDVn+cMslaNO9aGpeVTvMevnRN1oWOOiDt2AAT6RZ3imRJscuVktQZHjS
G3te7hhhk0i7pgjToyn17Gkeyw/NqdND0tfBrOZ2j8UEUZWUr5iqGI2uWy4zE2glWm7QRkp1mq+1
7+L4DX5qckAbubcNgdzWuWI+wnfZaDg/HYUB2m12a0oImdesH3pL5m+WhG23fKnWcHflUgJNegeZ
rPbvZzFvutyxzsoDlIHramuPPlTPFonNpCI/6NoII+B0P4+/HKtvd1OB4njsM3sngJ+FAGa/DMMa
FtDaz+Wgv8242sFDUMKnw5WADessrZNj6ePxI8sWKKhuy2FuwfTa4mxOY3meVvrkbDfvjBLxhzje
T62vfkqTZTNaJ+5gqrA2dlUaxoVZ7fLorvLt8X4uaHVofrR1K5vqMxbJ0RZHuxbiQAAy2wiRgkR3
x/7SPqbdogdJkhpBLqoF/6Z91zdo8bxGzPhqF/eMYeMV9EL1gWBVLjlm9hEdly0ZbhX+RJL8WrJ7
zr6i1UE6cV5vuU9G7K+jg+nZ8n608NjUatsVrfucDPYvlH0Kqq0EpdbPCMvBBm/9VO8u7OuqzPge
s2kaoikLa6+FK9Z4YkOy6LgjKm5aroOE6MDVf0rsjr4Df/qcTvtx8EjBxmubmQVx9UvHftq6GHkW
FMKBDrm0qI4RURyFYV11Tb6WFfJyZ0Eo3+J/DTy3+Ko583PPKJ47baPjaSF/lZC9Izj3tMc4Zv4Y
6MwEjrkkx94y38a5Af00+4HRWmLr6Pc57m7Qsogt4+HspwM3RU3irK3BGqsZRU3LxtqpmIfXzcXE
wkJUR7WRC6Eekys3I+EqGydDn6WaB2XGT7pvF4FITW5XU/+iywujQXXCfzdsu2kJUbdy9Newbs8f
Vtm8T/GC9DrSiEmlVfqli7rQ6Mf1o6DCASl65yFo3yLnvncLvMIL7r1MOg8YNM5O0V+NmLfDpurK
cYIZHd2bsY33tBdfZoyxwVR1b7U/PmW1/dZYAzve3ldBqWVPuTFgY64ZKeehkQBnij/APOCB8nIV
ZGmzr/AQ09rYz9P4lKQRoRRafNUFUWzLkLoBGN4iPXViP2fmTre6EkqWOe4sgzrGbZ1jY6j0bhjK
u7xbEY2sFnU9U81ZkXXo6PLHCH/Nd18i4cYjGoe1Zd5NpT7Bus8sttLoPXzN/KxdzTtTBOEqoPlf
t+ySF6faQrlpJ16OSM8zhjIBqqt2NxIghKJ3/cWNe+bHFpKFgdsPrfVPK38eGiCzliSfmcH1U2IS
XDK3nggLbg5BLX8WNUrWZqWUlANmt3oCQ1U4oagFxRd43XBEBMCnWBYo6pPDVHBTdFNUj9rawuoP
RGkXIVWPu83YE9uFDQ/L9ftwmKpD1DGSdVk6IijSWxWTZm5H99Kzr1kq1I4zGcPjNL6QtPzQik5s
o1lDwA9CwvNlF7g6tsWsO1bofPCLsDvqj2NaEMaH3rJCGIiPtODWal5WFMdG62z47x3GDdClDtt8
WqRSLN6esvJo9/JXpKsceqxHLGqSoHIYcNl5bDfshUQzwlpQ4bEGo81SGN4yUpX9HlRX1b+kHeTs
LqboKVLTOBeqPTJrYEyh4+iXMDA2/bBr5vTFAObFLbx/YvIoQ6mAYHSDSy+O+PoN71V5ogy6iNv7
4J3U0JU7D1b+zimF3MC31g2CXjwTlI30nTnENFOE84gdoa3TBvN5BMkdJ/DA3ZJkAB07gfPT083k
DFL0K6I/gbGbm52d4gB3Pvq8Yv3IFSUGOVqJ532bZZ1vRT6wDya3Z2jnO59+M6Tz1N7OeKd1O/e3
HDFKG8slUHI8qMl9aaMSxjNSaLzVurkj33iLvfqrlBNblVK8yagdOMYl3Rpfa7bWQPGMBvKUDXVD
plL8WBvLkf0bwyMdNeDSfFi0rI3urc0btKxDV12XRJv5iN6zFdEnW+17S5MCurtF37tBo7Vs4Xbu
RNF4T1rugFSPnVNfTjVtQKIessz+6S/ybe76ArLKlDFOMtGeWeO3qu6KXaynb2A+ZdrLaxsTaJGg
Vt0t7M3Dsn0rIX1yP6GR42n5ricexslhhMupNDZZkYoAPWa0V2PxYsloCKeebampl186ix7wQvb8
ki2flIKLY+oherNrPeePMZ8YPe6U+/yDNbKF7nHCZNMUbwbffbSb9Fc22feqUC+tht/Jcxl5gG1a
Aq7KlIJLhda3LkIYqzUuEkIsmsECbBWRavKSU5kdDdt/GhbzVHrTPhHmtdUj3A7mKtzRqVWTN5pG
xY7h5BtdURw7dv/Urxcp/cgAKJK2LXP7BEI1OWPsz74vql1PNaT1xjgzprMighIhlqcEom7x/OKW
Xw4CxMCm17x55/ecmYRYGnud2f6Y2m+jKx3O0I6qLF5+LdAGwl7D99oA8Wx+RFLtrXh8FqBjBjl9
Ossw7eNZO7WieSfmZQjLCpkmkH/6V5H/qxjQjtaN87FYuXHgtgkHE1Y9STrqntOiD4sVCYNYqIZH
D4QL0SKi4Vl70BnMbvzmew6dtBX1i6XINEqibtoMyF/h4z7quv0y5hOnV0f235J7XxozYwiJSRUS
fOjpBDEly3fDrowQrwqZjT4ka4dSUba2uYn0MsxtN73MpOoRQE+lM1b3NacI1zWy73yUMd3j/L21
rJooKsPacrPtEJKjFKHHopHV7vuHYqhhphfRSXrz0Wo9ttY6LlL7E9v0C5TM+xw6wabKpm+lqLGc
zNirXAtLCVlttCcDTXb5QSueSbdJm3g8N5b1UfRlWE/MXo1kQCatd/rRnT7ZY6bPnsu00RnIzxDV
cVCoQzjcFOVjSMZKmDkORVuCxVnSBUPercitTLyfC0wgz7Uha3rsyJuuo/NSPpg+g+fY1uYgbkfe
Gis2gkxxR7aEcXBS/vxctz4ziUXaaPPPPmMEjrcoCjBRMmQkk21zY115LJ6bScO+kbOgBVqv0ZeU
Ja6NqthBe7jq7tweseYyQh3FvhZyzwW0MdJxOOFTTo4a/HmRIEwkop1To5lf5x72O/P6fDe34tgn
TXqyVRr4hc0MqhLNPh54xxXM6o0qjeRia9cOcwbb6+LeTrvLXNI8bL2s2nu0jk+WovvSWV+qaHRC
+JrMH3DPJ2xfnZzx+KDZuCvGBy0xvANXDF2DPgPikXLPHNs2HEbywbpC28Gghe9l+f2+MvyHPte/
uo6utkZc7ZQi7sJyX3PSuTY5HDlYaGIi4XQIWJ/2Bbg2Kqvroh/NRRP3Y+PfTXMd0RYE343C56ro
FOxnAebEyrur5saSLIS0CWfHVTtEx2i+yztVfiYzxCpnPIKO6PmbcCcpclmUb/9I3KEI4urZyh/G
YdZpkmvsZyPZh7XmeSEZ9dG2cWaytukyaNqTAAHb2dShWM3ZBBYBTSD65vqDoFtKtphfckKNbOpz
65rY7ovntXtH9MO+nTEx1Wrx4GDl+mGI6Q1MFzei3akGpwqs2ngsxXx2UuzP9eSpY5JPV1OQeFvb
tB6dpMJQUdONVmzRpyS0yGldMvMbsylzg0uzmiegB3ZFHZrQhR6dnCbB9zb25RNr8y8vRlJP5zRG
tU/sU06hFLbGMQH280CqxaUyTKyosrwApjp1kVYcjSVrybZRD0z+O6Y44GzSlPwTPXJp5OQ0qlWT
cS2W/lWf1JcYFnkI5J8DnA0iVP3k0kmP39iJWIHJSW3qOlTvPDkuHS3VWfsghWgXdbZ692Z3r5FD
85B0NjFZLvyHWa/m7aTI7I1ab9hXIl5Oowb3nPHAsOcuTvuzm755nAkMJA69HivOjw69gw2u1DUv
GMUM8LzV67Bqmvqb/HIVtTnFyODxz+PbdyhZ//qc24+Im27zJoS7Pb599+fnbv+WMMXGq0Lwwu1/
lKBalm2xwD3QhPn8l5f5/Vv/x5cUuQUUfu7M4PeTbr+HuyFD6D+//PdPeml5JvQsZZcGhCxGtK4y
Idnwrn/in/f3+3XK3rggSvR3f3nZth3O1EzJ/u+vfHv8+4m3v6QTDsK3SIW3l45pPa1qxn/8lj+/
6nbgbg/jooy3Xoko+vbwzxFFoodU3jJIPNJeI0VglePTq0zS+iNHQhzEursG044tzTuCa1WuUbko
7piTaVJJkufYm4YRFIqimD3z451ruXogJtM/pla6d3XbCGRPJ4wI8NecFS6F72Eb8gclvyTIDuMV
t9gxTN2ZZR6h7Ogzvjf7jRZhiJ1mfHFuWb76Q3PAHPMsHIgvCqwMRg5nAQHiDNkdrhZGJjN+8Fnz
IPXKi1HOZ9WkP9YRRjuT9JAO9RUZ/LesKxHVNuSOmPbeR0sCPZYQ6J1Wane4FFnvF4P7E8yEoFN9
Ck/K34xF9KBbLKgpdkSckTidohGK8VJ7Wy7YcvEJ22WJLNWA6QNmfuqf2mZNCbRs2MHufmAWj6U6
Br+wYIRyMRvWcC/Hvvi+kJ5Jwpa3Ax2J4BUPtG91r2TbthuZMa7xOGk3Vj4dubEdtFrsaaQZG8JM
vln08uZRe0enQ/yXOV2Q5mwterYbJfTVBNLua1BFYRxbO6ebvyLLoXLod5AiJAKvFGd3F2E/BWan
2zWZNu5nNVpToJr5c/SKngIRTyGGJhLoJfdAY+iLUC3vsTRfqpztbc1KFihVZ0H1ZdDpgk4YoFwj
hNaSbFstcQ5kEUZhaaT+RrQM0NNkqdEdiX2jAyyEEx5FiRG0M50B2yrz7dDf8sMpNwbPMI491lWY
3cN7M5pEN9rZyxixr3CxUTPs+boQI0QjDTOb3n6fAznk32duaqGGxGPXY+wjNWq8eK0ZJLbz3NDi
bKZW7kyPqTw8jjuWsdCfEC84vUYMYoEPzgXjrC/RIwFkDjOypQqnzn3Dr72dROluSy1vdv284/8y
ZvJBJftDdd8vPuEZqGmz/lsxJQ/LikW04+GrPg0u9JHcRsuDg+imeXJrr9v8hQfx8Fu592/lUDxU
Sdl3wO1Wwd4/C/rgOFvWCnFgq4Su758FfXEEkiMZaE7NM0OXQmn+ycuYLCRG/pDrqDsSO3px6obQ
nqI0mc/E0U5IusIEkBlbzToCRdozQzFwZ8jhbBSa/2hPM2xyr7jPOBEqr3tmKZD/yxs3/k5UZs4F
rYvTAWCn5dL3/+c3vpAC7c70aI8MgrOj5jrINWjnYXBicjakPa3BVDDTz+N7J42T02xh7//XB2+F
Cf794NH/cC1jlUIKdnn//B6SJkndKS6SI2KN+b7OzWNmpPGRnZ8BndzTDlU+AuunOtAatgwD5ur7
JS7rr//6ffxfKGGOBVJR2wd3qANbcf9GQs2qecaT4cnjUEcw0kRrHwfC+jqdRXDs0ne1SHLtc/eF
TLXmKjKgSwnNFlXbxzrqtKvy++bChn6Dp3u8SgQz3K/IRYuNGE+5ZJlGEUqMFJEOke2gLB8h6mgd
YcAe8/BWYyZd5hHJxODwXKHUYaqafeZXRGmsX5L1S58v7//6z/4fzt0VemgbIFeFLjxv/Xj+gj4c
9F7EvYrl0TXMYjsSKRECSyA3WXq72iFmxF7ai0JBb89qOThmfSymkvk+EXlxM13KQqpDoY/2AeK9
OkZ2nGyUBLTV1pHa50tswikYn4eosna3d/7/5dH/G7BmBV7/5UNekTj/hbpZmTv/8X+uaKMBqvxd
G73+0D+00f6/A7X3bc90WQAQQf8XrQaQjeehfXa5DP9bGW3r/w5YGz6B6VHBo+bkdf6hjHYRTdum
7vEEXaCysv/flNHm39YjMu48SAaYwlhEPUyVf7sGW7ATRG3L+GT2w1bYkt5Q2e+zmystNvvTDPp5
72TRPl8f3b6gfApbXYdNMGf1URmfTlJXp9sXUc3dwm2YxzrVPvCB5S5LioCTlIZXn7sHZGQfvR7F
tFTKlixFJ4jxAJOmuZUsjVe9YVuvaNjP63ygRbPIj6cXOhJrlGyg3MG4j4omwTAgm8tqCC9bom9L
ijzcOdzYxLA8K3DB+3ohFnKgenYz1z9iz6INKooRpUuAtBj8NQ78gP49OjJzyu6zLHRH77ROaL6Q
7lISQAxkMb9UGT9cRt8hOroBBL7L4lOt4Ul2O1p7EHHR1DD335piLgNk5CA/hmk8mQ727SiqSZrX
wO1AYLEO8VEBSADfgF5LNOPO1BKMj+S/JR0BKbkPCFLJaW+Y0f0k428G2r3NgJMYi5H+0zJf/I50
PnR/JlkecxZ2LuMgbpJEfQtGfZXdyDBfm7G1eqUduGY1Om0ozHk3VOfaQvCdyvQX7qCnDPEoIc4y
SBRphr3loZ+WD6A/jr2R0m52awxdSFNtRDGGCcNHLOGKhriXdJ+TUPeqVT5wg5vWgbtCA8aI/Uxs
ygg8hPeAsQuvFi460tw6VCCM0BOD9pvKeMfewvHIouyFzO8BUsyoTpQsp6J6So1h+daZu6kZf5K6
Ex2LSKd0dPtgnNs8gFHKkKDKn50Rn7sA/FiVwNgaEEIbX8Y6eXDVFC6EgLPzggpR9K3aJIDHQcTl
p2V6nEUZH4jjQaDo2S9+0WL267WjrTDjtjU8l9Q7e01lnKVj/VRLQWcM3WVAAopFAKf2kCjeJpUD
c5r9pPPXtTm9XK/tMDMNHq3tTKFksr0ykDWDwEWWRNxXcxJmrfG4LAYD69SMX4TmhWRbdFuzsVBG
5Tpbs77X7nWTg5nBZKUV8XUaHIYEMHy3+dp9gGERjjPaok4FbImQLmt5tVfNFGOHo5eQP84xcCCZ
6fP9wvwGFYXzSieDd286J9gkxbaydBkoGvYkzW17y2qfXJlafGjNNu65zgTyvyPD/vmpBswyCPsz
x+73EXfHrnHOgw3maWamYqBlto2F8l68yKX8apSDQYhxYh/iJMLeUD3Jek52ld0dfKvUkc0P89F0
bZq/854NDdwjBit76I6+GPn0Ym3a9LpCIBWTV6nN5s5gAqYS6LhJXt9VBRdPg0+hnzss3+QCtaS4
ywdrcnem4+5cm2C5gt4Q2+J10GHG+r5HdFB7JuOClbwK/CREx8R0lY1wnZMHPoDBNy3/6ORxdjWN
5B4lVxXa2ySxxrtifu07bdk7NdAeItDNQpPPFk+/piKl6BJfPSWO0G+bwNC8S1XYD1PBiQz/T51r
0/lOllqQLFW9dzs+40tSK7bufL8Rju4fZfKajCtlPGvjnSy6x8ig+Y8BCrMcQSxLRVZuqcptPmiA
Ngs6F/BV2AYs91An3jUVf0ltIqs7u4K1TsQnAC9SK3gNRvff0QvQo3chQeUiNAELhRKu3kbz9W+S
hhejgKhIoO1SyIV05n/FucKeWn9G2RzdmQhJNiMjIVpIlAXt5LmQs5Y4MHUk5RFqoW2DUXbTkUU4
lM3Wthm19Oiut7k3IkdLDs5CSWfnxnlZ3HsriWpmd3UdZkP33S4Yo1e+/zNp7PehSdujWSLcZ/h1
T4JRso0JuQ9iU6/3FvgvmuNpULK0BXNCthktb6CgM/lCMw3XejlEyusOelGpEPX/1ZLWmQ6MxZ0I
VXVCE60px34nsuJktii8cqBBLU4TKzqknl7ta6aqiNKpimo531Gh9cubN1G0Rp2OoWARn+OMYsXk
FoFT5BKPzUPjyeaQVvlnoxKiaEV6jhTd5kor1S6ev3h9RiDujEvVERPfEEJiO8u3Nmm5XtrVaWsg
WatpJ5HLmDmbNsnHQ6aPv+apqkLQ9tex8+dd0utBnk7NVpWLFpZTS0ZjQn/cfm6qyvn0xjc3yd+J
msieR1hBSOq4a9qoG7a5Pv7s/UI9lql6YlhL9qhPMVNa/rlbqJRtQ/9I2gsVxxXNw4lA1GCikm5B
6gRDRAadK7d9nUP3iKQfQNbWSWnlKPVK/SicL7KQ8lmPy0PVdawqxd3so33TFxAWk6+/Wd3jYLU5
rAoCXAEu1bBAZ+rE74ZYUD5hm5ECKc4MD1evigx/YszCDFe7p6e48zD82hNZFCSxGDB3mg/YRAu+
b9Pd+iCddzrV9pZtuhXG7vTKMOM9AYUM7ppyekQmyPnxUQniWSu9/9pTLG4XV8JEMbxx2+fproPd
7VlTycXvglsxFkmjt0MbkSD2Rn70bnmQYB1Xw0ndo2dx9C5swV4HtmDGgDKkuUuYgiIjiZLriAvY
GXGt4nt6qIyxOEpC1FE8MAQs12566mWBi7HJzTp1cmxQnR4YkU2G6XdfsNnIm3UI2jHA4l57D1Lm
JGqIaDmK65Nu5hRh4P4n6RMG5rXNJnG6Q9PKcrWyujuv0kkAUu9WwmBr7spQxx6/mTJC16rM+hHP
KmDmfad1NbMYM9uXtUFmCFJh9IPe0Ru0J8qch5HTCHDWGeErl3HSaT/8dGvZo/bi6+k9AFKJoL6/
AxyV90t/8hPiuuNErE6O5T2ruXhtE6kUMZV0hcvunbsOgDrsGsGEFZ3GEq6HVl+gmRMEM1gGSk5d
yPsK8lUHPJYWKz5eULsbvQJQ1OfjTtdKYvncdZjefURrhlY7e8mpdYyfSc8+IwIlmmpNunc8uWsY
azBVFvrRgcEaOkWFUFKU+OvwJj4YK55Ac/LXiQnv2n8grxZQyR2TEfgGPnxBz1uyCyhf5B3sFbbx
u2ZY77zLedv5C2u1ocm3zoF05fl7G6jtflBsItsKkKBHGFVWOOmJy2ttZY/FBjPXEapFtEWMg567
YAQ/CutiY0vbiCzhLlhLkuOSjB3paGaPVU1YIaGQvu7CRSiMXbEYkn2oi2CNGX1nOIdOWQa1nXGX
+ol51qcoD0bH/mwB/R1cZKSLw45lcF44P82wGnWQLdjaA5wPJ00V4F3HwThy8+bMWGFAJj1w4YuS
rdmB6Vt89i2M/cXQsIHRzJ8yYzJYGGjgmLQG0w0Km43HZs1ULpVDaI4972rsNtxz4mDCixFaCBxB
ti7hXHVMD9elM/f8/2TvvJYbV7Yt+0XogEm4V3ojr5JK0gtCJVXBe4+v75GpfYp1K/aJjvveLwgA
pEiKhMlca84xAXC0t1Yl3iaTYyUWzXnxc1KxUvut8LBZzPiFvlEU1zcmjGnMj2zWdH3II+ZsxIfE
HcT375Kewels28eOk2MDgxrGYlY+6o0okMTHyxWkBK7fme+tAQ4Me9chz06M5UNt2ZRlUwiww1A/
52F7mpwKvmzdzQyOW1xxenGddAzYbTtqYQtu6vpe04HxZIUb7UDgWSRVEfHo1MnZKdw7gznGOtAa
+hr85HnClTuv4oCDsHwe6ty5XoL41sqX75UmWm7CmjgbRHWYm9pry4M34q5yHVujR5ju2wAVqI+5
AfdT+mNK4OBmOOVXzgSYPPPNs4BCecVA5NaPBqQ3fu5sHH+md5/RUuvraydGVdfWV+Hk1Nu0tfaU
VZh/uOhoTaf9jgCcUTX20BmG+LHRy0e4ucHWiCzEdqjBOkC8V2O6QN5Nm71weXG69qZnPhBy+9rG
/tGM3Ne5LCmMpkB6+hKBdWmG6wRhAn5+fAR+Yu2GKqLtHUd80utGW6hCQ3zLvCVf2+HCYda22yV8
Q84znxpI1QEzGCYOLw18h31rcls1u2HPpfGDXCZxnxn5uYGbTJhSebS6CexQBYVR2NUhPEXYJvZR
OHzYrkfMGTf2dRAB6MHX86glwyfBBjWu2LhD3f8wIAl9juAq7OPos9UmfdfXzXS1LMmZvu3ZnE+L
mEhu7l99aiYUs2514MXXOO1QfRLizNgVvGUzYHxfXgZ+tfc5QSo2pcWvcAu285rffF6DrUJXUaP/
6VyZBunVpHmZ5i7DVUJtdEdFn0PJPro6Md1ZY4bHxokPldeHkKsB89HJ/jAdWoqjZlIghTy1qof2
KaxwQNgVfHpO0qho/I05cxwt/oMb9VcFMTKrpF64D7jesRQGWZhe+6DpOIr9yRfvOal3ZQJUMdGK
TzMhxXWABtVUNXlgGXGuS86ZzBx4G44pvcoJf15823Rm9q3DHgbLi/+/MjRgEtOQrTUzwJ5i2dum
0Bkr872sTc5uyEMqYMco96mLYG1ubyuHIhPoBTndD/e6jhkwnRBV5dxW57K7BbH8alX53aSb/dWA
gHgXmx3j2Zb01rKQA6u2AARecDoa4AshGa4iwIUmvLM1NoTn3G0IDGNyP+E62DU2OKWCFuQ0VM6O
6va074mm2zqO+R37cQqRZByPWmYS9WN8tJ6XcZ6SuIiuJGqS+NoYhluTyTajzFSj0Gq2xyEYvvmp
4Zwb0S2bKJXdbwvqPOOCq8IcGYzldUYzIGBoWYbXVdX+RAbmbBE6bVHIo0fky04sLSMH2dA3gOfh
QBVVfV0n0Xoam2eCHOKtz3VgNwnH2hHhaFwji2g6uo5DDZOPiv16ylwBe46UvDb+TtB9jAcbJbSm
m49Rh/+iHdwTHR6cQ67LWEdjiOVq7Srks/GzDT/b2Hhqp1Ac3XBlNeFZD0TMYI4pjL4NYbyQ5T5w
Man8HhuNmT6IWZxNMde7kXiILTUIDKwBChNjKsqznrYnVHwoIVL4FXFp1MiN6TRXnbly7OLJLOOf
i8nL5dbM9Nji5J9oQXjJu2nCIoMDdhXSZFpB7a5RUyDUEE0lbnw8FlyODs7sOquCwVvtKqkX/0IR
0qavav075LEhqkIG93OFJaG51bxvMVkVWzR/qMiM/q4gTOtUyxhprlMumW5ye+lL8n7lmloAMQz6
AlW806KHhsIEN4bGDzwytajtGvqgXKhNLt6A6EyYnvjjzFMlF9DQoMR1TXTjOE6yN0WEjjbz7/D+
BEf1birJWi0qNBinwV1fPoTe6QRmZma7ndxg4TEWau3fNtuRiOlCa48KmKaThHJq3fdSL4yj2lC7
JxPdYjo0P/XGoO+Ougyd5cLASX5YtWYN8W3GMH/Xg2Unn1o+qtH05bAPjyTVmKc87P/5fqykEGvD
JA1R9Il3QsowyO6bCyosuus6vJhuZwpAfnqHHA3sLhce4NEs1JpPfe5rreFnUs/oGACYW7PBUuSM
6HEYzXZgSBCUWW3Y48Asxw2dBaTgixSKWPLvpqllAsrPhJoSwMIQbhRe7EIbm9DNEe/7G0E2cEfh
KKFFwlz37oIYU2t+A3Hssq9gtH4oEG0p4ljnGONJLTJtwCDnxd8mcgx2mWs8hKTffEGnBogqq6of
QJFOTXW6LAzJjGGQXZ3QHo4bTw8Jei2d+GiQ1O53Wlp9gagyyZFxGaNzQKObEg0cqiJHp8nAC1mi
3NRS3djQ0pUKOyqESe6M4LDEfDScV5pQ40lHDb+vCRGfrHI8DXKh9nslmazUQQccdd5io/kv5Ah4
7oeTj0r2VGc+AhwtBTe35K9Gcj1KEkw62Vl7gDzYnzTXS1BFwTNTEe6XRYYf/JQSQLIrp+Je7ef9
EzhWeAElgS38DcGqCj2iigeKb8bpsA/JjrdAamAuiPCISE7NZVHINwWiiI5P7byzJMhN4cMUS0vR
w/o5g+6jthuNKDYMHQ3CivJbCX5qC2YfYyV2jhBKdOeCILZ0pknQxwAPh1ABo+7ZR41MVxTMdARv
epDg6SQdqYsszocpodQudOoRSnWAixBQENjqQGrG045gXAm1HiXeerCDV88t78MIDqQ+2Ls+MR5r
iNizRGMjEdXiJNoTt34XzwAyhFF311EngElA1k60RwAm9XaSSE8H9vYMg9tKgHH3EsvtS0B3Pn/m
EtjtcR7nEuGdmNlNpgnk6WD+pD0GhxGThkMi4d+Od9JMYOClBRVc4sFhUfopNqWuBxxOuA9irSZ7
LCvPQrbd/WJI1x97m1Gplj7HKQByR6LIUc1ms70RNoegI8vldCRX2JUA33qAzJOSl/Uk3JwW27Ul
cec58U+7pCmcVTYOKx0Q0ATJuIORjlab+YTEpifw04UEqZcSqd7BVrckZH2QuHUH7rqWPbe5u2zs
xtFWfsaEy/SqVe+kEOlH99hKfLsnQe5k5DnXbtEc02R49mG9Dw3Q91ri37EakIYskfAtbPhWs55q
SXGV0Ph81L6XWFC0vlyIWpGzzGLYG9AZIC/gaiP+tHwlUapbQZ3ZZSAMm++xxNRTu6e2AbmeFvsr
iEWEf47pbstiMo/h+JxI3D2VrJVjjvT/0Mj7Eolfw8afQtvdwGzZ2S73t9oHQO4a/ctgewz3agpQ
nfNOwyb7AS75Feknxic3+tEtbryqFg0M+ciPoYU9Gqmx+MEXDoUq2XqZi2LTrFauVe7DwfxEd/oY
I6+QTrcwDO6WwJ03U0/d0zfsfedTAKEssZqcKd43aP/SXHhcwdGI90npbym/Q3A8BDpeZ3sI9L1V
uiBUxJhA5WrQ/03hT0woNsC9EuVJJKtrw/1SIyE1zBQBcM/MDlzjyiizq1kk9cZq/SdmCNOKrI5y
7BgjxO0btYK3cSKWJZRhHriSmCxZ3EqiuLxDqUfQUdXqBwvaszlHT0ND4x3QKIUq6qvrtojOuXHX
PCwm/3hKw5Yh+Otied2O6BzimvuBQmiNAaocry0rJToeLPS6uebU4uiyxU0y5z3aevtVAJE5FP1D
mcu4XGt61o1c7MKhewu0Pttotp4xt+cwa5OIykXCwAf8bhQVryE/DPNwe1OGkdglqKfXPTPG1iOB
s4C2XMwkgiBwpgmVB9+WmU8a4ELdGS74H8OOrjm5VrKVkaGo2ApvztZD7h4hA1TI15C4uETPPIi7
CjH/xgL4I0tbEbUY66TX3rs0Q10FAM+Yntu3lcyRtZMAGxmlvhnDByqat1l42imoSJ02SE8OY2RJ
UWbcg1p7wTL6RmG7WAUhpqWRiFbPCM9cWxHrdnsGcduo6ZwtxFaYj7ixNhHavJ57795GeintYd8i
GitMTT4xRBN4GoHkGCZknty9MARbzs7LtA9bgIN2B/1XAxB0XCbjGYjnsotMyaUR+TdnxEQIoIT4
mCDtt67wnV0eTPp6Hqg/I7bnmiUtSRS6V+Cyq9tJw4Qzn6rIeRrTzrzTD229bUuOvABJ8bEs23Cd
ag6YvvKpmLJN6na4/Gvk0qFXH2pbFOsitYdNPBcHUsn8lZmFCRm53tYKuZ3iGnn1+mjYed18ZVr2
DRcsE+ENkxsT7vwqozTJ5PImyp7tQWYnNfWzuSRkpVv4uvwQdaARL8/j4JWbLsDROi/2sTGdm3K2
KNGau8pq5kMm5amx/5xWcSP5SubeQLhJPQRW8hxfD2mInJnhpyD4x43mHyHhWhDpp3SVDc43Bp7f
9cjSKGNNe2J6xlMZNQgSO8RXeXgdx0271f3vADwTqFMZfulpfI6CimqyeyI9gclI5Rt7d3YfocSQ
66XvhUliaUI/hgmfXTFVLt/LbPhe0zmQfBQ0XsN7XI4m81rjAdMPmF5TI8UmaNZ5GY5Xg97ftnn2
k2KgGBx84EjpBiH5eQF13JawsaPCrqkH1EJh13LJvCAL7Jm6JraGhVGKWtQ1g9Oei66Xw4JFnhqS
EC1uxhnvgd885Hk77lGkg0g5ZQP+BKdkzKAWkGn6r7UZ6rWUb8RY7AIDdANeSn8VVyatlV4bznMg
wj2Ku7WHgaGP9XAbU5OkTSeCDe1P0vZo+YWiXE6uaKdDFqTXecaNBy7nbQRveu8nhmeAY2ymU5WJ
Y6oDUIVQPp0mf0STR+F28xf40MFYayZteVT7awRYe/IRmdR79zXl++3S056M04cx6Bz8R7l/srAz
n5xhPXV2fKrMnkphDpqLAK8ECDEDIaetMZd09rgttLJYoUGttrOe5Wdr8bLzgl/4LMKRigjTq3CO
wd2MTudjXMNjTCgk557ZJuhbwOoptp5aU4sxkSRUtYpktjwhZyb97lwgMTxPEpeUJcbPqhfVafY4
tzMo/sys4n5LtewzlHzKTnPqk0JLqk2metXK0bpDM8NfVr+WG8T//FrusBB3kDRX9eTWGw+vyXpp
knSD5GWmYB/j+mDyt47lW4mpoHYeFquFrwOh4b2ex9reEpAwk8DGPQAM8bKwirA7tWZMKVetqkdm
DJiByXwByEV+jjpEpkMR3xRR9Uq2RXGadYjM6zRurrVidHd/7Ouc9nqAysGJyszPWbpwN5kDDVWO
eEP+qVqjH90RrfE8Jo514sppnfIh5ExIV5rUMwhJgFQLSCSS0ioAs0ZBt/GtnNqMRNf6khep1tTC
TiZSKMYSeNLYxmeTiPOkoE6Nn5XQcep5J63dY58PT7HfUMuzJkKJq9qj2iyH9QL8CezUhmNMDvXV
wo17f2fCS4E+YJ662PtZzlRJua0fJVmxtyKG4Qzhiphjp5TDcDdsXaYtE2UDqemgYRcDMGghFfcV
UXiGMzsrqKzMeX4vfKSUByNkCqvwrXyv+RY/0C8h6bRaEjGVkQv/95pV+zboSo5RgHneDpb7TWoF
/1GLQHbJUqc6bGZ87zqEfd08dI5YD3KOmMvZoo9XEiAedVz1Q4QSY5MtM2oOGOsONkbq7BGDNJr4
DMmrEtOO1xRoTlHwdrSAKFDmk7ZfJBA0TBbqqX51+BIIh1U57PtZ4LJGaJ1XwUPg+8VOvc+oqDdf
yFBywsQusMb7zlto57g9Y3WUYZYtOj7sIHDVYSyR05hKA+swpOWLsuwjPUXqArAb9AyekUTicuUN
/qTAoGoTLnu3x2twJJmBaR3P2ASWDglgEVwoLTkX9KOaAFXRMwNpoTTBDSa3Gdi1sPofjjk/JEvS
7hSgVIFXwU+AJlDbUzhQ82xivouhJLwGqPuxoqygJDhTMUUycYCPWMrjs8EhhStqQOXLxSGqX/Ad
NUf1SVH8MSGyzO7abfkJBwU9VfzTmti5pfZ3IW9S6jOQF+egXnLuiaT7enW1radYQOR706oCyiwX
ZivZuJftgQDHdSGWe61P36KQMNwRJFY7zJISLI8ujhADIP2CiXySFxe5rxFOvXLpQmzUfyzcHjWz
+h4SrX1ZsGtvkgkuipykR1cFYpyTm8EY7tp2XY6ww75ORvktDHONK3Su6dPJaXmTez9IEnrKZHmk
redw78hSitwC/P45TPmwdSV1OaB9uBZR0K4NiTFWH1WdL2pTLRb5wNgDwx58au7qk0+zVu8sy7wi
5+4mFBnqEn7dxLXlrwIxt7J2KSQqQob645Dn6cmxOOVzzIRU0F+4g2mwTgBHYysBlbPL6urR6nF7
+Gl/YxQG04cwAPaFEn2i1rKCc3U9xPodIwiKkVy5zKzLNs2AZjiuoeshR+33tQH3ftROZsm3albD
R0VdE2Ju/uBV5kvSOa8EFN/UleFvmFEiF6/wdbm2fZUly7KHgsntXO9OoBTOrVu92r1Fv8PWHwC7
kVqKVnw9R2gM2vwt9E1sAIOZb7MqXhfwkkF060Q+eOm+jsVTP5+tOrguEWwSGjBuYrO/IcDvrWwz
rrPiuh9xtmL9+aAc3z4M1CqHDDPQFM0PWaAfOsZjyELRms/F0a21bkPgNIGumXNNmf7OSwJr5d4b
LumCpNWg7HXi20laFWNyjqAqYKU2mRgzSGWg0o2AgsoPzsgFRh2DMjMOoEHp2NTaxGzWXov8gW5B
cZ5r21mNVnGEKNP/KPU72w3ERxTgz2Z+wl2+ZIw6EJnojfpzKLRbn8LFNjFSgl7H7pfhM66vo+F+
qiGvtKXm79TJSNG5P8iY4alo9D0E3r26iviNmSxrtQoqneS1+YgMAUXB3Bm3RrZoOz8q/NOUE3r5
/7WeKuLw/6n1dD24tf89nPC6LLr34n9mExrqb/6RehoygNC0HFfohkFLQcC1/UftiaaTbELDgJMo
fKqsOu/0Dw2X6HVdx/uimwRQ2gKZwm/NpxD/x8LU57toQW3bcYTxv9J8WgYf4E/9t247umNwtkNR
8kxPoCH9HwLkailTM2C6eOvMUoDEaARffHEoSJsldEg/LoSd7ZLMOue9l2yzIX7DCk49d3IMdAYR
1fno3FN62aGlSDZ98cuTM2Jynl9Nr3sQVZNgZhO0WAcbORdGFIYGnBVgmlq7vM9HmyanGa64y3v6
t3TufiwLVCY3WSAARPMKxu5rlE4fhQksHsDsbZbO+r3kJ6D3W6VaCtMh6L2V7VC+yMTENEpYTIcN
xkF39bI8a3b+3Zq1eF/+YhzNOK/ZN55scfT0kIk9X/Y1gaLECGT7kD9jtkRphGL5C3q+HvLA/DkJ
Wo18e2s06eFhGWCfCcx1sz+fwuF9Ig/mPu/Kbe83tFgY9MLzdM+osxhnLAH5M/2MPXjE+Bb78Wfd
e2ey+yRHRCfYe2OYrb7XPaTtE4VWBDPbXLS48bNy2psVlBA7dU561MX7yOdSJAyBroj/XEx9f4XR
vwql8E1DixlWubfpx3Rr4vTbJOZ8F0E5wkt7Wxf5xqxSe9MJaZ+1/Ectjhl9N/pdR6ofMQBFt17S
qFw51SNzrWarGfZCWlP2QpA3MdBm9m70iMdo9oagUWx6pJLTHXjezkraV3J06QgtFvlP2ANMvxyv
qjraQdLiWkcnini0chc7zPNCvoEMxs9IR+TNyIYHZ4EmBSMJPLjgrsQ4h37hQp5i6c239Rg1Z5LO
aNxp2mrKQfFSIY86X4A55TXw/z3Da0K/4IJajTLznVnRdLAgBDC/G45ZGhUb+KjBIbNr+cNON5pV
g7ZbUNXEktpZSLHK5Bl74FA7zpTrfEGpBPyLvrT7VixdsS4j+CLD3CFcucFCSO3cqt7zDlGaxq0D
mUNyUxuN1Pkszg5LvGU6Jy3E/+Y3ybjyGIOtM/OXDyLrGOX9ix5TCW0mJn1YQrZTSRSD1WD26pzw
3DmHtvxItS4/JYWJHiAixEUQHXil664s/Zj3cGZI1m4gGUXRcxD52RldLhLOmHsmvhbQVTLWoTXQ
kk6rZIofpnatO7iIa/Fh1/siwvSqN7cuBchdaFQeyihIUpzfrrGht45sAPRf1JBfM1OeZDYTrSoc
caRMB+vGL7BTCvc9b4JP2pY6uV+GhjqHZi6Ts3ae4pWYYR4U07WlF7x2MlKnrfseSMvIoQ5aaD20
Bh1EJiM7g8zLwa+qA+DbzczQMCwgyBlMt4zkpUY8d3Txq92h6Kb4XHSMXdA0C+i1pEQAkYjKZrsQ
9bzpswO/GkEyk0vnuW7aleehcEMLUGKFI25uxxV4Hbj2J994wVwbRkQ60t9CGmF4/LYdugktZKxS
iOPEMduEQD0dgKR6aZ7TeHynbUYOVD8d7D5OVouDM93RLfTYcU4tdijHI1Lel8qPbvTSazaRlIrB
Z6UYlVY6eCtw3B5cI78UEXS/cosROtzpopj2pKKttT4Yd77mM/DKXkIC3ddjMVl7PNm3mO0iwDR9
087HCXdsJujXEXm+M4X27ln5AzlM73YR3xa5Zd9qrjTzBYiCGODdJz3Z4U9xvM0yY94YCWXbiSY+
Fa49WJ5ypzuxtzex0nWYvg+NIFEJuogm+wdZcxslZkpNn1lc0Q/k6dBHQ/iULWNziunJnDI/aoHS
SvRJqJ8vu9QzWnz4RLF8/c3XY/IP/9hG9QeLbaEimXjacCJwkh6YXKOndLdozqeFySCJLGOvhvlq
kq3CGtSmWqSNkwPJFL86Kg8LTeR22s+tf4u/AZN8WjLshIO76r0xvG2XFrQnWrshIGyyjsAOc6He
OBGJ5J7pajcR1Tt9wfUdMzNAB/g7ekKtqkULPHK98DXgp2VqqRYqfBdSPozg3/uMbjI2BWDitTYt
jDm5jY7Mu2lLcSVMlubBism1yWm+hObyrfQKWYf3bhYbQ08bZ4dZEC2rAfVWiwoM6EmE0bFvc0Rh
jUxTsc8cV+kJhcudE4bfuyC/p+ffIRlhjoA2wes8/2ihO4HiWoX5oUnNbScDbmLbqHdNFz5ODvGr
a7UPPTe/JhWd49g95fQGTjBQvLSdD0TVHRyzoDwyee8ds7tOZnKRc/8Lq5a91Twa4onb3kISKwk6
oYigjCK6e0PxAKSLpRXlQU2MXPPDHyQQEqRh6IQLMv3IXoUyJ0gtiOsgfYeaYLZSq0bH5bEJy25b
W7N70JCT1p2DA3LyuYGnBAlWouSKezFAK0+wlabpSdzDjHkUek5oFdNax51WkAeRTxv6FcIXxJru
8KYbernLO+cYj3W+04FY5MVgopVr8fGKkPiMIEX9q8JHLL0HfimGeK2qQ+qdLou/9plh31DgAcSR
j12ub1WZJW8TWPoVBBf1LTUxOug8rn9eiixqTU0a/9rHnbHZoaF8GGQXVy0WxO9IoaltJktJBCyl
Tlqd9DcqMToTCHx/XA3y14hl5UQtrCC26VSZL0U6ZepwWDRO31DAwKh185c5g/6ZSezSi2BPWkwc
/Yiy6EObIm9e1/LwnuTh7cns6Mtmng5FflCPTO7ULFv1UA4bjSz6AU4D4gN4al/PUI81mtiJoSUu
sKUIc3mloRjyDQTNiaRo3seSp59a+3qZr7eQj6i1P95Gbfd5/+SNNcfp76eoNfUyXx/n8laX56h9
pFYRCqcBr8gT9+2vB//rpnrgr9f8+qhfb6ce/9qhvrM//o0/VtWzkLMsjECmFGZmo5V/fFl/vIha
/df/5I+X++PxP1bVn14Wf31oNxdgUrweoT4D89pqo/MkkuhczsaEtlY3yPFcmoN6IKDTj+pfPicP
pRuplKtq286fOEk45SP70SVdhqxApARe5pFS8++rbcUQDw2vuS4MLDoGLdaNNUmNgCs7AZqZURxU
f6q21cIgwQGKM/UNYzAoumceYbbtBHiqPhd0VndCgN6rWlPfkNYNwnIYkGVksCCIFyT1StW/BDci
RF3VrZsTGCaj0MqRWHZPHnJqc4p1jtzLttqpySNfrf31J+WYdYehY1gky3xqgYCl/FozU/xTImEc
4OcTclz5ImUO3W6tVocgAkag3j5Xe9XqH3uRDhMUy4BEZdMBMYYmWdavjrFwMY6o8fSJlh27oaIq
kHi+tp1S8wm2+ntoOsyD5HmrFp1cI6YskrTdZGvO2Y9iNinZ0lPTl+mciorerN8fFLbcmKglD/66
8qoO8Ei4VTlfVvdJwz0/qhdkYkpug3zVoCXTVrhHJx4/l9G/q3MqJer/CFLnMZAqgkJdENQ+9TVw
7XWP/N3l85nyjjkg41pdvsUKOTbkZllBpYdkbwKbIG4VCcdI6WUwdGtbLchcvp4i5A/cgPWpJsPe
6k2G7xDcFMVYbL3wV9zjHFgPE2BJhgTTpsNzlydEAE6y6G/2NQSr2JDAZOyRG/Up/bS7aYCTohHi
I6jPFTjxdOzM28UqOkZv1v3XE3//tGqz6AmRtuZ4hZmDwkyZUEhV79JLgscg309TmUZqO1V1bSM/
VGU6Z9aKfNmtAbcVVFNXjNe97oqDEhN5MmJrRPpLv2j+VUU5IAL5/atfolUv/XtTPUBU289sABM4
+80Gk5XPWeISt6lY7t4QYLDhXipJSOqXUYd1qA/wf5leBKX4OmTVY2qBBvufU+XyS34d0PL0Uf/6
X5vqeWqfevS/vlRXDBNjj2t1yqljTX0YtflHYuHljPzaucSU8fTQzb5+r1DrnYMOOUj9sXpb5pqc
yWp1Uqfa16o6v9WnYeT3nxMwVXW0y0cOq8JbT4wTNb//ptD4iqkfaQHBXuo0oWxSYtSaxVvZFNUe
oXaKIyaK9K16+tdqIL81WBkq8UxFK6ojVa1dFpd9M9EHu9kwt5UR09b8zzVJ/U9q0Q3EX6/VKpIR
Sn9q9evTV8sEJeB6KmEaD6y35bzsYD2TlF1n9Cwd8cNTH0SQPOeZhGLLNyCgh9NYrl2++8s+chKY
mYc2IdG/n6ze8rJ5+Vu1dvkZLw9cXu+vv42Lpz5F8qi+C3Xh7N2oKQ5qW515fONpd1bbXx+esHAK
KRqCXPVa6je9HFv+8h5qGvVY9cXjnJ45lfgNor5nKKMOxH9fVS/xdamasC0fvCrbqDTORDbK1LVE
bao1te+yqfapSM//1fPUk8fgY4SOfFTvrz4fRXsO28s5E3jyMP46mNVe3yz6BR3Of847tfb1LLX6
9/Yfr/rHs/5+g7//SjMQH3fQFhYd8qD8DtVtRK2pv/23fZenqEdNNQpUq5eF+j0um2pN/d1/fdXK
8PgGLn+invjXW/3bvr9e9a93CuUFf9K3jWzTqHO2o5JgDTVCDTlyviwWz6rQB8r7yWWnWrvsg3vN
tEFt191fyZvqxS9P/XqNS6gGMoZhZdB/+DqinaVAXHc5Uf7Y/lpV59Ufe9W2er46z/75S2B3E2KO
Pl0MSnoMjusPrGyOqYu7bEnxk4QdYMvK3+OB0df++JROBREDba8/cTmZpEzLvacuDMh16esnQDpH
UWMFXGgSvxaiODi1pT2ZRuDfkadRb8xgeAQ5i9m3IcFaT9LoCCVo0h37oZgSWt8WNn+6OdXVMsfF
xg07cjFEfoUGi3IjdRI0Jyh/vCGv96NLtQ625U5T17i//+Gvy8kCEbCXkyppacDLz5embq/qxnpZ
ABRjIHHZ/rrlqu1/e/pf+9StW+37eod/+7uvdxhT/8ppcT5ETP04NdXCU+fuZRsfO5MYSudSvijP
X7k9ypPra+e/Pv7Xnzt2N0MZdis4NvKipv4899wiuVXPJEKb9vBU36sHZnUK/vtqHEIis7Pyw4gb
Z42phv4WoIMMhhC3TSHtPtGHS/arVvFDl2ghhAug9QVnkdjFbXOgYOeeRmyHRKHZNLM78dxW8Z3R
OFfe5N9YBZojD4yWDD4z29ymQWg/oA37qEzwQjGX523M0P8wGmhP2wVNroiLEY7z0hLLizdMQzcF
oKFvQdzlyPgSmR5CnXHfaf25eXPCyEYAwciw1ryOt7gLMx3TAOjsbTaXDVYitGMjcaXQMjHf4eld
G3Z6NrjPHrjFS3IUTM+SsHpNC56dvn8NowmWVJYDO6OXOVFno8o3UAWjEL6qPVmBD+aGfDoI3+40
WVQK5hvwLVQpHCulZJiXuyAlfR4473auWKMpighnXPZh2yYr0QbZthDlp2b4t4JcAKbKKsL9V65N
8zaHjLqtIj55Zj9njpihPjEFr0r3DhTkO57O8AAzYU2ZAM1c8L136nsPXx1A9HqdOXyrQ0ZOww/L
L7qbfu4WcLcAbBN75zaBs83y4nP2qqOtDdWqjKYJNHLeb+e0uKtL3b9l3vfhksKBKdj1CB5BESzb
osaIPCrDkLF2ZYJNUe1qLCrt4iQ7MyhyHL1ZS+Um2zJto3LeRqu6LJxD1gjEIQN6wEknY4pkxESn
ieB7CJiNisgIwGPF4GkARihbGCSfWRj/VlphPSLG9s72XAvwXzAn6/bJXwJr47qhj9DSf0ymbl6n
ehvfJ3ZP9nCyTxF9fCvx5wLAML4hpYKhSFTFigtUcu6N4LpYmmLXhw4FbTxFsi99Lhqb+N/BsNf9
KPaeX78DPCcVAGohcjNBcAKgsivXQKzmaMVr793gs53XdNJbxOVEllHTe8pn453ZJ7NK3O67ogUc
FDQB/+5E0bmgzNRroKGN4YczZt7aFwgPMs25qi241C5mZnn1h3rCVY96Ex3fdUZWQjdnxVXTh/tI
GD0cMMD+1pHuorbVqvgVGem0Symw1n1zgI3ZkfyYOfQqfKNBRNt+5rjBt5nhfBM42RaYEG5lRD9m
S/+RVFPx2AxpcirskoCB0thwyBk33UytnH4L7oTx7C+x9ziSj+aOXDsDUSHYDq8mIp8Oo819paTD
1ptluJ/7n6EbF3fpmH56xniIW6/aJg1RHkXn3MyA1Ux8YWav/1icwrzmSpFSQUCozG3oNZ3AlAO8
brZNXb/I1Jst0id3jceSyWFytKUQJO2j96VDd+ZbGWNV5NJNIF7KnVmiI0ud9s0ZaSUk80s4uvNq
6cwrZzTfNK/3t6WG5tNHld0+zNVHUdvRfaLnzUoGzu/CtqHYRJzJQPzFlethUDSc8dV0HQ4SasRz
HIcc0u6HEUQO6Rp5eutIYKVjNVu3NKq1pbvfyNXIN0ZrAo0KJtxypPj4LVcM+MOEGAD3HGQvMavy
el1V/mdOqS2fxj18q+Uqi4p7t07PlGNRkbvHFE9YamTf/Zi74bDyiobDT2u0Ry/kPXziLU3qnoVt
74WV3pse5pImvuH259gpWvXaPYb8jtu5fiTwx/xAXFcN5fcRpQXWdZJcxixYtxlfpGZk5zHBvNDw
dptwfjbt4bs/AkLNCHWBO8iPUvR3uZ2fR5w3W0tbYDBUeUQuNz4AwpzdVS8siw9tPw92qZ/qgKwi
2keZu0X99gzgErWE746I8M2z1+CtFklwbwbxtmyCZOf1XbshyfrcZLJITlLzuSmNa6+PD/jDphsx
aQHEupY7xMx9KQ8R8tEAmK8Yz2CRbH6JUjiHGhRjF+GPC0ACDhZxX/+XvfNYjhzLsu2vtL05yqDF
4E1c0510qiAZ5ATGUNBa4+t73euZARY7s7tqXhMYtEuoc/ZeOwJw15pzftXWREHge86vKpMnQls3
YeJpHOUBgFdA3tOAqMreTdUw3PhlSy4TTeZdSdMm8sr6EHVIymL8hOLMzxHYkWaSUtjd4R7j7OKY
NGVHs4Wq8Fq29Ez1mlZQoAa/lKD9TorUDFDlvh8MlOBFTwpZDcTGTBDGI7vLrTC4MWb9yVJLWG9T
kpxIDTka03vVlMo51Wf+LmF6MygKRqEs7q9oyq0KC0kuUnsRQLGnUIASJuuhjfcZAWN1c3IDB9U2
9f4Xzo8nm6QnQtn4o+aTiS2Pk5WuEVZmOMkDlfkNwOlor/KNbRLDi/dGEr7FWnGGxYQVoxlgj9bF
TPqdfqMr/d3cxiev5vTW+fY3npj3TUWx1otuaIrrayu2EY0nXI0UP7jRbb1cd5V79lW41EYNDRGK
HN0qe7y3IgvycgqNBkXugdB673TUSnrBI4fjSVWeUnDcq0AY1T0fQaARvajN4G7Td9+nq6/MeJ9H
lMYoFzvAb889YKJ1j6cvTSIAS/b9OBl7GnMJSrIdxSMDnf107Q0c4pXrbRtAl2vcMW90tzlAfXZU
wCE5+ED/rEx7Am3e3oNKB6JU6GRrDFddyjcElWhXe2N80lS0x4q/rcvrYWy8hyAKhqvaXBUR1AHd
hr7pgM4cMoJifG84xMTiJnSUU1wPMckIk01eVjsYJIZVKOEyr10PKffj0Ea3uQ45t2yzcQsMklPf
HD12+oRCP7O5m64Uepi5N0FybgIcmsSLNVX15Gt3zkwm7wBQxnkzvDlZT0ZPaQv/kQH3fKvaoyj8
WBa9KJIgrGgSf1tFNC27k9XrUOKTk6l8nYbE2QfGwFGfKjUe34bMc0g9tTF/QbIG8RaPfJ4nA+py
SE9cu/a5jrJ9cK1X/BGYncrToKSoiUeMqMaYwfDvh2e3CQ+ak1dXbVyPa5tsXC5yV0TnKHT2w+7K
sycwqwE3zFHoIJy/Czsk6dw3lV6wMbRyfsBgTmU4DRVzNQcq4UT+ePYHYleIgNvqMPJWNQjQiTSa
3gp/lPmMU87xt/Rr+SYibRdeFQ6eFKJwbudM3ZTGIyoJd9VElgLvhAtqagvCKIiDqpyPXJXoBHcV
h2BEMmnWfO1RX+BtKV9dculBOmkrlSxmzwt/ZVPyitIEXyx1ies6bx8Q33u70Oqtwxi438Is+WJl
ImYniNVV62BqaVL87IFmPYbOS8bzD+1o/AV1ShKKVkbXmXXjKG9OEFb7qOPZYVJOyjAP16j239RJ
sSEpcd8StNyKcTYt8iR8iPrm5BQzIA8/oGuPCzmaOClXOhLNSXPo+g4wrDvMVdmdbhjx1TB0z+7k
/qorW1uXGbhyr6+4Qk03PTKABFzr2sYzsSeJagiFRJ2AgKtIufN0m3ADm2uxq0PqcURCBxAeUu1s
cNUeHFnL4pmBhEHLP478VAfyX8yd8jUfdG7UC6846RHN9MxFLGqZjxFnB8e94oz+lM3uBtjbdFLr
u2SEBJxmw/eZYBcYa0BhkAChjo7XmXnTwkfYwDLDMdF7uwq+qC2cDYXlQdXy/bPa9PoqqPDOctsd
0e+co27Y53FVb1QyxFZBpEbbzBBnIE5+RjPcdeN49LgP4q4q3c/NhGLQD/jfewM34Ym6V0bQ50ar
HsY4M+9B4yB6oREaHvAKv8I3OTdWUJ/bHHP+GNYKQlFtB7CAMNKyPLc8QIN7zMHdjTuzFY8mA0Ga
k/uWZToNQhIW1qUN8ZxYq6cQn9PEHcDolw+xQ3y0ZqJ1RazZGYQKojONNykc1xTERkBbchMTS410
/YczBymkp5iHBcdPd6VlZOs0i/c8NnytCgxYHZoDshIaXNuDs3bJm1ppc3Xw8prIb5QEnoOoewJP
B5cY6a1zzOO7TjXEHTr8YzfP3oHLXjsRBSDANwj4J1QWnWb1ZAqBWenxE3f8Cwcdrh/ovMexc79b
rjV8LVzvparTGkNY+iOKFXvjdxpqGwezr8H/KzXPdWLpz2ntvDQoe2iQats2sAGz5SSL5aR0KG0D
CWZEl+RXwUHLY4ISzOyRiExrAzlnPc6IneJIecpjAGMNpBm/mLKtCqyaZ7X5BRxetVXHFJAov6Vt
xfxzimYT1NCE/LELdzb3A/WEHN9FmLYuqPFp4aZXjPNgEAtS4eHal1PfEzVH3g5BX4OeavvA8aaD
PcdYpDBj1jYYj8jkRgdX9rAO4CluHDLMt31wr3O92WHUpw+TcsnFdsFjxkqlvIlYhcSCmXzkwvKx
1QcAotB/unCAem45QifZDnSQUpFkUw/TYUjKlkMf4MLUUnxO3etEraBlda31kvG4FMMcIksRWoVV
10TCIWGbezxrrtpmByOy1FVNW2yscc3aMcQ43B0mbvz6to2x16U8fHAmS7H6W85k7UiVI2Anm9DO
zkO6msPZXtkmT8m92+wz0Mpplk2HqYnvM9spSJgerzioYZb66Hzj1rnN/Qy47kiSgm2ra6es+/uY
hAtL5KiHjknnpEadBh4zBozWcsDxDyQRmLN/kFvaEXtfuPOn9FmNwU7oXLSIqiNm0CHPuXFD/1gX
D+PQPLvRQ2i2mDUh8XRBUqxJcevz2L7i16iDxl75ZKN5AT+e6c6k1IwIrLqKA5rISKOADu2G3nNY
Aq+m731PcKS9R1GW7x08s5aGb6Wrwchps4ayVs+Q0/nczGi1rm/ApU1O+Cvlu1wTAw/KK0p+RoP9
jf79XrzFq9ju3iyqXEA90qd6HKiGTe3BagPynuOMXMu83gzdV90Hc+R4kGV3MAY7PG6tdfpVkXZ2
9H2YVVwiHnQeQVYkqpY7M8i4OyKyypr5SUtCyHiuwB7ahOeucOaVNRKlQGEYDV7dcRnonma9+5pp
gU6Ul0M86FyfVejbdAQKnB5W3sBiS/OdVxuPsSt6sLYTbLRW1CCm264iP7YB/bWJKkDXuaEFW6eL
05Ortav/aIv/JW2xoQoG8t9ri88/+/cf/ywtvmzyp7RYQ1psIC22NbjJNiFei7RYh+z6p5ZYR0sM
E5tYTstFJ+hqv7XEhsUiAHAsN3VywjT739ESa5YQM/+TltgGY4xZGqCx4eGZ/sySxgk/9nldGjeg
elZxX6M6qQF8BlRsV0HYpWsaNxCcMv7A4XvXAdhqk9C6xgZIiJheP/kFoY69RXUDMA4ILL3eQj8p
FeSjUBt4sKoRBhU6pThFG981XJ6AXppth+BxPZjzalbpc/UYmdNOy8EYOE915k9bL8ZI6Gn5nd8U
1l5zjzXZ3je9MDsVOLrnupwI8oxizovzsTFC91DHLe6KsbquLfOLawSakOO1JKaowVodemcb6/2V
2ioqzzAWjuBubJ7boP7CcUxuklq8GFBrjXw8e67fcPeI6MDoh3FNqAo6Z7O6RXmGBQL9HBI2am6c
qrY+dz04EBzt5OvmMVUBoisuBA/41RtPRzZMsS9bqXF6r5g8pCWkmea6+tLhbo+1+eRZ6aHwg/IV
B+1dpE43cxmS8NtXGs/zw9ENddBKnBq3ozrfJ8MrIZikxGl2s61mvLnDrD0QbDSs5BZ0BxCo2h5s
TDePyIbpPNRyXHedBus9yRkpQBFyPvzkziJEm9s8IGBAbYZor4Ei4bHF5Msuf3WdxhlbBUHaNiV3
YfmO7rm/88wfNoWsdeMK8pVhn6ie+2ceg2x4kVNj3Q5cvEhrujUryhFcItBReMMvpxleRyurDjxs
boM4AhtKxjLP684mjqOQmkvKhTFPm6sZA5fFdZJ4FdJEHfH4YRXU6wYd3pDZeWvwgMR0ttTr0Eu3
bk/cF7dOEWhHcdPH+X7mjNwr2l1ZkzpqTDU+/dq7sdOJAqVDGH1KBhhP4Ef/LoiV6CYFygKsHfLu
HCtfSC0sU1DkZOVgBR96jgN3Qv3MnXu5cfQ0vQNycwKi3147j7D5gkPQFIhKu19W3fs3oE2+5SRL
7Buhq+dZBwwDj6QYwdWXwCSGHoSiydfjn2bVK7BZ0aUhemTVY6k6GzidhiyoT4ZRbQqinl6S0t1F
VKijmtr3qKGJcTzjRDZFts59c95oJq0UMwqePJtnBg8Q7dlr1XLjZyp4xrHZhw2+HV8bSbTlV0SG
4O3DCCNMryTjhj5QeqCyh6OFC5Pf1O4d7/rg2jrH/JBaW2rW2J6T/AULYnPt4olZN8YXIw2716rL
H9Mgf1JVpd8UfWodvGhsNmhSxn4ITjVliyvCLh3wRL6LOXWYoV5GGNqCWnlXjOhGG0hRT1WvoWPO
OcT1iVNTlKvENNRzLR4B/Flxdm6UvehOVtxkOk9dmACFqQ8QQIrn/exm7nVo6tlBnK5AmWYUToJg
Vl6RBd60qtv9rGgzXTsqtGe36HdJnKIyoCx4alS+g4lk5I1KmuZNpHCriXbiVbdK/xRU0bilVEAD
oKFU67st3ILJNjezMqa3Pizkg+2ANY5KM72hLjpwu849XFBzi0YeQ7+1SLXbhPj4tpUd6oTi5aT9
9BQZVGiA+7onNzvOyCh2fP+5RY7+pcuKNWVze93rkblOMuAhharsm6CZ7/ic7WTwTegTKN2eMlMR
Z9dhatmXQRrHN7nlXzWOyeHGT67YGqlYsB6wLI1gpXLrMQkiU7RgMBpM/anLR1hdLSgc1X6blJL6
eQDArSQqAnRJTSoUFg0tz5qjHBhijOg57imXaTmWG6TNkiSKm/KyfEKywvclIDFio2Xysqac6dQe
e5KLPozKRaNlT7tm1O7kLuQqcv6nPXaobo8Ggin3XXcx83aa8OzOUlolnLuXUaVgNBTTckyuJAfL
NonDPwLlEuu4jTBBLouWbZZ5cmu5gF4K3DdoLesJi+K8ljP/+h0o8n3JFS4vJ/fyYfSymXyVyyiV
vROHe7pf3vyHXS9vTC6+LJEzP0x/+pxy8Vj7RIE4dY0p8Z++FPnSTd0/wrzhpnL5HuVmlw+4fPRP
u/68+udP9/fv7LLlh93L94Hcms7X8g7LksBqq0mB3OoK37TcvxzgJm3Urdz/hzchF8mZcqz0zKsy
tWo0xONrQO3sssFlrZEWXkK1AgQsimRoQjMv4ls3cUHiInnnJk8aAOK5i77PFK04OhNq6bgUCjVy
HPi7yLnLorbW073tK8dP8+WkJTaWe1iWXvbS4MjFyr3s0Q+BGZcY6ccqqU7oymLh6I96hC0rOapU
U/XH9BRRSwnzyN18mJn7SX+VFC+XTeQCuZ0fTtpuVIdbP4k8zgOCERBkHoJLUBmc+km4S13vVCU4
cCfEoEc5VpsI2IwOx68Jhpe4rSPyqXPk+Yj2xfEuD9FSngpK/ay3GNo7rTgB4OdylfCbcQ+cX7mN
tyZp+6fT/ORMDlkun95ShURrQDvI9GYxmISgSQ5sQT34q8llPbkZvwYMGjjbeOA7cGTlaWwah5jj
HKrr+C0PvXpX19AxiDmFhmkaw6uf2Y8FfIoNMG86StRDjlJkKoVKcrIa2zVBYfmBboPBLQ5yWGzI
8MBtOF1xs6YIQaCrMIHLQSPGLmyvDNLAgaxZvpg/oV6qGJOTZTtre9gkV8pohyc5oLEKkHPial6g
DoOxWbv5iVZPQROJn1SqT+SAxvFKH3znIAUNUtogBx12/lKDQFEWJSJMzzeivT3ad7UAFUx0K9YT
MkqCB6jWpb5ySMGYKBaNFlPa3HPFoh1oI8jvZ242WyOu4czi43GcxsAKpdQ0Y2L0WkhcjnFNyomK
5Gll99UriuKbmjsSLmf8VPH4QBcYgxcdEH1rJCDc7ar1RVi9f4Xg0xIsO4nq08yTYw5YnlEGbS56
GiHTumhybJIcCG26qFlBO4SrFLk/2Hf+U5J9VwlqoBwj54ubrMKiBGr0R/kb8M+u2gM4jXTNDQCa
MUFfcMRgaF3tqkofQKMjLBUObwpDYB/81DhAwhtIVPhTKpZIV7eU/FwkYXPOrQG3eZ2QauqCMmFV
vpsdaOwhPY0MiNtCvylVTMsgmIQA38gApyi5hg/ApOottajW5ML0U4GoHmJgY1JBuPwB5dineRPq
pg0ZufPKFWdDzynASga7hrtAuBrCWq+Lj/Rh2nbCaMvzGSAkmAJwKMTnvnwc8UEXdZxX0iGDagLy
WeppxceTf7hMylulXFIucX0k4piTFyXWIupa5rWJom+F9vmTsOkiBlpUkYA3MPS0TbWRR538C8mx
ZbAoK7lWcrsam1CFudgbYhAI4J8cLJNg6F5hqIOAnPBGRoM1r6X09jJqmKO36l2LOF4hxdUFyC+W
/2ox+DRZNOYuI5MWgRUOm074b5bBJPwXcjIgQXHP3+LoDgY0lGTQf7bqRO9OMDPkIAwbIOo+vxeN
H/9gmjlSku4XZSdzK6W/8qv7Wzlwm+bQU0hS9DEa7zvcovTr+BvN6FumwalPdofXbSzjchMPdA+A
amnNfuKaJz+QySFtFRodW7VvVjmR0dmKolK60Wl3c2QBz9GxdcSoN3pVv3V9x9zovWMfown+I9As
CluhCnHGiK+DKP4yDC1W1aYk4Ls2qRCLA6KTIYFCdZy7OjJeIYi6HAWKusEcQtURBvkGj0dwInqW
Ah9QR/nvaI0s2cG1+CLFovKHl2PLn8GpDGJGH/MR9l1NhX8zimcjM30fNVihXg05xBEDhYdBpWqT
teTdSPJN4A3RkRT6PPA8kESVe4jUEIhO99yVngIDIw02VWrQV+vDGsCCZl1HFIb3czjEp9bMu73T
lPdVQlvNJEiL4zxVVti9cTviidzUKmVIxeUM0jsFcp5ZTw4h3GutbK6MGAtRlyNEkOSa1uRm1aSr
it5dHF2aXwBSS7jUenbnHwEhEt2tuRWASW6bVXHbPIqrqkPnZ0t6xLOBzRTK2znNTCgWjQcRAa+g
W9dfBntv8NhL8rfYu1kwO018dyNfZ5gLY12p1xmp3IEg0GdjSBAyfgeb0L6sAW9ai+s87FJwGxpc
tajVCOFSVeiSYp5cOschaoOm/RJ2nGvmOXjy/dQHuBaAjTC/zaYyAQcJSO6OV3QbCEmn3XiMqv7J
Ip8LuG3uU3BvSWxOZqqW4gsgdaHZd4l+TXvptqYusFVnh7vwX9giilNY9V+1Jpi27tBufRi0u56O
xmrEDoL1g4NeDHJFCRAzqT/NhmPRrfH1Neqj61fRoT7GBSQaCXmSY90Encb3NBhVZkeNub913DHe
xiG4y5xzCTVXgmQuK3D0IuZ4d8Ba7TDA0lUERNFD5zmofjNcPltYwolVx8FdVbY46YpBn8Hd6Smy
bNKO08w0vxRT/Rwo7czDNmTa2dH4euzkGe0C0rIEFrPhRBMQ89zdGAQxupABL3+PbBK4HDOCvTsr
hYevDa0hD5v/U5UoZ0rVodJMJ+z+IUArVtaF2nsRHsoxuZq9KBrltNxBEuV01jR+QLHth/XkKJCD
ZAvJ4NdlWzkvi4erKCftKLe+JyoStCIFOjcUbYDD21Q2jRU/5lky33izljyQJjAf4uEhrjG5GDo9
9doRJTRl2sFjBn+sjiBUvG/BkD3P5UT3j8g6gm97G+4ioNR5rtBP2OVL0OX7zNWwFabYfEOCkuo8
0On29LR66/E04FT/7o/NDEDAeyukmWWipuT3lbM2m25YUUhFrqomJBb3s/Iw6+F3DVeJa5hvjeHS
7Q0G/9YJg/rG1xTgYkk0vTt1dD3TMXvSqX0dKDHhfe6t/i1RTnL5YKSgqxHZHXuUYwQ1dk/2OI/v
Zthg+s585wwjtTnnDfR7UXJ5D/XiIdd9DI1pEeB4iuDjz4Qgy4UN1MmxS94bQKG7biZHIQ6c/KkO
57PcK98af/XIMm+Aww+3FnVhwPO8XOsqr2FMk20oa2IJTBrY2UREg0qu6l2hwkoZvfm10ojpyHMi
qSsSEp6HMrySH2JqB1r7TWRcl02l3fH0wwHB/fqdayOqaCYUEqDd/HtnjrQTCpuJ6hofZaamMHt2
8jVT6nnvjK2219Iu/IpTie4U76qbwhFhtE1YqJO69xbM3svbxRTbkiIWGXd9MGnXuQFlQe5ywjTT
jxZNUhheh2IqiFagb/iahdDLxC7DApBF2xjGsbGc5LHrxzc5X00joP6BP97qU2bczHY7gCpjA6Kg
z26qVk9UBourZqzRLyp28E6OsvzsZsXfCWiffdUPavclSuYHucOhtKCmW257DqcSgiDKh8sPaLnQ
s9Ww4bEwSbdN1yVHDUDY5QdUmxNEjOFtph1PKDGkbF11LNo56bXc6xw6xFiIvxiSHP9W/u3kBzcr
lLVWoT+Y6hSdQjfxNvLt5xq3lzo5BVGBzDdTR6RPpXkVOoV3HwcUWL3JyL/nnXnE+6e/jO6MS1hX
AvBZ9XgfjIQyyTW6IL8iGSX+ijiY8NSpro4lJ6T7RsFnHaB8/R6N5t5HavK1i3JvGxrVjGuO6ih5
AwRA8UeT+8mmDkVUGr5yt6Vv48Bwjxra3LsJ3/JlP2RJb+NB6V9TlKpbxUGLNhp5eFfX5C3LVwqy
YoNfyX9tPIdUoTIbTnC9tVvKxHjcxechPQSkztS+BZPOz+3rXOjdrLolbq6+7MOmbZa1lvs2V463
GUstvs4L6tBpSEatfJWOjixxS82725A/FKdme416Qz1bQkksX2XkHODF7ntauOMmJ97tmiS28uw0
tLnlLryemA4jvZYrqGXXbJy2jm7a1vHg3HZA/cQXR9eyjCfnW9/ZiKtsp7lJ3HbmL6gRftk36ff0
jzdU0KUezcG4MUi5uEl5rU1SD9o36pqX91Op7rpTlPBMVoV/DQWh21QGSNpMOclX0ubSAK9ctOey
r9Xrzkdm7QMyfO/NF7kC8uppXauVeW61qbw28Z1v2qBVzwUUY0rMlKmVsv5BS4dS5NCqD8hWSq5t
ZBIQKts/zC4RAr1mVz+I5UBk05nvwDuVdUqiESgpqzjlvMdtT/P+WWmDh8vevPCxdAvr2VdSZUs3
Kzk5mmKe+TOh4w1d/93lx5KrJgYRHmCxqgerMPtDkRCJaxCJ9ACIG56XeG8A59c5xdl3evPxpkyq
+qxr5nBKrAYhel9C30yrO7kqR8+XTq3bZ0orya7lkDhWsxveDoVHXK6aN98M4C+m2KvBQ+3Kbm3l
Xpsm/cDNE5Q524gfAfvXK/Sl9Q98nLS2e+UtVogyCDYpmq1zSJ7UqQXfvI0yDi9zNs/y67F1FxVb
HT2bTUt4RTBqR53Uw9uxUdS1bpbizuhFrjnDtBRKOu1+9MnaGSZkmW1fn8au6h4xSxDCJb7vKQCc
Y3rTmxKX+CsRCNwQjxJejx1Ks853wq9zl9zIz+KV3le174wnJ1T63ZwD9AF/qd5qgEGQXfKH0/ob
+QVVPMlh4p3r+x5t4FUU9tOetEDrMephfshVfDvYubSr3nyVczXox+HG0ZXi2je1fGtFTftVy7ST
XJVK3XsUkgTXZjCVka1kEJtHvGm5597bczYBljHM711Wb3WvVl4TUgU2Q1s014gDwrMVE7jMTWT7
LXPvpy6zvo8KqRa95yi3BvLaY1mZyAeKvntBOnEj90We3S8lDuIv9BdQL47dCJaHS7cTdAXXNvbR
Rx5OUF/76llzv53tcDzFcx7cZk2BK0W8HzmQk13gKWdX5c+kiVOT3ExsL9cwguN/euP/Wm8cv9P/
3hsf/uvm5xh9LwhVlXu8+kEwtCE3+7M/rhq0t03bMjxDBZSlkmz8J3pLBbBlGcCI6Xybjm6z6I92
ueGIjeB0sZXjuSCxlna59g9D9zTbJSuZZAXNdP+ddrnrwff6p26556mmhiDKJNOEhB1TpLF+iP6t
IMPPQ5DH1w0eCwoRZF8YZTfvk3S8jl3RFZE0jFDHw7G2vcZYiSu/omQ+ETVAk6vQ+m5mIbfE1nUh
KLZNSIqAHBgCY+uD+yLxenrLNMoTRkmRwcsryFVyNHe9XtvK0Q5FymW5nEwcXyR9eGR8ibKcpEWW
RoW5uxt2sUuNVQ60puGJUY6WHsXZKPtBf4wilnSKioHze0zO6yiHkMuqcD8tnkUWgkohDX4SptLO
JnKTDOC5ZGxw60l5QJTGlkk55mnDGvv8fJCACwkJNcSD4TKwOjPcd6Z1klQSSd6QA4nkGIjw3M1R
cy1nlb41wr9wo3Ul6ZO9RJ3asrrXF8VDqjX1zu9JaL+gHC+jDsHKV8n4QDgkNXWjoZxemeUfAzkZ
R3EOxUz5VWNIGE60v1vcGE6/mSwlHrkdKTZpiGHe8n0hbvzRZtOdIiLfcPflOPKzmzbsbnESBLup
IXgV9fbKUcgLq7uohePefyEEaa/5tXrQ3OxLR9Q1wor6TOCGRaQWArgyDu7QdVYt+Vt5Qt1DjCFt
Jy5U0959cm4dQ4m29WD2O/ApyookhAxv6ZxGBsplYRsOBCRB/jaxXT2lc0sA202um8/y9+PKEHF7
bWKguDOLwd6Q0IoteehiH+PIZNJot38i0sJ6KFDBgF7gBYsx7/fYMs8oB5OH+N9L5DrL5LKdnKdS
qMYQkPZgsTsoUr83+z9283mx3G2gh9g75OhlOaaEmYbJ8pqWfHPL9PJ6//68ukQ8kORw0eW2cpDV
6h9fzad5PbDNvWJ5Ozh8n17q8hV8+po+TY45GDK1o34mNw4HrdzXjX9MxeESieNLDvLfk4l0TC7T
cnGdC5KB3EYuuay0bGlG835qgZQRDA336i92+2ne8vKkuVCt+LRYTi7rLO8mb6t2pRBVAgCe9y4X
/NV6y/4IXPB2NfbMZday6TJv+WzLvKTRb2ubfvLl4+q284TbP9h9aC02Ra1uZSvwQ2/xw6hsSCpT
cBt3moYTQvQbyXbRuIsmq3PpbMqxT5Nyt5cur1zyoUU5+dSyWx+Dr+hb/9V2ct6HFrF8I5c9yG3k
9LL1p3lFRhpGUqsFuvGwP5b+m7kFwVoeW1GrirwU57ScjlIeShGcsOjDqGxUpmmIavzzorI7ZDSY
ZL8jcsTJYhJ1zigCLbuQLGp5SfiwUiBX/dsqdwcoczcl1jkWqOGFmSGr9xD9OUOTatbtUBfdy3ly
PTlmSS7xMi03XiblOnIg+RtyLFQtb+URSruWKUXZ72giOWkVHtJQdyZGZVnQNtYGZAX+C0G6lpFI
y+Cv5rUJ512IkrJldOnT/W4eyXkXJ7NcAvnrUJo9SdQyKgnUfgfUHTqjBhP988ofHNAXFEk7uzti
aMKDTCGSg66nvJiVQb9uQ0dCR/4YRLo4KYprnVygJYpIHite1HpEECe6GnKgS/pYHuvuFpfH11F8
VUYD86dsDOUYqBUASNQSK1MjdMKhUbaxOk5/g6BcLQM5LyyIUc5HeD4Ckr4kZ+UWnzcnzEcmFSUi
dEiOxeipe7NAONS51nEQAw236J42xzFUs0Fd+71e7wJzfkDMYK6muODhVPxr5O8rOzupP/OHkTM7
+d8hmCM7guNPg4jtDXQ/SY7/yCcrBi6a+IrkF+Ob7oGHHgfZkWoevc4zj3IstLDCyrHJ7gqEtwUG
tYx++Vq2nnSJj5etKFUmToXQ6wZTxdcLnvqgI4myRshFj7KjaBlkdNSC125ZuHS2cCaJPsjwCdFo
aYmY57mmmSPvmGI93UY8jq9H18H0hDTBHZVhK5sjprx7+9QsucyUy+USOcglZ6fUU31tFCOM6YW7
83mlpQGT4nHd6RDEL7sUyqmN58OLnhXjEatothupbNPCFE1H3GB/DEZszH45GAeYOLYWWPhNWC4H
f9mjlFsu6yDIpMPwafVlndquiB6fVZ8AGzoAcjBLcLkc5V8Gi3tp5n9ePtkYRCjiUVL43fBfdvQv
zJOrXF5FbudDTQq8oCYs+c+3I8eWj9qPNBDMKfPW8kPJb2v5uJ8m5QdNlL0137fiqrAMNKFwWiYD
od3xhWJJa/2dUY82f1ihfCrk1WxZUY6NUp20bLMsvuw2Sg2ILb9fUM50pBLq08vKdf52Hj7WYm2k
xs6G3oWpEtqGHCCr5Z19HpXTuRDU/OWaDamuQCv/dvmHnX5e9cP0ZfTDS486qQwWqKHLrv/Hcrnq
HBUUibUfH17jr0f/+pWWN51M2pfJKzHZiy/jwz6WVT7sQq70eVrO/LD5ZfmHXRnp3mxo2pD0on8Y
pL8ns4J0EXwO+GdYY5m/bAD62gfGlVL0+nMfvtnqmDLTDAu8GJVLutTVLmM4deguRTSZ1fooB7Jb
OYuWZRKb4EblqJwpF6dtydPwsqYcA1GobTDDitD234vtTjwsy+UfdqeLjqg+lFBG5KhcfnklOR3X
85e59Mh+6joPE7V4X3JzOfZhn8tbWhbzcz8oGkwwDQTBtq/1Z3msLEeEnDQDW8sPl+PC7uOSPE5x
FMq11Kx0Nn4k0hHEJX6QzI5Q3gFJcscycPM2XHtQltfOCINhLVuOskUpB0pPl2AlR7OZ7PK1HPV+
1h3pMyN2Ny5q4pgwhY5sFPdsy2Q27uL4aLluvp9EtAVWljdudqggTAYl2ab7OXXmD8roBLZW+zEp
go2lPVKHr49F138F3pGdCODRdi35e+Fkelv5bJ2wm8I7eXTqt+gl/niQl8/wyyP9HNUhGTaUE5Qu
J5u50zdI9LnBDclvsA0u5nbrrJMKr5uidvvBtJ9SPotljTSQsRSp3KLy39HqLN26dreeFWtDg/t2
eXaVpQj5FJuNKJ0q28TeP/Tafwp2l/La/wXKN2wNX8n/YmYp6jb8r/V7XaTRJ17+ZdM/inaO9Q/T
4jnKdG3L0XVbWEj+KNq5kO91jTqeqpk2nHqDytyfRTv7H/wxNTpIrmrobMZWTdG14f//f4bxD1bV
XE83IKprpMf8O0U7Q9OpQ36s2oHqN1FNeJhbdIJ8Dcf456qdk4xVBmAwRgximejkyifLnfw9udDb
vNS7+9hwwvsgHo55pqV7tQ0g0Zeq8ZB3GSrDbO6OVlaukyG3H6jIedu50XP42Up+PUxlKIJgrLve
J9ey7O9QMO4CKoSPhQIOIo2G7LrpyvLFqG88ovaSSJ3fSLjNNzmJVagm8/KUUOdZBXEzrdpIc+4r
bwZmYfnZo5OgxAkIMZ80WIgu8p0dJGz9ZBURzIC+pSlNCXKjh5W1K0ekGGDQxu+tp9yErqbwzm1Y
47mdHubRzygfTcNXta43fhONrxHBjohnrG2JDmLPE0TxQosEVk9IRrORinNN0D2N3EDBs57Km66d
26cmc7tVQVDApnRLXIaqFj7lWFozK92n2ZydeC47T/P95IfmVe9W757j5Zs4SfZahbETJLl7Hdtz
uK87ZTcI9WKrnQ24AV4ZgtSww001Z/21l133bjKdGvI0fb6sZ7WtyU+zjavYg79sZ8ZWsTBvUEH+
qQAcIPXcvFIhRm8S+oIIKkbsoD0u+jI85PPw0CW9t3V0+i76OgIAsstVrdkpZlPs6XnETec9q6f4
Hodjfhd041d/yAYIOJSpJlQP66nuioP333yd2XKcShRlv4gIhgSS14KaSypNlmW9EB6BZJ4Tvr4X
uj1ER3T0w3XY17ItqajMM+y99jGfk+nQE3q9w5eE5nSynvBOvVTdZD2SGqh3RL2QUMaXYHs3Q2I5
YI21H2qyOYfOLE/sSkmp8bMAFken3klAiBjBVDiGiIlEs1XTD/7hfdSeclUKyMueeUdtW0Rx7bz1
uRGDMcEKJNP+Lu3SDn03bs5BA+moc7FtN/agDy4vzmEI0iP75OngcSmeC42BP4F9s6vKhXBF1Y4n
WNuEqTZuSuC98a/uzV+NYeIRTVrn2aTZm4jMtuwquGEias6av3TLA3P2g+klF8ces53MMK1PTmYc
jFhBJPMkJjGSc54cMIy7YCqRyzrFZ0di963ZfvDX4Yo8OTul1diQU13w3JNVz4j8gu8eiXTwssLy
fJCZtomPdMuoJ94MqIh6zbMGdhXVsYwXGc1qwY4VE+e6GVYxTzxrB4cEqFl+uY3lu7Ij9qCpin1g
ZvE+Qee5a8SinxTYqag0fP9iTCYvf0myZ40jibiiMRrq5R3EqhHh0iDwIlvbLfyP1xTMgooZ59kl
zBBn8aYDfnoQAGrcvc26Gq+6S3+h/CvOXQt2xfWGEKlTEdVmR/wE9I8V7f1pWV/mbLi2beM/+WZJ
p25tXz5WFJyadXfSRrtGg5ADmzoe1iYeMqABeE96q8nx4+Tyms05EYSiewpq+9VL8ksWO86Dnch3
iIs1lO806vsVpJqX1B9lTdhgR0B7xQn8wHvnO2bWjJPL8g/kzjyv2l7OaBR4uDN1reImPTiGQwBl
VRc09jGywwHjk1KgHkZzWnfmUsgoLnLeaIJjoqsbL5oLbT86WdY+KHz6qqs+hSBGsJa1Ii4z7PU3
Iyj2g8jGh9pW1m7pOomzTqHGcYZLKrMNKLG+V7oC7ivq0LfY3vWzni5Ei37IgASNtfLLnXKJRWbg
XnsiPrTSqH9kihxj0yfC1WkeiNGtHr1A65cmszDU+0168xdc0K1MUXRLyw+9yvVCYZTjffA7+1nk
5t1uh+ouZ/95XXMSEeoV91ziTY8tS5RStv6veUr3be2ek0a9J3Oy7mXZyH2F6Ump89ITWssMKDtP
aKYjUnODfdFl2TFLUd9mtoF7vTF+uaqeX1Vs3+vCPYjUGR880yOcmXSNPfdQffM657laxu8mAIhn
6y+ZEfa94enfIys0H2E1KASWTAISPW1RHAi7E2K9o2wS+Kp7OwQR+zPJ4uDdiZf4UXR493K2EbqJ
5xOs4WE3q1LfPCBlh4UJ2AEnPKgVUz+tqaw/lTuLO+uEb4tJWAzm+G+1v+/tGFiU5cvIttR0MIfx
n8qC8WCYCBzzvk5vbtVyeZhrdipzsVxbmX8UGYVlpo2rjPHk50X+1i2/mym+j6ktvynD+Cj98do0
PkyI3EsJzsbAaKejHdou39qy9Llp123rn5IBt0z8Yl4+V7P6XDw+knSt9DB2bXBOXDBhSbKQDYaS
6BTwxEdDHHTPgXF2hPMnqXGJEyXpnlYzeSKJBLwNBe2rWnKbeDrSNcycUI2O/yplEE7rRCXR9pHV
BNNV9HZ6ytrqI07dNgRbD/Y/T0mGkGt51KuhjlPcjAevU/YRh9epX936bSQsIqz6Uh89qw7u0plO
poXD0+/8IQQwYt6CFh5AbQzyKFdv3vu6XM8gAOZIpoLQUaI2UYsH4iGvvU/bMknd8Oxvs1XrS6as
pzUDDkSImvtC5LRI5vng1dZ0GWIrDkfXdo/c1A3ZakaA3HYjwy8/yzG33hfrak5V8L4U8wuF0c+1
SquwXXpwbHn/LZkCxFUDW4bb2hr7Jpc/UwFZojbmj6a/GJaDmguKXdgHTf5gC+v630XiL+qcSsmt
qHwGfC2LrK7nThzHwaYGGCzELW2zTxGhPAUFQInV/mm3pot/1SSF2mydm5072UG13NQpJHz4ehXu
3WGEeoBq6w3LIQMyybU+gmnalUgqT4XTYyyxQaLUZUJARL5czLhA3GvBZ4rn315BpNgaX1sdq+Ng
kYnStbn1kqP29YcpuDot27O5C1CPoen2nXsyCvNlGB513yRXYWUXuBK4MnMcf2NtXCcdrwfCZ/qd
2zf9cx/E14AD6FbHDr7YvMSBgHTsxtLx4rXmQIg6oC/MYX9b7BRPwqjScJyf25Inu0l6/ZKY4+uA
5uqtQ2JXDFAWKgvIn4QvYPg4Skv1WRC/cgbm8qczXZwPQTzs0y3oBRrjgwaNshv6jqA3NydjfjHr
EVF7EaOnhVhGuvwn/ZU82Gh4m5m8IC+3zces4NmvG9i86aLNA680MPLkhwThw9FYkzrsDEZynleF
UlUG0VTL8T55I8Wjmm/x0lpgGcmzQxdFiI9s5a6b7PTmufXfsdMxXm0LdMqAIBd9+xnwU0dOvPF9
JhiXpeXr4Bv1K6vOrYzITWRsuJVViSfCbFtyiPOx+pjaPcHaqNXWJxiPv30i387Chu4jGv9BUhdG
TdJ0x3QFnuEHPyr3xUjFfBex+OmKdDyW68mURMCbluoBQpB4jkbrKovi0NLB3JA6D6KorkC1/zmu
k94I5ITHlqxcCn4GTCfDMa3QrF4Hq4nGDNs5oXwp1ZoanjBHa1Rbm2l5fKJmLZGREZHs+XrdCfIm
TinLV8zh5F1NmM0Phe+9l3aPzT1fzVNZY0Ow/dzd6ckcUDGRM+3UWShQf54WuXxDmQrUxo7fwN9k
JxiK2dFV8z2ldttV3XquGnRm68B7fuAz8mzjTY0XO5bdh982/A1RM6n23oiKCOX5ObCz9pw3F4s0
8ZOZk6YbWIt5ce1LvVXYrfIIyZjHNerg3cC4mLDtiOY9FQG0Prc5g3Dl7oTglFvVDrzT8lCjj0Lf
pJ/qBFoHcCY0lMLBwhTsA09OkWNQhHdzDQ+rz81DWlR/qoorN8bie8urBejXQjp2OviI0uQ0ctt5
ZL4vpBqCFm1pMzD59nLFerrdKH0+fS87Jc5fxRCfLwsKjeJsaF77bMTXHI9Q3BPG9/Ma3Pwc3stI
KuGxs5tXX8dJCIZLHdq0eCZZXT3w+5fCkxbuvhrBfo6BKXPXbm/NE6wZsbRIsynKZn9GtkHwMt8S
u901gwqu5lx+MoKBXG9Uxa0dVXueKuCAPmjCmztX+4qeaB/4S8PYogVUAFnhNGrixb0p36s24Z/S
hfvaOZIs9HoBrMttiREq3tsAW+cXJ1isx86ne9p+E6teyqfV7NayWQiTJREgcMsXJEu8dzmOU88c
zjU0BsLYEPa2FNuH0WUtkOH7oKoMzoZD4Ttm1NRG54T4puuTLnkqW0MQQObYJ7ZwD1WwhayCmIzI
ItrDlKr29fhJchePHX3AznNxGwr9z5c4xhAJYwgc8t/CNnlDOnh2/KbhrZJDZqsEdKKkd1Z4gF12
DALSk7juN7AK65ZgOtv42kIUZEBMkGfiWm7T+OQYNo9ACjCZ5O8PhXlkH/ey4IrlGOCl2/fFu/La
ldgf243YbnXnAXzRmpITPtTzfPI6C5OKnTwGc1W9WYBgg44KuEZbl1AwRrbmrI8XnV6F1q+l6U3H
Gic4fnEH/ivlyqBpWMyi8U8IEd/WPl/CLAdS4frkaI6BhgP02nj9SIIvO44mH0sucHBjhOB0R98w
pmOhlu+Baq3HePCLsOhjGA/bY9nZNbZrzGhlnj80S/M9SwOPxw8mqKyc7NpUy4++hDE4iaW+qjom
pb3XirEBLKE2yz/GQAICCLwswjUJYEZ6D65t4DcDqcorjoag8FRyERokkS3as9W6fyzcDziMwE/U
iVdh9yoMQGakUilyKaNlgtxKgNFXw53JhaD2oXxdlpzv+GT9q6lfUHMSMQb04/fiNrzcCD/dVsjb
QPMZpr3giyuxz4xeFtzMmbdaVprjbl4woHWtD5wtr2CY5ZOM6rR0Doste0LI5Knvm+okrCCNMt/0
T3ljU9hZ3kNuZfWDIZgN+lQrIovNgyXGJN317u/M0WFstvXenhP7SIh4d/KOAXaQzYCHPZFz+xCL
9qfnLr/7FfS8k53WXgcPzZRnYQ2Y8KGNjXOjceh3WjnR6Dv6xbLBUfvEJF2XpqctHziEG6RUlb3G
D6gyP+lc+YBiii+rHL5Lf/LOje0OT139VGXzkVt8uMfcR0fBKAfkHN8XhlbH0YmctQhuK1CRcPB4
L2KqLw4mcE5STHQQZf36VyrwmrrVBII2NGFwxG6FbVhvXuI5t0yuBeCKpg2BN8IKsoiGi7uz49pk
JYJiwyKXpEdP4hWSZX/uqkdd2+JmI6fHghH3behXBttxHwQV+en93oL4xiaI+XwZq+xoCGBmeV/O
4Eoq69EcmoMRABos0/g9xSk2mk1+SFQwRpZDtYPUh2Dy9UYi23GLqXqkIxiOY0BCYFMk5h7fYhMO
i+xCj4TL0NquQN3Z5g1O7zevGzT2Ie65JT+tS/e0lAO2lGIOVxX3b7Amy94ZEAQH7gN9x3HzvjwN
2nxpCmOb57znZMjsTE965zGJa2qikkM1hXMaqLz9Xse7xoqnkOuS1EdSGfZ1P3O+dPYE7FhdSmK7
zsYqn62yx8IgP6ceF5Y510+NheS/H4DKroSRGFwHZwI1w24UV4ijxmmBYhWWtgeWt2FI5Qsj4G2c
nRcLkX6TPmT5/FEMRv+OLICBQfVrMIzsVRTZR6ym8prE6efXjaVw18U9pAfLagHYrMa3iUEMzPXu
Nc05X5zOecjZYO7ScZiOHHL2mWOFkv3ZSYbiPXWcFJZcNDvkSNbdAuUwKcF2TTZEFTHjz4iTI5QI
lhWzmbLSr0k6CCzrbV1IG0RoBt2Oh5q7+tHevlr07CZds8jOgZrJrWbRfc4WbBrUe8lsASeLB/aT
CeUcWT7Mmqzkn7f6y1NRYONzjP5FUwLay0vpjs0PZdSRHBSzIydHMUwUFSuY+upW6h/2QfMBWuXe
LfGtC0a8Z2UhCAng0SIVMdNHby+CUZ5bvex6jwCpuD2W6Wyc+2zNrxnugDDJg+GQ6NZ/qOraOLVy
fK2Dmc8fE9p5KruTi//mOKUbOCOHIChgQD8QZ2YDBWSZkGy690AL8WtT/bdY/t25/7CgrQhrc3dx
kt8F/rdTAeuMdtmPJIG9D2b9R+rhqHWLar4fZJSawY/U4Lslmc+EFHsJGJS1e+pL68Vc84yQb7oZ
Kpv5qf2UYq0Ps9O1WJYxzcZxfStLwyXcEQRNb35Pp8H5TIyPOAZ4njku4kq80KCXkquS+IXSYL57
PVZNy+6OQkngixnnPLe4ERmGwTCmNJ8N5aILzPwJYeB0VsXMNJfc5ddqbI8B8a6cmo3eTzHPbL0N
a525f3GzjmGmZOumqtTfr8omCVOAR/HN6r3Pn7W3rIxSvN+2A5hmMvzqLkTNNHJ+y5Lcv4v5nDBD
vwH7Dm1rjk+obMqw9xZam0AApfYM0k9LTHSllPGRwfmmlvH5R1QxXnSMaCGZcx0ikjJOGT4BcgiX
5ADzRobNNMc7e8tQdJsJ58k2sZhWCHLl7JdHI0PUURfLsJ8Sozy0HSC+JquDI16AcK2Zlftl+lQb
y0vt0I1DS3wcYT2+s3xcz9zPj7OQvyc0PMQZWMFrI5gQaGYTUjzNHuErlmUE28hZHXBGnI0RIpSB
a/A1Jc7SoLh7mJP8e1/Q9nJcZmHJnOGZ+UhY6xqy36pLMiY9IrISSFb14pzwOkYGCwIAhEuyM7bE
zawtj3K2f9hMzXdq9Pa4H7PvHvhESMXvLYp1Ig+3CYfEc2v+8/JAMbJk/CETKudUB2dsOe2lbtpH
zwPJxOiueFa6fvXWwT9SfelzsWAq1yAcEzOHaQlBfQdrpr/FhYEapraZuLY2fibDDsIN4uQmAOHI
FIdYMqnuZEy7jsgB6iPuCmWzi+ixSkwNwUpzA4NgWqwnXZIvJY3qpzTsXbrmyTHDNs6Ns1AOcyR/
2eAH7S+A4m18rtxHHtFHbeJvVnr/0Tfb/jJ1IfYF2H+KsXFevGBbJi8x0Bdr+8H8swlG+jJfTl+q
CGJQX01GKIchjj8NcLd7UXNMQpIAykGGh9cxcTX4IKNS5kWO6WkppRl2LQb2fjLvVCDO4Ut/5Pei
DeWIdRedTH1yx3bvDVxffj+mmyybFHUVUPl7431MqKqJygOzD40U5fVeO8RZfmEdNBhOybeN2S3G
Wr9Ln2gr4Nm7xnGz9ZtApA6m8h770cuP89o+i9je3Mmsgg1UuvuvzzOfvJWvF6S7Q4Z7CNn5ZAT1
N3+sH5RASahbLyomqU+U1Byu5KeHVgbHHgZ0Gv7+Uid9KbbUss5H4LXntl37y9cPCeV6XmPJX1qG
g/Oc9/sy2U8NshB3yr/XXfEHJETGWZTcyk1iVZHcenHc4p9fE0IzJmNPWwyEIQeDG6VD3u7yxT/O
pI1ovHQ9i6PayG8YN3+s8cdXNIkNQftUA9F2Db+/+NsPyaaLS9LFjr4kLKYh+x0jsP8Zy/KFEmDk
O6C4I7jXCJbpItw6P8bjdMs3Pdqi7Xlfp/OvYUN1JHb+6lMHhZR7PYygbS8h6rPAGJVUJbioZPOF
WhavdAURG3PpzoNvFPUQLDeRGNPB+oDwHQlAWd4WSRYrpa6jkcJXC3xh8p+1nc/7DB7CwaiwnbbF
n1qsx6Hx31ZV/MVJfTDrCXP4yiKDW9LjWTl/Wf4tJ0kPdmq+w8CdLrbo6t0yLZ8uwQ67JoioAgss
KsZTr2FNLIQIr9K2toRe47KYRN3FCa62duGFaKFmOauIRtPswdIj+JP6CfkcVyA8iy/NnydUeSBw
4lrPI7Zt1axH5hM8PEnyPonJ/lavg7VLc//kcgic/dYfD0lTxwc8tN+CwiG1dtuRrIiCrk61/VuP
NytbzEfU7PkPSXyAMqg+XL83LvBD3lJD2wfT8B0c6Mu7PWtvb2YDwc0bMaEiYzE3Zs7sMREfi2en
dI/Ef8YigkDOrcifgUnN+oRexpOhIO6ah6BJ9pary/1Yg75smdNv4IX/hHoEsh5oNV/+ey5RBHOC
OkC6EQeIDFTZ4r+VwR93eO+y9MVY0ni3ju1PH+cAk4tgBB7j3WVpouEc83/aXCIRkKziYQvfGYEJ
G1DIM2NhY9f3g4c0Ix7Y6wjn1FS+fTH4wynhqAwceY29avC3yxhqeb0RW22IUIIZ4gHmaOT9pkwJ
PGcf9MSLZoa4EafxwsTxP9WhIYKf0m4+zQynclVdp5wC2HvV/dOa6E/W0RwFfkODM08fRtV873/L
9LG0PJj28c3sFQ7FcWuq7W+d2b8KyAswFnfxMr00coxKG/csVwJKkZSnm/Bna+x2bRl8y5FcxAb4
YT704qfWfnZU/h8eAxLxfJpXIyz1Y9K2zpntxnjBvMa32KuQ6PcjG6GRindlQta2x7Rios2SOfSG
DPLsbR5oB1sLiLm71M8y11Zos0kqIxf0eUTDau7gNqRrkjC7S3Om78lLbrdMIyprDMs+f9xSFFau
8CV7TRg/Ub5AUgq4dkCVr6BkJlbHa2BuIw3z4rukHZDVgZNW/1FbeFN1alII/V3HyMAA4RunSdQs
TnnuVnFKOzc4JjREeBXmk7Mgok4Rm1ibCvGLamIqcRnbRjNFs42TbzghwIuDp8itB0uH47ptaZMc
Eh1So9/byUrNXNpoGn1GX8wHQsNTNJVB8JB5/gcFcRLpuL1/gWPGZoM+adc6JV1iHjMLRFMRLz/Y
TNBiKDwo7pLw3ohNAF7s/4l5AWM4lTN60oaw2nUxb1Msdpp6khneaAJvr/HSgMYtW8pq7aNs8bT+
XloBng65vDfbH4uTnguv5dXpjWcqBGI/i/gOixed6f/S3G6p3BexeVaUK59aM71qO+Xri2tyuTdn
Cz7W1xbR6SGJHQriGv3VJJI9Z11Lr2LTF4LJAe+HuU+QCsH3PU1W3tpVeUe1AFovpuirx+TRNPkr
guTSiPEO0Sg/ejlv9Lxefsq52ScZe7QBSvV/t/T2mX/9bC5+Tlls7/xe24SQGB8sMOsQ2sW7fsab
g6gT9Sbu88NC4dtQzjCeBTBpVz3BCV2IQHqnSv+F+woN7NC+BLUSB5rS9eLicb+YlpUxOfMfAm3p
cFLTxgz8SWKMxhFJwjROQ74E2xZ0yM6vYKtO3H3gcDw7FUs1KYLIoDwFbAVhNPan6tyhaxeQkI6Q
Xt5dlzuD47zerUTaQU4mtqOD8rwrm1bsCymhbBcKz2gQc3UVmPSxZiLitex/rXDPgqiFnV6d49e9
zQBrPBv9T8c03rB63dPtSZEO2MGEaAxLvPTocMCP+HHYDPnKtIwtgj8B9oVEfySEg2AulpONR5pI
+75MKuHx7h7zQV8dJkJXYQJGdjrx4nSEl6gGK1jp6Ruv5IAQYH4DFHqnsn2mW5ORBDy9LwPPgENU
/XMtDgh65Qj3mxsSUvBd8k6CoQhWf1oeZtGchu85Eq/z2i9+WEE/CL1kqvbC/AslneqpzkCWV018
zCaGeeDdXztaQJI+++7ORLRDKceZLE8x2r1dUDSwGEZ9BCDBKbgN5hy/Tg75W6vI0KjS9JlzImas
yBgD83EBh8xqLE5GK+nPYzfH+z4XSAjJ2WB4Wz7VJcH2Bszpzmnjo5v3xSmxMp/gdtxMtmEcsIyC
MJL9oUp6xgWl/JEVMj+bFkWMv9wnViLXLpNME1DcjNl8HxJEABQmRTf+jFX1y+Ql3nlyWULXwg+O
fsPZQV39hFCFdTcsHDjQZuMYO1P9qiwkLLjYUQsg5D5rF/cXDXsfVnTW+LhJ0Z1eaoxodDwWt+RO
BeZ0ELi39tyPVRTkZILHC54zKuf3YBbLyRr/mJZx6i07PjsNWhhQV1VguU9K8c0b/Lw7WqUPtbdV
bz4L21O/jKd8iq3L7P6N69hg05acXXrJsPOKIQzqf10dFx8BmJamLwkFSPPP4NgGpIspKsjTLCoB
99X9GzS9t1ew1XZYuJnex9csVeAcVi0JnmjOTm/h+w+wu5keAzLh4g2REOFZgObhgMdwJzSoj1h4
7zwEQHUYCKV9Y9MfIQxIVORum/k4KO/ZXCQne3gxJ6Q7BgjYBeNwv2WabVNnM/npULBu65TfXgAm
weQXs4JBnCXLsRgkB248Mmo0OzLokpk3eHkOXG9mQ2Tha1vmhEnTa4fw/owEawlRMvSPo5qeEr8/
NLm9KwPrD+N790mOfkkr9QC2bYimpDGOYPiP2QhihJXa3aLBdkvPi2CPHTmg1EnWjRvSSn+UI9BB
80/cAbpMHA2cNgjQJJl1A2KhOsYMhjitqFKwCRQr8anYKgMfus+6XLXGliAIRDLg1oUgCrHIC2Rj
NuwhMniqyJUeNGXXH0624/+dHta9JrtpBy152i1CQC70FMvyNdJ7kwXaIVbi0+7eHN/pzuOMRiEj
jmbbX6H8Qf2xN3sPLBRDrpoQby+vnhFXyIOfF0QNEFKTlfKUC4PrKN8zfKSDctcxZCtDGz+ydBxg
wNvmzLqrEldtbt0aCh2SGpRfJFfPrD987UUlQtwdp6DfTixIMpXSddgOMwsODQPbxa7Py1/B3JEL
u31ibkNcQbssNxvK7Snr2zbMUvuPZB4MfNdwdbVP0vytaFrrutT4U1qD/m7KyXkzKJK55nwkM8jB
OnLA0lCpboyqpH2hy+OShiAQNtm6t8QSFdm4nEWBDqjrrb0L/yAt4Vxna/mMBUNFTjb98jv3dR2g
DDHmj5pGneM7RmOinRzWRswdwyIYz2aXHqTQKGp7e+8tZn4axipAKWMfVDyzPXRBYQmnPyC/Zddp
zS9GlwQkC6ljk7uktsFlbuPmqIRBdLcFrkObDTlodg6+yV52SW/9ZvXrhF7jO+CKSwYxtn4ylSoj
/UKH011cuHJoTLKDkOtnmwF5qGOAeIXSH179kATgDv1G/Cpm6MJy9s3DmPE+L+vpB+KfctvRxfhG
gyuLYONYdOVe8kcOhdQvXaVHKj2NDGn7W2bPFIe2bhi1oXIaatKjiAhRjtE8e2X1pIohuLC/8SIC
9/7VkAVOTuU9ODKodrQQ8MjyPnLslIs3J27ETtJ7Pre7OB7EaUSeVxbTLamktXMEMScVT2vTNjOk
3ppFM3uLKFm5fxmk7Jq53CdG8qOznyvwnd+a8rjyRImZ0nq2beuQqboJe5+7yC1NZr3+bBIcGtzQ
jTkRO3G9L1d7N1XeR1UsY4hUGqGLRhpN7J7p2mmo+4ztbrk9Db3PFh4nDXybXTcP6940Ifd61nfJ
+qgUA/MVZKLSqsEYqG9EBK0HJBq06TwfiMic/hk8eXplTfUwIzzE/kpIUGBbV+nF39OgjqNxgAee
6OzqCdT0pZuetin+0HsIY8aECGjq/9XootViY1QuMzxXkeZ7dFlPbQOZ2Nf9wbJ4bKToYsR9rXFo
y+xSdnP6CCj9h3rUo/jtFLxdl6b61gwg280p+MxEYB9SEFtlWizI4OBMc2xei5XWopoG3hOowabd
QPN2SRy1b9rrsOVY2NzLAasw6vnsPXY9ReFhJ2GRMOc0Xaxy1fZO1NTQnH2YOr782605TsO18b5J
3x/O5la5+xue8OuH/37p0zh5i/AiN8NcYyxtzpBjsyNuQa3/xyZu/d+u8a/f+P//vxIv2G6g8VyD
gkwLyeAW4kR1mZS5Qb3oMzF5WQfZyVeTljCv4wW10XCMO6hmSg1wvLefpf/7Z1+//H/9v68P+T9/
4v/1IUJomoXMHaNeWDknTYttu+/SewqVZp9YK8z5ekCZt8RrZPSMZ9JV7au0+yZm8ScZk+6eqWze
x14OD53QxUqmTEc8szoI5Mihx0cJABdgPbMdtRIaouYi7YmB4MLadRyYFs6TuvHkHTliiTqDlxWO
Qarvs9FijStFVLlA01GUsqlkzOGyqt2JMbsm/D6pWwRsWUM4rrAxu/jz08qt4EEU/zgzNeZxjrmx
J/AJC/vRBe6zs62fiYLNvsR9EhEW6hqW4pR0fEqoccfw3brUsf1DcnScYw8kj/NJ2ujTksT+0aeF
35bYxjj/shtY83E2RNbAEtTzmQst88K3594FymFmSJrnNKEosj3S7LaKEijv+1j+M/Hlv87WD+g4
fxmuphF+sm9JO4ABdpaj0w/Npc5zImI0upq1AzjfyWPejOIQz3T2s67/rIsC7bNwDZr9O3po5tIr
R8Eii0fKhT3kHwKALYJgMmt8KWNCcY0XVEROxBf1be68IxDLjI8wu9C2s989A4odMTj6gMWjPNmd
fKsM8lKGeV4iC1RASL98d9byhxznV11SOJhuRsVTBiS3NoJhC2BFUrmcY7au7gVwPGmum3FS1PIN
h8hIzUtHp0s9bOMiHfl6kQfddY/FOBqXNvDHMB69mcXwn9bljTtspMZ6s3rWWjHIek6YwLaAj641
cC121TsOzbHbF1w0UVbm6Q5KV7VPdfm8LuNrGsie9bo9Rd0E9oesB//ilWBu5FK2+96txFmxbskz
xqlzUBxzTkE+O2bphNMcg44IuSCwz0S8FNeFmHuyEuaT2Hq8qSZxs5mAyiYdWomg5nthJaV9Ff76
nUaRBEn8P4Af0xMJrpemydF8a+v09fVb3d3xfEYo2nxkW05u0uLReZff/ZwYBO08qRndW/ouYlRA
0sTiA/BPocN3X0ZFvWMzfvr6iwjNcjy+JlLM7znxNoeBmQEMSe+EbmMBdsksNvAt4IqLjCFf2MdS
EyrXptN0mhb36LjmwtIKimtZX3OgZU7xqCp1qcuRf3dipo+pNvG90CCSi8g1HhzqYTSudP95cKDI
+9Gl9ILC71GnwvyHTlaCfdQ7lT1I1/o+aBe6YBD/7Bvr5ijvOBT+j7UqPnQ3oWnU9Ylk0B8kOsds
sdX4OjnpzlzNFIJ7SVfDykw4Aslz0TIqij+sdjQPvqMY7mfLj7xpFjb+zKMmfGH7WME9kWZqvtZu
+9cs/WOX5uoFI5bcmXD71Fwc51xkL1XKZmtci3dfws4yCup12gdiKE0S8lxJ/HGuTqYRpwejFilc
RC846yozSd25jMAbbrUOjNOYdWwcu4CRUOui8U7v1mjRzvz07OJ/UHZmy41jWZb9lbZ+RzZwgYsL
lFXnAziTokjNwwtM7i7HPM/4+l5QRFVEeFVndJtlMignKYoghnvO2Xvt5CafP3L0RVOl7kdaOQET
xxJRx7aZwrt0qaIGQnHpTKFbcJg8MHeMwYINj05KnyPtYrVqlqlDUbrfYtwHqLk6CCBOCuBy2f1a
SavebdjsARnHK8bLp1DgNA4wO610VqQrn3XGzs+b2zCwmVuV8UtcliZWpThf46aoYFy3XMWyKZg5
+wnOf4adreIAHTAI5oFW+CbFvLLCnuZS0kjiStDMMNsZ3nqyFY5mNw6/3bglOVaDoG9ABOs5N/p+
ZzCJcExEQWl1yNM5Pvqt0BkjlHe9AWJwQVR/3XQLLVnqmo5u0H8ek9H28B3AJpFRtyGF8EdGfvDK
cZE6V918YskEoporSNKuLRE85hkLRZwTYMKW3pO9OL+t5WYmL3MtWyaLX8gXQ0TPc8lzs4Z0NxCA
3UnkS9FT/xBRQtTa8hoUABRWyznNJl4VoA/JipH1bNWjF7Fr7ImzYObZ12cHfdNbWTLBKxGa5f4I
IorefOEkyVonvxa5VHjonVK/ALoK1wocHm5v7Rm9Yjb70RWRcbsaNQuYhkqs7dCQnOLbpDuRj0Z+
o5N3ZKB34WnWfk7066kkrJPdRPbFbRlp57NRfxKOS7yv7KGtDgZXFfN16BgU6zpiLDk40SWxqhv6
5+kORUbOuqw7Z/z1tZsX976S38bGfAiscH7TiuLkqmH8zMjAcK9gisO3OmOmjfGNnLugRJ0MIXXN
1O5ZhNMqnuWw7WM6+BOWgRnmzMoVZfQqOvfNHACXTc2LCguih/Vr0JKuGjWDXFu5+dNXiFHjItC8
uHbiDdZ5asMcwZaJF2VthEFIz9v/TGYLHfUC3cf45wXFnJ8n6N+b2pjdB7VIwN2idt6N4dCWzbXV
5b1dRd1a1kFyaOAUAOZ7okfF4Cpd3ALZvEUZ9yHjqzVG4WNeG7TRIwAKDPU5MjizqSr+EGkdnKSP
mrJtTZCCDS0EGSAqSYrioUAjV/p6g764IR/Nru4HZKOWa/bfndYB5Mm895EQ6mPMypaYmHt76tob
35g31WRAOIoMH60Awi5YiQEOGANTFN+jHaryEDj0YMX0SSbxTR7EuyIZrJ+iCg9OjeSb4t3eRgMb
yu1MeekcwzhwKux2FgqLBzxf1Ll4mj5lsDdmrdzPrHDXRFV2pyCUOGY641pLpNpjzVhR2faN6Ird
VAzVuQ/N+drZXbhLREgLmHbb2bH1uxa5NPLlJj8HVcJ0NaaZ2tc64UHkIL01AkQPmYjqqJYxxddN
Rk14TF6GsC3PeRKX56yO7I1T0l397Uca+bumJXvcZK0ywR64Om34Gk54vMiaNzmhintiw+TadHv0
VBUM3FSrFpuIq5HBSmyfJhXnuxH069iCS/Dt9tCq5lWpObkJ5LLNSzo3VmJYNyCSn2Qn3A19gHzT
hj8NZS+XyOmZcVBPjQr6r7dQS0vGwZ3PuIkla+k1ZYLINSWyKZT+bY8eAJDqMQqn5Oo8DHaChEhC
fXaKDoGES0BznRubZkCOiXmDJbGw6CWVmGYKTsZ7LcudjQN/cPUnn+OVthqpPf8D8961AN/U/O//
KReM12//vDDJWJQalsTPKLANCoV5ENvinzFfXeinUdlG8d4WDSaeuRHnvtUBRrTuHZtrC1w4OpJY
AxyKvs3GtiYSfXUm/0DjFUuDADF7OkUpipb4uW8wURdELB2jJALFP8gsWzl2BnKpNH+3QhGtI1ZF
rUh3LkmZGaP4OLGERzGQ2o9t6jZ4PzrjZCbo8AtD6DQS9HlDPynck3n6lubmcG7cKj6IzryU/hyc
/7hxMkLA06B7DIyKuZbFOqlHAadPyiZ+q4NUXurGfadc/282o0U22q+b0TGNZWsqx2RTknb2581I
CIDBjKEN9u2gfpR9YLx1RFCtEjN2PEw3Nh2OPnqdX8upQfOjUnNNG9+8R+0okYOkxaGzUvOe+Wtz
Uda8RbOAgcXKsL/Q7H7gwMWM06lHfWrID3JrD31JcB2T2F6z7ZtNYdvfoZ03R8TB4Z3AhojkInxP
6xRN0Thnz0Y05muiqWmcWqEi3rPxb5XRHZxxqk5IQq+twKdnNUTiMndmfdYYz47F/Pxf724mtttf
txMoVZaAwsYmq9TiX/0TVS43O78A40vWgADIn2c95K1mVwK0pMUvJpaSMiabuWpPvY6UlQy1mH1g
N5hddKA9fOvnrn4TMqFQU1rvvwxssWyrvQykuyGpM1j9kGUWXJxNNc7TUzZGt6OejWsfVuNa87M3
LY77B22wiLD9m32A9/1vP5zNB7SRCxvWL8i8fMLFmvczsncCaQ/IS2mfbofCjN7JcsQCGRQVhxJf
BNMra2tWzeiVWqR9cyqDa1fBIpjM3b0Vy3STg1M7MT8l4nPq9KfalcNa1RmtbnYrACoF4hUmtpfA
VOmf7iUyvAWr3t5OXZwDokra7z2nSFuf8he79euts0P8Mx5x5Rq3c9GAAQ109eaX2SGzmMblo/6s
t/FbJProidVNt0txwOwtaHL3KUJwDy0SQsxhspGoay90fewHrBKJ18URzGpqDsJKXWNVMTfZT6l9
sM01pELjJMJr7RDsVAWG88BFDwI8E4KhSsObkpyLW4pZTggkG6/qePRPTZW/9IDHP3uGXUAa3otu
mtC4IwUV8r7t0TGQYlF5hmytB9AItKezMT86FNRrzcBImlXI+VTX26/VWFyMepafnFr3dD/9k20T
Pm1Hvu+1nRM8xr6VwsiS9i02OxwXWkaWPA38BJNhHG65btfbWcOiMmybuWzesL0hHG8OHLv4dwe3
vRExLher53I01OVrrmzwS4gU0GJZxziU2b4162knW6SYfSwUyqoW8D3LDPK4jLe/OcL+65lIKmVI
ZbqCPEXj1yOMAU+kmXhy9y4N072OdNmktXlW/UvaiythvLDXg9re0EwUp9QAaxJGZH8goafid0DS
ExwwHyNdfMskfV6L2d1O6czJ9QlaPPB2iNjYO0SDU6BbVPVz63iqbbJVNtGDJN9lYxZE87V++Iaw
DdEG3dGVlc1nveWZqTPIPeSpvzn4Fnv9LycW1BS43mwTOKahG7+cWDRZEcIuVLifVXEBZSXAZEfB
yk616DaQ3SnLCVHLg/yxEC4y+R4SNhXNRRs6Csy66a6NhceyV4LpjwzOmp/aS7PSRCaDZ7nsUX8H
WY9ycBFCLtRt3H+eqeEADOL4iYOoXLvMxJK6ubXN8CgKuacdnWzT0Wc+rSq5TkUmt5XcNcy/1jPj
rL/ZBIb9X796iASWdG38HnQfCcz8y8lV9XqJI7gK96SD95cpDZxzV5vMy8Srrdr2bg7s8FgF0Xdl
od2wovJliIjSVUuipdJpyGVu+ZYml7Y3HlJwZWeVCfMxU4T3VdAlHS4iJ1nV/YsbvfnIFK790H+r
Rl3fi4qcY7DC+rMZqzWKFI60BvbwOBWX1vSR7zPGDov0OWfwdgGo8aIteeGRn8THBvLZg6uIlc3L
x46O0LrKxnLfdcU1LUlyqhkh34zB9O7oTY/MNNs25YQ6XNrPzRTLSyss68L58jW1In1tE3TByCZq
79EPmTewBm5F1UlKwwx7yKCdO1xFqzmw5CYa5vLSMKpZt5M407WCQkTkdpNS8vf6CPlyqub7Uhr3
Dhl7p66q702zdW5GBFH3GcVgSf7TIUIvSeQJhO8CrrHR5tHO6SRuitnZdbN7avWKUcGggziZIMQb
XUJ8XQu6tw2A1mkIUrEpBiVxJKUqnRshG2I40OJtgJBTegz9DwXnZYObOvGwgOWroUv9a5oZFzoO
6S7u03pTOiiJmxxWU0T5DsEvq9ZQtRDfkci+jUSSX/Wo2yM5Rb4XUZfD1KbXaRB9+BUHgqa7gZZM
01yGjr8xKkPsLDDOdfrM4or1X0pHTwsxPjffpFHS+ZonpFxz/6YrsyFSBBEKzkjWfh0GxzKHpNDH
1A31HP6sUnFFt3k2kGxdhozmqIXD1EGY41WUXdc67dyNraS5GScaLtFkJIzWc7SACrXFFOmP+MyL
uzQco9Vg88rQt1mrz84zSjHPVNR9KEztm6ybGPCUvvb0r0+ohviFhMuizlZCWbbhWIZFUu0vS+TQ
0GgM9UrbMU0dV4uJ8JKSa7hC0S1IwrB+9BTR93kZ+2TbN+mmVBaYnNB473MVQE+gcafFcCUK1x2v
jSbCAxifcZWF7qN0HQI9QBZsezUYe/J0X1oCs8dyys6ykM2lnTSke1XfeGaYtreur61c6RQUeNcx
TMLrMu67Y0GKt8IQahPlqH59hvOOLuKd07ctDPme1wW0U0aVp1yFzORsF4gfejl06wGr9FlaGWPz
wjCYDBcfjM3pVDvFuQvDEnU/+2MkDXUr0rZamXbUbMOhjr3JwLqdTe1LNgh1HZJoY+I2W3x62yw8
ZkB6vqupOUQu6ltDuwrxjfZFv9cKpuVFvJ1ZRNwqVrhcSYZhDzwE/YkNT54T8mboeZdA2JK5FOEa
ph1c2zxGckMJxmiOCJN0lOsvH7xUJ9OmrZf65bzP6NgAdR/cZ2y052SqoFNYd/mM5oqFt3kMpYsd
sFXVHvs8SKDANTcWNmxvrnLzkhCDNSNMukGHuTK0ksUGRq+a9EtkHoU62Xmgb5GxL6K2RQmBuBq9
i3yMcd7Q+XKyde+jxYzJjtu7TlLdRuhBZrAVwIMw46GSBPSdfXcThAFuLAjs9sVJKLyKX3vs//o+
/lvwWVx/q96af/47P38vSgaXZEn88uM/H4uM//378pr/fM5fX/HPc/S9Bpn2s/2Xz9p9Frcf2Wfz
65P+8pt599//uvVH+/GXHzZf/Ou77rOe7j8bpOBffwWfY3nm/+uDv1O0/w7zQw3Lkvv/jvm5hNFf
idy/veB3uI+j/wP1j6vrAhjEguKhdvkD7gM6QfCoLZ1lac/q4j8CrI1/4BQQLPop+/mPNP+A+zj/
oJmpc9owBdnThvP/ReS2+EV/WeEo1zUcIaWCJGQg7/ylxPQHLehpQskD/Oe1cqyJnNYRXoCkTZ4F
8pvZ0Upzvjm9cV+60CVSF6gIFflr5Tr5VloWuMwh8De11R+qANFizeOuGc/bxOmvaUHTwRhG/1jQ
BNnnWDqlW9+VBkl9Ze/kHlREsZp9hvUmY44A599hjm+LViSrCQS1J/W3JEGYpXKHCuExL3bpNId7
6N4B2UXiaDSd2Pzp2/t9P/9z80L8N5tE6GxztoowbfvXRR+Wm9o3BsLAyNHFHSlwOgepdotddtoV
mrazc4G4vylZgMwmenZaCHPyrrGyWuNjXyPCnfdtyRmqc3M+TXDjlmRVNbHrCQAFWyZbdL9d+5X+
QXn413+7wdf3yxfqwHZxuKJIm9xz+4sY9eda2A8FsBKiIg5+4L9mlW+uSpMp/GijP21dumqzccmH
lxwOLTOQymVGVQ0Hq3ZeilgbdkaN6HgMUkwNA3IPVSDKGKY9MBMcyLHhxUquBQYkL6vwPsBwMwUz
zcIJ8FGGI7aa9GSmaNQyiC+GmO8ioyJCTas/M2RlHliWU5VGXM2K8URI8oslZszGqBTD0XkVffCk
yhaANnZpnSxvD0ehkcTM9Z1rEJL/1ZRdt+Xk/zTfYDuc8WSIQ6aRm4MjkNEPZmoLn62JV49B2Uqf
rW9kAFVeaOPSBKpeOdYq43XEK14czag3DWsXz7BBANntDxGGzOCB8zqxPx2ClNzwkOV9atkv1TDy
vKZCgcuY09aeS4afq15o39su4SqnWklXrttzxZ9WKAMYlvtcAGhj3VToKTx4wuiCdXVgOP+YC5rG
9QgRq+WXaEXAUKWz7rhqfccUF3ti6HcqRtyJ0fkjmR7HHrFeMlofTngwHMZOiFOukKBQLJakXRGo
AqmqOSWZsw3S+G2esVf7JDgVtQVe2FrSj7PmXFmzudVDM/PkLHYqzz/mZIJ0gL6DUWy17vr6tZQ1
3+UQlauqG0fgLaLzLGfd1uEpA6O8ghODjipGcYP8z7zQ+69WBg4G37gJyHe7S7QHB73TYm4hgN4h
INEgL68fj5lqv/l1y0KQvia8+20IMU2zM9YrtLbWPpyN7VzMd4FDm2hCcZH1T3WPzTyt8udyst5R
Q35TaYXHuntVDqvovs1/NHF0J0KGMEYUXeqE5W/U9S9AN95mudLQ0HgtDZ3VrM2bAF048U6ncmZy
NurWq4oW1aU4V/pcs3IQu2jyocnWKOFLg9q0BISjo5Kn8+DgBbeA/YTVFj+1l7RUQX23C0V7Exb1
ruWq7YzDoUnq70rc0Rw+dm721NAw2JDS9aEZckP23ZGu3Wap+gpn4GaevBFSNPqjir68gh5I71IL
u4MEUUgtH64IbHhxEvWY0iq1tPkmLkOdcTGypTAO9D0+8lWXob2MivvYbj7wL72Fab8DrbCVHEle
HnbvrYOCqOHtlD3AwUEAaYCgQW3r6Wi06FhyYrUf54LyXaXfmEr8RDf5XjO7yy3zA1RyuRIE8a1V
g/1wdK9RL19jvk8jRnrkRyfwhLu2rp7o9x2rPrgqKb+j1CPOwPqwpgHjNwINTNb3Dv322NWQLgcx
we3yPrXqTWuBXGPlHHqBj9pszvoddJLPnCPPcxBsMytLn2CVbBlzYcqzkVlJPUqYRRa1Z4LljRp0
c40q7hX+YSMBCDWTtMtZg0V7mZoXAFA0OAlDy/q7STnXaEzuYnu6dU1tX5J/ZJToMiakVRtczJyu
8boOze0UJeSWB4UF+1ccGr87xHXYeKn/TcjsBlfzgzvR3ren8alMbbGefQozf9Cvv71v0s5r3y62
LZG2LJA/0kStl+N7aoizrDmU6iw6EAa4MWN9Y0wok6zgra+KyZv78TPNgsWzjpBbM8tNS6R3adwt
D8Suek0GpgKj+020/n1gp+tmqE0v8puV6TjvmHZuAgdG2EE17jKf6F/nw6RPZDUaSJTQFhfpTCCP
S5VY0YMdNJ14QeTQhaCZoOwa8EIoq21nh4/+gFg/jrqDIE+DopJRa2MEGM6Hi+7Wh7w1Xky5seI6
XSdK3dqqeAncepnLv7YppzBntphefegqp+6m0J4jOkYwFDZ5hxw1ptWl8qb0yg7jPv2QR1K0SyrH
cDVMc3wYXBLdFZc3gikj1NzmsxnhQU0NCNq5GLY0bC5pWT/74Xi1FSbyIFfPBnLpOGl+hJGqPKZQ
P0ygOkVLhyHnDtrZxXvZ118PTW51X1osyV2Ha6BDOROa72IMPBDY4PbqYB26M9wLi3buiM6Pegyv
cIJPx577n6PZ3dlkNI1B9s1GGHEc65hag6kV4Zlc2qOx3hZmX27FJC/LaBEKXoZYuXsctWIg7Wvi
/MK1ZzL4zInxPaP54Zk+nUW8eJ4y5VvC1HONIvGj1PyXOuzOpo8MFLRHTmaSvjMte0mWO2cKVbgQ
UvP6eoJhMaGTdifrXAqMdZPzEMtxrTnqNWPw53UZSIH3uIw+pgwXGxEyH5KFSNyG21oTBNdZSBXL
qM03Sa1ume1Qv3TsimVrX2eANnibA3tF3YFCkNDOqK2vVmRT0zFbUpHPdLE0W/xBOtMnOj5nGxnC
iYHCj9nRH6sR0SGfAeUJO7zWNDWsMkw8OtlR0k3Xg118RvSZCFcFAz6ZWPKmeBcYLhN4sg+ypdvj
yEcIbAFOkIMCLYhwV111C/2jaw0/5gh3RiWmnZjEU4j5E+YA4yRDVKtOqcfB5goaOEfR9nTuPYsZ
qF1IE9oKfy3nLX9uP1IbwIpklzhvMSWcB797mR1r6atmzPoFBh/rYSkQVZu0b8uma31qtuX7gFX7
GlTdj1njIM5C/RUuCiItlFoMK14CI3vIQDOyozOKK4xXVYtyq6zIA67zg6hXWBCstpHMFB5xnSc3
1a6Uq+/YpOfVzBh58PMnO5/wZ0A986qqeHZQQtALvw3t6tBN9r0mhktcYvyJkkeWn0etG4lJQSQj
LZSPPpATw/UaXuXNgXz6+nRcHlfgNLwspeu1vK1poyhN3Acntj+beGSfH9VzqaK7nk9oW80GQcre
8W9tynHNrfnDQVyEkP58yBct0hCUWG567fpvc4+cM0i6Zlc3O1xl5sYuBxjSOAdgE6hDO9rmqh+y
O3PBcXOqN4ivrPLyaWintxlH3rGja4HsYISNTeCuwFCFZwI/Ailyx7GYK0wX8OE0cmA9Fw1piexz
68zoV8usPWGAvwJCFCTWI7SvcnhIpTAB5RLtDCwXOF9f3iRW+mjA1SEEgAqGSSQT8tggDHP0aM8N
O5hhTwIwrzdqERnSlvMIvAUE9tzwNXaMehP9AdtWnkf5xpfxDq8ehz+zftYl3d7N3c8oqP1NDkNt
RWk/exB1optJzGKdNAyCOQ4xf+O8HhnE3Oc5OBMjiCBeJdoucbG0lrm1WKC6ZgUExkubwxgw7NFS
Av782gQfCpFoFIzu9ZIg6nTQD5XSTqklW+Al2owNyFqSyzO6rfi0Q5XQNktRjYThqQOksWskh4dW
ZT2nNBsVhB+m+xagPzrRKcrWRSNZPTF4OIL9Ko/6F0z9P3/8esCYbNxaWK2/Hhy0hBl/npNM/ccL
zGtazyMrIwJu//gVX/cmfe63qteuVWehHhx0l4RgAjeFuQuDeTGZKwPiSwSxISyLeKWBxWGtzA7z
dfOV5PH1i75+LEdxzZnBbaslN2nsa9qaX3cT3ae+8MtV4DhvoyRkOQ9NnwhWuoAKpxvAEuOQ1eQz
mUpVO+aZ1oEBteVRwAVHLh8Pi7esiyf/0ZIlm2X59cuv+br39RbMnni3r39EDsC4yDLGNXAbgne1
pAJbiiLGI4KS76sabqImUCAPwTGTyeyVEB8OiPf0k+92gcdYbL7FY03FZMpyB0xi70TWfGKXQaOp
GeEFeqmx1SalOA80+WYR8q+w/Ma3oU8S3jiIGuSXS36gPz8MtD5XI3qme0W897qOO3y4MmM1h20I
lsWE3MUuyjUDJXknBRA3kYFgCaxKrNB9IaLPDHMTIRbIikk7F75TsW5H5N8k8SLi0zZ2XxAj6mI0
DtzoJgrr5zbTRlaJ+YYG7XaiY8x8BgEHxu6twRx9EyLS2mpGKbeJwfs3cgxuhl6+0V/4Ptdzcsiw
TXB58I8AblOmikRsYQCwtNK6R3Z3dKcO3ZCcoxu74fyQl1wq2gxQFnqI9H3mguTEJvOgsq9P1XKe
tZze3FRBfZdZVn0SRg1nZKgfLOA252FeNHzZ1GyxHBiEgk+r0K6DizEi/hW5PFDjW4em9+O71kXs
GnDIsNTIv/XtDeN391hYXMAaVBSn3GAlhvsFLuAUoRjVXFaXSuNEEfYpApDgDvSdogEQj9si6oPH
Yc5/mhXn76EpV8aie3EHHyACorUqAYWoBjWf2UWwmsE4phgPAsQUPWtM5ZyAMqhTT6dbxvcAT2ie
pPkrXRjKvdKdLpbdX5HjQtztgm+yaKdDWWBfGFV4SnwgWyOY1/Uiz7htwaTeauaABD9gfNkJ+zjN
1fSIFwwOYd5ztkzFvQRS9RhoTX7Q+i5bFSLwqOrt6zgtwKyEvGEa84v1MHbETbnc9Lp1nQaJnw9m
80bOrXiKlH1N8B3so248N5NWXl1yR4fYSPeO2TanYBye4CGgZ8f8Mc/q6qzzvIvva0ynNxFslTBg
ck9pcj9NUFLiWmLOKq3XCMABX2LSbwdpOodwDGB22oHY5NC6UFO++qxGmKdB4iJh2T2kfbGxsrq8
LSvSr6wssA52it1RmlfoG/peW2gHiZvi/2gAPQyPRkPjYbZs+tthcBGCoUaQimIHSeIYWXm+DTP/
R4uF+d4Y9XWc92o3hRYzEEOywYz5ra/HZE94mYbL59DlycnsdRAw7LkwELegXJ+g1RzDUJoH9G3N
VoX5i79kQCv0dSSdNacBI2GlZ+D8FDtEP9OK77LgFNCVUVjjELG2UBxvJenPB8ce7xh3EJ0lkVtW
ViL3+kwdb8gSMFgjTE9ooXbyyefsnQlFchmARO0+MZ+El2503vzMfO5dVjLjXKOhmOq7mj03BMx2
NALkdt0M2zjE89WTBJ4tmFjWEsTe19E7VvD+Hh30RmuTY53lwR0TilvfRJCBkCinAAEBNeNWzLVT
6UwLPimLN9b8POMP3Lp4c3ZRnALkF7ReWjXSUEBYN7UnC87ZyUONVN/JKLtGLGmMlY9taGdP0Jyc
zix34ZjrJ1DbF9bT8ZbMKufgAw9OOveC2rDnWk3MaqBQeySzOH7ZUPVMuLuode1baSOusup8Qpno
o8y08yem+q/MLPVz/VLVWvQIMWVN87+7+oQwi5EFI0b6ez0gjHsOCEPOLUK2IfsmitV5Wxc1i+wh
WWcm8+7FKL4GcPADgvK0m4euOo3pvFYSUU4JDZxe6bYMHFprtvU0uVm77yV0hI4O3JjG7r7E+7Gq
2/ymTp5qETN39wErtoN/nNyV05anDPDJcU6bkwBGfUfP0nOw/i0W8cGkKqhcF1E0N1/3ouimrLgk
axUMG69e7o71zRfIC+/ogq+OCVxFVh8jONj4Or0krQZ+t0q1vFtN6GlXGYOMYxpWP8nlmDaNrhF4
Qb/YM3QoTAzKsYsYXWGi2FruRuVo0lGoUvzaBycfdP8iUtRKszO1rD841ro23g5jMh8tlwK+zeJs
k0o1HQGprUPVxVS5A/CA5Z++bqCwPo8drY6kLQbEbUtOEmP2/ve7SVFFB71fHEhSP07Lzdc9IZEt
eThzfv+5ndJorUOgwitLNJy1hI583cupw1nhW8x47DEwqXdyDMo8pYuChWuDJQ8QVnms7CWrJ7bx
UxbQTr7+zf9auvzxsM21fxM0yTuneXslE1f96bVfv+Dr5o8X/PIjdqkME08di1UdUIP+8ZJKsZ4F
hDv/+gsNZwkF+nrib3cNfHt038AR/PHqPz3p6x8dzUa10GCN/fUTfD38y9/nOkZJCUyw9NcDYeXb
XrtkxfzxBr+84r/7LX88xRg5cqNWx0vK/siJEM6ENaYbv4hMjOg2PCdAl3iolocrC0uzGFw+ZFzf
RwE0F7uAEPJ1o5asRZqn0DG+fnaWR0YwYPAs0mKD3YDizc6yfm33HVfRSXtIc+fRxlmwEl+xM4P/
3aXls5HFVOgbdvHiyFjjP/Jo/HoEsybSB7edYa+P1W4hGE2ntEFiPzJYoAWA/Sq29Pcxnw91P/wI
swK3J9aiwD93oiQnQUGU6OGyhZMUnDJwGrEX4Y9lnS77JyvBQVon5UMUqZ9hUV5cWa0D070WRvBh
FwnAxD4hGtj+iUGz6aNrNaKYHDtg7KUdHSi7XzEXZx6jgpWRmd/shkBzGj6tp9faR7fYxCA0oJEm
Q7IavydZZtL7GOFmaJ21UgGB83U7nYHb/fRtFsCu8ZAP1lOcDI9hBbmzEw6IPyYIuR/R4U2H70iq
1wHxFKBWy5fa+nRGOrnS6S+Z3u9FdugXzZBek00dhu2nBXIzNIkDDZNTpgU7YQTvYvnMjPzLxgSf
5ZwUAWQsEEPebVi3rP/iDrdPh2uVeIgHbLOnYXThLmReAgk5l9ZFyO4ZH70Z0kxPq2dsI+RlN4lX
WNaujbQfjWPpWBEi0OUjgVzzU1L0496w8tCr3eKmrZt9qdVAON11kvjJESRQsM/c6b5cuOa9DwAI
uVhSwUwMBwpkH1ptY5vnKjDTdWQvOqTUtDzl47K0ZnItEFU7bvo0mg50tWHeOqeaxRZwTGjBLn0I
t5pNYggIE7Rilv+4w+7b6mlKpuGnoDRlkJY45vukDVvAzAej828rOezd3j23ecVp0lyW57e6Ez8C
jNQ9BcALp1I8nSsJfabtz5UjIfFMa7d974fGor2pfR/c6ibp0UMUgfUMmr0U8cvo4/gNfNxQThmf
mLJnG3eAHUYTgdgMRJWOXX4rzIw/GV1Jz4lkZ8amWk2QbbdDZUv4OWRGDKKCTea7E5ELsbaMvFZd
yRAC8j8JDaXEz4rDJ3EcY2sVLOSDpZCxCxycVfaj1oZxNYseYvbeTJHUh1rOyCFpgNjEbMByyOk/
TdSCVOpHpyfj497VyKYrZ+eH6tKLpax2JUYfWGeVsTP6d6L2Sw8mQbCipfjooK7eEPrwFBVql2ND
oyg7UEvYXtbz3Vm6C5GJJBJAAv66RDLq+fV8wn/5WZD3GiYPRer+RBNTbbBUHV3kK545Q9HzXfHe
6KYNF2cEzo61zaKjuhLYGeYFjhrrFvYx+vfipUhx3RcZ4O8GA/VaNnbn6SOSVE4pCaxPUIjMnzBB
OLD3qhPOG+RzQfKKVufQIVWhUQTplk1Q5sT9jPl7ykVuK5ZjrbQzipYjwqLb5f8+5jgYqxwtU2lu
kpbrK/buR3Z4zjR2yK5Vt0DiydCoC1p2VUqXoZ65OBY5EYX1iIN3QWlFsb0qgNbQYijWCNDBaM/A
QWpAshmjAq5mSrFCCG7Qikw2GEh90sQmDbhyp0NOo/itod1zaook3M6OiU19rMd1kTQu41uQJE7y
ClFg3phZjRu9rh789P+wdybLbSTZtv2Va3ceadG4RzN4E/QECBAEQZDSJIyixOj7Pr7+Lacq61Up
85bsze8gZUpJRBvhfvycvfciEK8W6UPSzLSbiL0fHQZUA/eV7dCwI+C9QGhdqQ+SdH3mXzI7cVph
quU/9WL62kjvvaYfwrdhfHW3QY1Vn9iFRTyPP1rmkHWSXCIMcs6Qu0sw7s9qIM20C9tWG5JgaKfb
WkVyfJrvnIRMkqFykYv6lPRGMo84frJ4OQ3xneWG0Qr7HZGNrXr7rROt3IpKvbaIrfacbVr5nJgF
58HRsnlCiZ5J6mdyMId1b1fv2CeaLfrkYF3p0NMAQKUZl6ApmPmJj56AjYxcEtlrD6Nq2ONtjJd5
h00JDhUMEZvVF5uTp72bYXyfpMV7rfrpJngFph91cTgSVY5/gOQNkjWIRrF33tiWd745vVfcQTVt
Z80wbj1JnegTUd+NHyPWTDiPGOWLmuhExrsare+Ei06ndarbHwktg01ZMjqgI7NsU8LR5ZyT/4Qx
M+MwoygjxUTwMGFHgh7soovkl8hgahwnOKjNdC3TmY5gXDpLj+TtuXbfE9bQUpPPTmIcspm7gWjH
By3r8Usa4q1twKVwf9dLbPynISWaLSdKcukTRxUnWUcSFYGVBFKuuNv59G3yhCgR4urzqxBXBmvE
Xnt1xkI1cUH4er3JPO3iclsSRENGfKsc/7nvbUfLA4aAxUD7URMRQt+AyU4ntZFNFFlYNla3JH1I
EaKuyJUzF3WwtKzSPHZdNS7G0oFySc5PXq3Ljih0YBWejuNVxBRJCD4BGpLQ8Tnw/19Vzu9UOQ5s
os+P6qd+Sel+/qHnUcKi//Pfl7D4/uO/kFW+5d//+x9/o7wp5s8f/BO9ZfyB4N40bMv2bNOlGf1P
dY5j/OF6gkUfjYXtOqhi/9TmmH/wE+jLlR5W6LbJX/0DvCV4OCH1T5kPf/ynKOnfxFX/T2z1ryIU
lLC/6jhc17V0YfEaeF3Wr4rrqg66OvO8YkdaYL4g6+Era6qtXycXToTuF+e6gXxKYBF0jZwZzOCR
1lzkMdY5oMtd6pziZRdkZ7fqr24xHyJTvsJnodEZ3btNnBDEgzM2eQMedHQKfYOxhd7ZkUr1rilO
lqQZnTv0Z7xyKYdx2xuMzryeIUvhurjK50s02i6xQo/tIDbZzI4yFwNLJCVTkKUnNiay49yCo7LF
qb8CR7JA23br5iM9DLGKKFiXRKwzFk9p7MZNtdDRJmC6/GiJKsm1r2wZIx1R/aZh0fTyFpn/3C5o
IyBCYQhcqOjq3CRHd6LycBvnVKY9/ePROJN7tGuF870nFrj2aHFj7TOXNAx3npUB/CFV0ySCD7VL
VXfXFn8K+QErz8l+DNN00ap6zZz/B+1Jx2qJlZNIN7qBIZf25GB3WPhmf0wABoGBAKswavSp+sdB
T49Rmx6LnCyOnKE+3WLBsq4N0zlioEahcoh0yglPP3u+DnJIMpqfzj6aksHc1Jlxq7VmIxMGg820
jez0WLfRh0FrkyLnhQTRS+R2VzOUr10SrLN94zdrp3DJmh7xt6C+TOI3Q86HaeBtJkSyGv0l1H3i
5O+8pCUeqdsIMzl203wW8XSI7QHXeLIfPIJ9YyaIc3yMyAWVRnQsDTgLCd35btMKoOOFszPTAZFn
sjcy7zRgN0RQ8AoKZeNo01mf7WM7vegpO4Unwg8r4zoI7OKApJk8AiIHKrEb8mA9xXQIkHO3BDvh
L+eZCWeeF+lIRGBLH7q1XpM+fQtkeh8Maw6Y5zKUu7IN9zFqVyRfezLCj+obNvzh1jUcnObkm0jS
DxkgCW7JW+FjLLWZyGkuajFfjWpbJ/r7pNPTM8ic18ftlHN0h2yQ5oSCJt0ysIaLl1NN1MVwmG1i
vwI63o3l7UdjOI+zveumaM/5KDHkqZglgB0+wXI8GKHYwdEhzyn9cAM0sYRVKnf0RhfJ0ZLzTV2T
MxwdnXAtAYzSl+O7y27humv8w1cbvbdqYMLBQMlNohqYmBqL5+dzTB1l4GSdm4gxwoBBr6uCDxL/
7UWaj9tgTN/IAifupFmjqN6HTr6CIEBM4ZFu77mnGon06FV28UdNvOlktTCLQEpNKQnyyd7iPs+m
aOcXCdFI021kopZhRRjj+Uy0NAOTdlPFXKta/ZQUBN2P27rqL4IJdq1lx14tB+63MZxv3txdBuKI
gvFi8pUg8n1r+i/II/btMN+car6pb7DTp4OWJkcRZm/qg1HXoxEMFyci2rSYEdx3K+B6i54tVb0l
IDGrkZ3XIjVVmnw1sL3OQ0PlZA6cWqh3s7vAqnm8eoUccU9HZY2AlixX+dqMzdqb5S4S7jd6hHPI
muCL7qnDVKGu7SQZD+q1kYhKn7hvrxGi6RhFVBznxzhiKejC+WDLDlkH93qXdZusST/IyF5H0evQ
E4IYjVfTaDfqYmJUs6ki8+a3VGTZreWTsnrndSyJ7Uz0+aYzPtC8JzyJG/ytey1WyoCOZXo+O/V4
DuV4pYm4YuiO0+isddPNiYctvmpWmSJ6c3FDYb15vG9GeRK1/o7YCXtDsOrNIFpa5NlZzvjucaRh
oEXAVPzR5tPB7LBKcTFr8Mraac9k8kT/qdTO/lDcW0Cp7QFuvNnuqjnZp659ErK/zpV+Rk3GoJ7f
yp205gNtgzh51AmJb2trV5npMat47SO3xxRySfBJ2ylJwl8bq37oML17ZXuFoLaBQwfybTyA+D6q
/7Qo2mBS0xgEsWk4GxkYh0p2740/nkeuzVp018rkFosFQV/hvK4duVOLFRSMlj46Y9g2SPeG01/V
gk1YFKe7+MFjZ2vj+WbE2VtbVc+mT1bJeEWNRsSOGKmKfzQRwKvRPqlbUq0JuuecSJjZqJuoMbnH
DKRjyz5wX7uuxPiVs9N44hVrB+H4OvpDvb3gjTnRVUVk15/DNn5reY40Z3XzIP1gVl4Mls2tlr3F
hAQySbyvw5N6rsx0Tp93nDGeDJNS0dfEV2r/k5H72VrXQqRbKN5twh4W4WQ9E3QSLbCxx3sw4XTp
yclOIVIsddm+uHH1Nnltv8Mk/U7yQXDH7Ad/lF/eWx3wB3Ow9zFL7H0STiluh0lHrUloNMmobHfP
aTQDM+7hWYTQftIu4VQ1nr0CRORUZNB7mq+WJgUiFLddJwlYdT8fUJPERMEyK0WJJRg1A5+6jigZ
UX8N3f4zf/fzd59/Ns2oY4esvesc+5GMCnMzx7ZFeywS+8/fff6iCaDwn78TlnrZC5Ism73ndsq6
59V7zwleOMSNq95q7x1sxHsdcwIA39SnTxIq5lA9G3Bv+WWYOMRkMSxcf5YvhlstyFHx9z6y5LFI
X8KIIULQ+gMtmDK4y2gGdymhnZMe3ZBVh3cT3gA3nFlCOn2HnJMBpbae8575SkIzX1sPnLnYA0hT
fXWbD8ZMm4R+5IRjP57aFaRPpwI8wJ+05r1WhgNO0TxfVJ3WHMqpaH/+0jEpOPDiZixkzckJ63FD
UUTvhuTAEHtTqoXnvBAFph1xc4l2lG+z9HYhu8C6Ct03/Nu4TvFH7qO8+xqRGphrMcQboi6I3ogW
nQ1UqUjFjXCVdlXSJKE3T4xGLfWF0cqWgSUXNln273Cs930uT64Aphb2RAZAG8EJ8Eq0RaiaCvu4
ZvHgFsAcekHveQnqacnNtp5Q5y2EdL+ketY+6DG9ITqCJEq4LH+jWZH+lDivjsYYJRuuZj1dE1Gc
Uhvlme9uZxm9RWKnDbiE7OQnfPhnUf83Ym08eH+pk2GgSvwz3Lu6EPIXi17O/GRUcO2dkVIn4/1d
FoqZHCHMxSEnmE4l+qFIGcUa4UBc/RhtGbkyJ9SeTG+Z4hvqTzWLUc8C1gn71Al337Q3ifimYh9R
C0zfQzIYL6EW3DcMN/Gkf/HATJR5q5o7p9iKXiY3eYtNHh/hCY0/TukQWjYkeH/kEp6GKUnvYaPq
WV/4zHIj2Xf1eOl8eUItfqvm/r1AhKfpzYFBB0466vI0enOs4ihKnmly9wzp8QCNW4MtkBrT18aL
5/YXoyNwU46brPiqllIH61utkeI7t5uSLbyxum0m+4uq3exyvFWhfmYZGgfEjZR0EFo2QEVXIMS4
UuQJSEZgkExSN1jRhveJjNF8qvBfqo3VevViIkdU2qHvoHgZbrbkHXdBAmvMfywpJFv3WyK1C1dY
+9N+8j9+0X+RtbvUe0QYYVewPM5fv3zNQ1A5aTv0dBrcnDA9zJYl+G1nGLZqB7NagsDtvQ+M7l8O
jX9zfZnyVzeAyxNjzhCWNAxTwZa5/v7FW14Ji2w20eWAueUNCvJRxOmRsPY+7daDzpeRZkd/aFeq
ykvifuVbYldbuOcmygPqcFIrdlYD6xLpT05UuaqaE4rvWjeWTsX3aX9TOiaBpDW3kTFRzjvQJdmD
88R97b2GtkW8VwXHEJFxjnKnJ5uIjsjAXZt6cudnE7px+xSa1kpp+GIUdqTaHRF237Ii2cdcdDFz
uwA9Wp3JNbH+pCAeJ68DOD5cAkFw9HgoqvndJOjJyfk2Y3FvDyoeITnmFrtGPF/GFCiNQ2EvqAwC
K3lT79ma9dts6Ld41o9Vx/eSfNOclOwMFid+NonI/EXpaBIbQzrnPrCngzOiCuSyb1hfZ8JZqvQE
m9iV/itVK3ds776qfTTodYLUwlVriVM5Zx9q03b78SFHQvq9qLwtHI2j0RYrY/io03jTDtnRVmLA
aZ7fM31tAftlI6M3tNSi8YQAgRWs0M+kY7zNZAg2w/QQ4PlboCDMGW4bC4hEm4ZFOU7S/aSLRejq
x5LgYDCNwDKSt25yTupsZVBVqppoqgKEOGKtSkUpOGPwpklauZqJca60aK8Ti4rk5mLwoUbcG6hc
ToE/ndX/l+YE8J1Yv3Rfd9ERncVbP9rHkFnFENJijBLonD4hNm0qdhCujqr+K5zhKtCeo4L9XGqn
7upOw7tRxE9EXTFu1Z+0vSpYOo5yuh8fTQ64BgJkEcVHI++uvhu+CcGr0uSrTuAFbW+iXnwSGxMy
ZdAwqnqQrItNzd2b6xLrK+fENDrqWX8pw6cY41sgeax0uolUvMZBuCZ3bk1X9B0twMXCndznGayf
eE8U3x6V4MYkczVw9pEbkOZJ5d2mFMEYfQrc8AxYyunwecFzNCegDliG2I34B9XqhZJtgboCqzhF
aumcUGSsqHSXZjYgPxDo39uLOpL1DaDq4F3/7FNywakzQlwKruk2WTQVNQVR+g7jcYTi/S2d6UPQ
z173FYv/3G/7irMRy7GqZufS//Gflw/Dcv66PbkmsndPl5jILf0Xm2c6WXFlCtz6jTO95w0f5Dzc
Wf4z1RjbckcuLKoNrMDZPcU2nQQSS7iR1AlJXVhN6KFoatl+W4+DTDHA6Uzk57L9+QCO+a2Kp/e+
jj4Kb3qPXbw4cjzpZvT0mfFrMzdJh6S+p2oZ1g16CrNf6Bjtx4iJvejZc/JaE2sd2I83dtPOqggh
trrunGFo3hIsRGxeWWNHniEMRa+GqnXsmdtktLN6g7z2razRFQdxyfjJSK91QcXeFlTgulUOixP5
l9PSDrvFiGJmIL7W4ywWt9MNRTrRbh96bcHp4wZX60uIsqSIY3Aq+MxY1W3RHtYmi5Nac54CTT/p
VY2tJXzT3YQJ0HCzdCJcY7FDA0U2IFF3iC7Yw1MyDn0iYxn8rpi7HdQS6HXp0eOKVPdf43hPhvXU
c/pOY/2sHq0FjBRAAUemuU8eNGRiBSdXdVUkEBjVg3icSmsOQXnaXTQOvYk57tty2IqmvxoJ3vRi
ep8yXgCny2xiiuIZm11dtmSudxf9PlLQNwjy2z4BypIT+V41H2nbXYnFO6sbGr3LsPjN5ffXJqJn
OqjlkWvbjnR+9e4zvRFdPCQF8bDJB2mgA19Rzjriu+Opxi2hTYeKLtPoVL8x0Rl/U5aZHr1Vi7VP
GK79y7aJJrvLIR/lOz8wzpMFNVMFd6QrmzR1tBWgZAhpTn2wE4SysyX+5o0r2+JPC+vPACJ2beWD
c3gFuklh+MvTD45DTJ1fFjuzpZTiJKYqHY1L2tNZNYaLbUVvTYEU+TGS2QGj1GtF2y+Mp+1vXsiv
CRKfL4QVwKalRSHh/JKeEFi5RzCJn+9UaaxudUnfJgXz7OgPU0nbJG0vDiocl2S+DkeaurpUyaVK
xDSlneeR45wLSr+X//zKVAf7rx8R1lPdIdjDIK3p3wubMgHRFZM1vvM6Cmc9P1ih9ag1UbYcB8o6
S9okVXXfPov/sqF7mU7v9KmuQXMuZPyme+O7FXI8+myeuXI+M8a3tZcynW8tB3sr5safaNLQ+cJK
vVW1jmrQ2N6wTWK5CzkeqB6m3nKOSDFQh/HezdihLW47vgswvKu0qJZh2DP5Bz3Kverqm4rWgO92
W9BY29ptLtU07FLCXmG20uEjIbT3N6qO0nHvVZRhsJ2x9E/vQGVf7FGcvImJu1WfXWJGCaj5qLyO
h4/f6oJMX3popnAUWIS9I4WQjC6ag3wxEkUz9NewLvLf3KF/d3kIQzeJ1TB0aZq/XKdmGqE6MSnB
QrNhJq6fOw+RVPrts+843oy2/p1D1Pq7710YlpppuFS1+If/raD1BsOlc8+dqcqxJo2fIObYsXWL
i+HS0BYgjTt5m0b2nFnzF3rXXxkG7CuR7S2W4rSXd8b8FCIGzYsjxqqL53XL0cwfLEddDCpWHl7w
2YJXRjbPQ2MeotbFtpSD2+s4WA852lnntaNRpR53cMsNckbZ2ztBe071TDEQ7b0QtaE5HoDZoUXm
CEbPOZM1rsJwOWVf7cZYqoKB6QcIONbkqN9EzTc3pAI0km7l2SSnjHjPTABi0WTaSKNdzmCG1Fai
RFSIS99EWFITUVe7/tF3VTC0n7wbLQN5+kwmyFmiox/yZLwNjn+Nom7Z06CmP2m9mim9QwD0qbS+
1DTr4U68qZae2g2IWTqhKH6pO7Zlk2ZVHjHQCC8Vm2jEHCG46/mMVRmV6BmkaPGqQl2Gfp+J6X7U
4g/NLHdmIFdu0G2mMn0jHXDvmBTC57FEhzbJ3cSqjWDh1e6Ns2qG0885TGuN21U6P7vIhb0zu5ll
l2CW/BFe2Um9D21gF7RBpVsFDEpKfaM/DK7+jo6S1K7fbj5/c2IjNccltFV3HfMvB6cZfHUlNCsn
7I/IEBreI1+7cXP88kW95dwud/lvVtu/W/WlTkPOJQMbA7f6+385q9WE8zgUrSy2Ce3qhrY955//
vGzy4v+6bjo2VnmwQngT8b/9+5PgSEjalCnvDmk5gcKSIGIzna/1mGwrgukdBmWPiV5dZnjJk8vJ
x9AP4CE+VA+y9ihGWnsdWWCgJcwTCl5PM08JTeHexJXKQkieBvlO/EwBiC2Ov7k2T1P1HMvodwk8
o2ohRiJ+6wLz1scs1eD+yGwGlU6+R0NM1OhQjPP9d37yZnoTVTeuGKL21CHSseZb6IlTQok8WjQs
SVCUzmUexp2kDaxepKTirmz7NFn2tWCkY1Mtu+VzyfzF9eBFjGesrEdv6K6M9V+DbDy4dnzMwXSG
JtLfBiUcxZsqqPQZSppEWmrKw0x8ms8Jr2GaYhI9x8kLo3lfvBhk5yz8MF93I40pStcPyXahTXRs
Ofn0Y7I3TW+R8k26qbVTpb96Or1moelj+Zrb3TVrOO1VDqcafalOQCr4EHnC2veHq1rBVf34eRn8
79z9N3N38ucM9qj/OQ3jCY1f+F9L9ssUC/e/Tt7/8aN/Tt7dPyQPxTTe1klBU0P0P2MxrD8s+Rld
QOXqmqRS/HP0bsk/TF0a6L/JrBEm/+qfo3eLqTw9QMlRyzbIbRDi/2f8Trbir8sX+Ru61NGMuTjU
DOvXCrJT+UZ1HBU7jjTBFoSuQwnPpUbY5dJRQbp9c+EMVy3rse9xiBnynrFqPyM16qTtbh8cYm82
wvWzk1M9+o4GU372ZhIkjL3FwGwlQt9f+9NpqksyB3XvPY6Zm3CMjVc2rrOlhW5kEamJ1GCPkA1P
bsZm7SX6mj3Wep6gqa2y0dI2xtyRemi3MNITa9vqiPQldqdlWnPqFrUyxxg9RjGHsptw0HhnImTb
lKO3cfJAHlhH2dVIyUf0sDZ4oUg/w2Lt1WV+V4B9dUd0obU+ENMDeGObl9E6odmxYebFrJQ9pRH9
Bmp1+sQBEDBvb9k7xv27SOsLzL8GCZ0j/tZqcO+yiCRvMxyfqYnDRZ7G9b0mt5gOogMOLns5eUPz
RbNGciRIGCMCDa9QGgmA4TGMYMvx9vaQf68TRhM5g85VX5jGtkk6qfLS0cTakmi5qHlFI3SPCy68
KX1SHJNBByTAYlrnYWgm26crHGMPzuNbrSgVLrmAd+RhO5Ehr7RnkUkSn5GbtdjkWZjdB6O/63xW
P0MQY+yvqQent7lv7jML8Zj0DhaAjTWwkoulx2x3KYd6W09dVPqLoEcU5tnZBaMNRarWiIdhEtkd
Dm3weqEvlj7i5YPstAMBPuk+TDDkxL0Hg8Yrn3ubU4vVTdVqxpp9n5a4MsJwnXa9f+83QF8G5buF
Rrupc1E/zoXxkqMbvNdr5zYWyHMtSTE0+bpzGQiiTnsM+AgOJiWWHojq7QFPDBWy5LZYzpEvb8AN
EHH71h3zqouYImtTpaQbVGWIX424L9/2MYpW9A/MKFlNoc0BJZkJcGzlY+1YyYUPFFqlzZ7fDNcS
ONqy8ZCpaGnInL8nWHQuBxfseTEstSSwNkH9HRUfwkXHds4CzxJomy9lZpRv5B7G96nf549aT5SG
0BscEGZvM9ihXoqpg/KSsMDCSR8cOwVSOZYB173dc5SajlnoQJTsr3aglwcy9i9ubq6jrn2C2DHv
J4LQXHKcD6WBa7PBdxVpBAhWjuU8+iUqYCi0d0Ye7DpR1ffRSG1ktcK6g/ABS7jq1q2LVGJsWsAw
smsOrTY/VkVP+K6XVIf5e8xUe+9EOp3+LHuyx5aYq2h6LAL/e9aR6GRyYOV7zd1FE3QYiCokenGG
bcSIlItswL0hgBhqZT7sNEYiB9M/GNpXItuuVVRXRC/QkyX0jy8qHJBwTrF7r3noKQuDXC2mad4+
qZNnPRPE4Xve/ZTmD5+EENfqHkZzTB/ybXByHPtQEOpyQJ+sLaNA13H0m/sORvsaJna/9cJy2Mii
2Ptj2W0TgPfrZjTrB4i+S6+tNp6Vh9favOXYGkAajzQNDXIRAyLiYg9cnaE5Z7+wryxBzpkIro+w
sUhMB4e7jIqsQGI52fc6QMmsR6PqdR26al3Y27iCXgXiBpCoXZ1G2Hj3Rev5dPrx45NMC2ii7bSj
cBlTldVAMrIdAuaZsMkFnbWmwWitptIjVN4yv3LyFcSIJN5WD7vvDaMxkl3MrRakyQ62DKNlUf9w
Osam44D7sWUwux5iNzvjo02w2tXaM/RrcxMR5b7EaYj60AaahzNgBp6mkSweT+t5DPt1aLkfwvNv
tRVmy9LIiWbQbLEtXiati06Ti4Iwrnyf1z0+8NGSkDlllyr/kdEFeq47Y1HACYoFLX0dOfhakKJj
JJzG3WHZBjGZ6IaZAcAkF3WgibDqeygyA5tA6LZEN00//JKUwKZyxkVthPOmbaqXWIIpjvraXun8
Gy/PX+uEiBfXCQqsYeNzTgbnCqOEQ3CPfx8aDSHqev4+u9W+K6B34WF/BxqXLc2EyS4hsWtnCmPm
jema5CoiolJjy+nWWnQWGpUIFaRvwK1ug4nwg4ibEvkWgxC62VaCDGuGehFYZrXhpe9GL7xjTu7c
IxMdOY+HioJ6h0VG33dK94x3ul1bNYe+MRgylvlRYIcHbt9oLyIKnqdmjNay9Ky7ycMlPQ3fgKaO
SxoxDF5soGzWXH0BVMmpMPUf6/qO439/QWvCtFI+urqIzkFkGGjj+2Yh7FiupoI3QZDmI1ZxlriJ
W7POrGDVEdSaJ4IUBgC/xO95ZI0E5bK2OIQCZoZX2KIBFh4d5DRTk6Cj28v5oSXEZxmUub5z8/gb
lBHInxxAF7NYa8qdWeguqrJq2gfgPU74UyvlZpiZ2OJ+ymzSyjEAEvabx3I9EUO+t+dq7Tvg7LxE
JMvZql8sWsO0uCID6QJO9HjI38DLLMfWi+/mOZGL1p4xlcmRq4QLLK2opAviQe6K8mzbcfA8ZtoO
WasSvM27ZhbfUeSHxzkGpZLSiNGM9gNctHElAVsvsleD9EQmg8GLGhflFia0ueWaQUy0+gwWJGYk
1aw74EuM7bW90dVfXLDcuyoNhpVXDozHJA1ep3HsrefM2ZNhtneJr4HzZf0mx9Qn1pE3YKHQevRs
yHm5Fr2Cb47x7+xwIiRr8sbJy8uJFJN20L4kvXhyo/GxyY3wtTcN5ArggMq4k1fU488sS0xPw/bF
MYLvoeibJRnpzOEjOkoeFcwyaAt9l1R2sUraLn0S0VCs3LSmb6yz5umVBWkibPxX4O9fzaltTwbd
uJUX32MxFW+9TpeKtAf/0NrGCdYoDsQQ7Xljt86bDN1Xv/TfQp2Wvy4ycc070qmKIHXuw3oW196p
UTvo3C9G0G8IrwwukvbYog7DbDeTf7bGtQLEy+EMxIz3IrK+P1o9iENThejbKl+GUP1Kq4ibUEH7
+Js6pFmE72PlkA/xwOchVTS/x4GL3n54R3y8+CjI7/fJ8R/I82fMde+ogP9KRf2jbd0gwA62g8IA
JAoIUCs0ADZW7nxgAXZ+SRQ8oCJBw1M4AU+BBSSDr/cR1kAJcyBygQ9UCkNQwiNI4RLwUdHFUaiC
ruWgayt8gaVABi5yN8xbAE8U5MCJJHI0sAdSARDs+KzqrB4ugqkACbhi5dKDmcDeu8GlTcyNwil0
eDC7sjmDg/QVbsFV4IVGIRjQW1hrdBT5MVKzuTAgdSuF2cBg/oepIA6iBedQKrADMWKcxWsV+qmw
D5oCQEhIEHEzyFXYAofIoES40CLm5kUMwCMsKBK+wknoCizRK8TEAGsiUdAJi8Ed8UG3UeEocgWm
0BWiolGwilFhK/xzDsPCVzAL2NOHUOEtpsZ60hz5rVHgixwCxgQJg/WIFcQFjpFCybAHcBkGlyVG
LxAa9vAq6eUtGO8TvkYyy7pQwA2/5Xt0FITD7cUBHb6G1uiDAJnwUClgR6zQHZoNxGNsmMuCXBLA
Y0F8pMgXlrnCfoAAzBQGxIUHQh0XrmjS6Q9QMMkfgxpSKnxIMyiQCESRCh1IpRAjnoKNJFBH/E/8
iAOIREIkGSNx8xWixIFVgkAIuJXClzgdIBNLIU04JnwnTHqR2GZ3YEKGKEgBUKA8kfxP3AJHj5mZ
lcKkqJ/5/MFPgG+ocCrFJ1hl9J/KQWuQIANd4YwV0zlv9PCW64WzFNBZXIVpiU3QeylSn8UAw8X+
hLmUYF0+sfWfv7A+34V6+ai1QGCIS2KQGd25DleciQi5MADGUIAdR4WQIRo0XgjFlvn8BSHtuI+w
7xsKPiMiA28A2TbcGwKfVL3uFaomCUhSSnuTBM+AQWSukDa6o+g2tQLd+Ap5AysI7HcZvxikDm26
tjppCpBjSFA5oYLmRCb4nAGOTuAQDyJDQSaJBLJj6d20N13CuwaF4EGGq8pm+1ur8DyZAvV4CtnT
++21Gqd41SicjwXXJzBTgmAU6qeF+VNJ4D+kg7gopC5z5VwK6EBO+M1O+uS+/R4iSOT8ED9kspPL
NhrAChkNkKs0wG8txf3Y75l+6duE1Kg7IojDo6EARTA2YFOALGLygbIMJyewQGdBJ8879nN6Kwge
XowKepRAPzKgIPUdOCQ6Z/EFNuu2hJTkKWSSpuBJg8IopTlN6gSn0yoiNFgbtGyJF0VnnO2+5ibK
2QJt+hahXDdwSzZxo4TEjFIHq32aY1IytMD9EkN2mhTiSYf1hGz+i1Dsp9K4d4bwG9Gu+H4z8aLV
xxC7SNV6HEQrMLBmzKZFlOBDR2hNC1dh1kkbGEjbdxV8KrD9vatWtlAnllXxqez+kMCrEkjjCebx
oVgRkbHCTYBsjlNxzTR0lyvkVQf7qlEQLJ89iwg9fGgdZ0DsoDFaZGKmU4XPCkadnAeAWr68/yRl
W5C2eoXcwnBz0RSEy9PBcWE8T5Ao3xI4XfZonbl3z3mXvPhWae+9li47ZC+hEF8U9p8PVCj4VwUF
rIIGJpqSjaO0QAnoCnsPMSwAHeYriFhYgxOresBig0KMSXX5dUk2cAqifaBAZL5Ckvm1zl1KS2+C
Voarxt7XnwCzRHtASbxsJZErnoKckVSj3E+8p6Z3ZqY5wNCiTywafDQWnseos6hxFDotUxC1Hqn8
uIaN7oN1e4hEUh9UuNz0UCoAGzZSbY9qOjjUCs+mtd81/PjLWoHbMoVwm2C5uQrqFim826RAb5/v
P9OAv8nCvXKykntY0XIfU7wxksAeKXm88ic+TqZL3dCyxaTWNA/KHAnUX1K7fTAVfq4bANEVCklH
LYMOvSAnHnwRcymanKDZ36mGcDQFAW67UG6ZED0Tk2qtPLh3ub+MGU8ZLtkZSUvPtIeQN7vpSVfI
vGDGYcj2etMVTk+zw2PgpN8zNzUWNKQFHqwtNiy4zUmKtUClsSEnK/cJWi7RlyheYPc5AxC/Dprf
kH+B3pU9meYPe/ZukC2QVyfuYlAYwKQDCGhNrgmv4QFs5oRzEGggKWZ3XdqsiF8zDrHTfiPZe8d8
lVB709m2WIPjwPjaGasm7+Sd6PQvLT3AfUHOmpxmBz5CF+8IQpt9cIZhzFjdMt48OhILCfGwbUAf
BkQxL+qpGqHQ/wAf5B1P3eR5X006ZS6pFkqWPdAZC9zgYCu4oqcwixW8xUICXgwn0o8C1HldYsGi
HkOMjDqSVIkccYyy+N6k1CdNqglQPiBl7RsiiMRaYkAWk+8SCWh8H0agjuCrOQPQGeG6tA++FsBf
i91+XUAMfxj4V7EsnvWyJdnRhuqayXnVjHguhwSSY2qgS9cElFanyUz6NKRB9J3ZgQ1hFASwyUKb
NDUMUHEHc1nv6nRcl3N6TnKAKWPxg/h7EiLDYBc5vQuLfXwon4ka3Q4jen3CdjzktDhk0nPjQWtp
oq9mqBUINtKEZSPZysx5DlsWtIJWyGyeuK835HHsszH7UbZcDqZVHYQPVVDWwzHU/i9757UdN9Kl
2SdCLXhzm97QO5G6waJECd4G/NPPjqCqUqO/enr6vnmBFUBmgpkwgYhzvrO/gXK4MIMqhRnDMMNG
qct3Hd1ygx1HAyRhHSPByUJLlwbMGIvb/ftcTofB4ikXWBDxeZasCqZxnutAAKHQx3N4LmCUoVvL
qmL+kdgffhp/EDcM4vRxiop+m8Fv76b2NXOzt9GVIeKj3XLmjAZ2j9fvndC5jyN+cItIqooNEgIo
TMoJn6dw3AAhOqKCPkR6iclxc5wqHI5JB5+wk1vrKUkFm5HyqtAhGwydfrSlYppJ1VlPtbu6QmVf
43bSpk/JUD/6cQ0vrAsovOYoCPeBe6SL6nuSiz9cE1SlMNwv0TDdYDksWSGYitQPBJiwNdK+JaEs
AM5t8AUUWvhU49t08xHePaG+FUaDvwCw9xUSobu2c8Uatc3GHGwKZKovS9CSWbd/pIt4LsAFLtFE
PcP4IkIqNsvpO4YGzcZoZ4T01jdtatB7FeshTT4G3XjwFhx+g+G4ZOXbkBsFzmXEj/BM3/R9/j5p
CHOCcfpAK0fhUsftw3lgonJjm4RNmSYcgwQYM5L8Z8t1jnOdHSOogoEoVmhX3qrGeRqZBYzA1XM6
c9IwBzEgHo0ABsTavig8+BwQdQjKgRnVKDW2Yi7u2kjXkG0+8KOkxMMA+uolHmGb/MVxK75jKIBS
pXu8ynkJ1RI+FmIz+/U3wsB38dEuEPlZ0sr72mpHHqw6yINlhIFHeo8al+ZbZ9rn0JmP1egQVpnK
lwnjNyZSgaAoCHm1Ttyzyn/M9rHUQq5wWCXgCKBx2fvJ8D/acHyzBwBAqcFYs8IGy63L22apz5p1
B8yl0xpcJRzyX91dwDUF9KNokg3kXarQRk5sBvLGCXd2hP0MdEK6W6xYHZFQ2up5gPxsoClNCyAA
wgWKM0d7LGNmQWFqv2TWc5b5p4DqKAi7MPmIQePiYhAMnX7WdsY0KguekWUBE/SXt9ings0JreUI
MBQOPNEWvDp/itK66Rxwww1R7d7vt9iKY7sdl0gxqx8U5m+lyChB1IFWwtcObv+AO6N91PEzIMax
BgQ2b+1RnpH+QciMWe6DVuyC+DrMRMysPN/lS1huqd64BZrMwJRgTonr2S6RprpoSlxMYBCyDqCV
jBibsiWcvkVZ/LWUBe1JDN0BMYmyFzNg3/tze9IInpIdZAhzsOsG9Z0eUntOQUtaiGSPsXe1tmvu
Oq0316ae4gcGY2PrC+aYYDCrVTL3hKrCar7SuK3MvPGxUm2IyRoObtW1fUT4YK4mfOSjukBPXabv
bhyNx0lvsnURJGuNS3+FQ5u+Rh5BJTx+H1ckbq0JQy1T0wiYFwT4vVOR+IyBKDzuB+c5MjjK443r
GO9l/h04q/Xsx2QIMHhZmaGenkF5UmrkOeMR28Byl0c6+cccrRlQ5RWEDMYYkNQ0y97GJSOtckit
nTCThyXtK8LldncEH5mssR5nph7hChTGICmc+tAObX/j3C79d722bFwiKl9SLhk2goEztbnajMPw
NJt6sNK0h6W2Gg4DIQndC2LUTOkqKwOZ2EFVSNE4HJ6M4rGOcjxz6lFCdPiJB45Xr62wfJmJwrVR
9ITxkbOK0+RL1rVEn0b7dqDTCowGRrIb3OmN/WTEiDlMyt+v3TY2pY7VoojaeahF2h4l/GrXZ8O3
No6eOpcSdVtE9DuoRcfKbLe6EI9+DnCh7wJv421APEPKmI/dXMJKJAIEHJEnRE2gftfCYVz5QYDP
vQ0c0LLi4M5GoeoYjNbmCNgg18EVWXV4dvgBZpQ/8b38n2UaFOuSvspdjBKtJ/QwALs4OX8BlFrf
2ZGLTwKXYUdVYp8nqJAKpMqgJ6DjvjDABU+KM8rJJCbCCCT/3leauarM5yjzmmMWMAlzgsK61aMF
3kDhcl1b1Q1utrsib56LEOmv5aAecuacSd5Yb7QifK/xcSUASOZ7gBFNVCrfmzm7pSjA3jTDC9F+
nDMAcYn5NFnFx9gNG2GSgF809812S7yxoi28vn0zWNUqHZbXUmTJCujC4+TxpfR7Xxq1UpHEiHdk
PPzV9MZHaEvOBjClvq0dAgoRRbNgNZods4oGq9qinnCbR7K4ayMXAsSs1ysd0x27zA/GJA7oRLjx
4VHa3WxAPFmL9jEkpJNMdNxeygRON7tTMYb3Wug9Ciu8ZVhA6H/BfaZM8ZbBLt7jHg+EOTLXTEmG
ZQQUyEM8zMopwCOWLvT8PebNmR39LOYPB9WYp4cmeGbSflZSP5gJBS8pg297Dxf2pi7ar+3YccXm
gFihk04T8EFQBxNxdw0GgON6ILgsKHhybmChZKfysSu+uBOZwzhzGXPpzQ/capimFMxSCHdZ+0zv
781p/EJ2kUoeC60nINWg/7lwSAZHEm3ydqPX7GWECsO1l1jvFgI2uDUfBXDHKLivZtgYhgk5MRiv
TN0l+xp222Jw71uK/BaRgTzItp4bIW0QXwVu120lXhjl2buk95GZe9cabiVRy6x1paPVHPoOKHuI
k667ax3U+JV9ZsS6p1K2CVqEejLlNJ0Mnq2JPe7DpDxHxW3jla+BOd+NuvuAuG/ThXu4xa+m6V1x
JoMx35hzuf/E6+CAntD7WNQ1GXuTLhJDRnSulbPN6aRaiLvEEBZUtwtTnRokUE1XmRTGI96yT4ko
XycCHR2WwJM3XBVufbbG6jm3nzhq1FtOx0RHEUs+pJ2CW2fsb+X56jUCukV6y7+80WF0Ve592Imv
Y01Ua0mBMbg9c+1phDtpY4UdHkK8XMCSgsbPob23SKWAKpTr2mrho83NvZv3Xxq/5XALngDmg+n6
K61zVqm73Llpu22takc6+y0Fureq0uZeBPelIYWn8bH14YvH2M8yLF6NjfOS9OYO1eQp7Mtryg2t
VZ1pT1MJvT4Y76kSnYgPBiRr4jbd53n6MmnTB1nFdV6Ibl130Z3VZw+6T5kxBemHCQNwG2zwSmiQ
zDIQjfVg3zYmevg+/gAKTS1WU/uEyV6IPUtmEFQO9IfUq+vmrXsT2l8JbJ3zeaB8hFqsADabHkR7
jJAPFbPkAhIw3aPd30XutO24RgCyXSe2AUkPS6A0fjJTBt6atVu6eZ+J+hCG2o4yc9gnZF3qkqKZ
iaySsUEDh1jc6R9DgsAdvCi63f1kQ7+mU7wyq2RbJOWjvPAh3r9XOVEPnmnVcDOC5x2sZgMm8DXP
4JtrwQ0q9a3o/GcS7a/ojzegqM/MsOmuGv2LgRZvpc8/S8lFmgpxP3PLrww34uQMo7aGm3Rm6HHV
DPbR1Nt9IQzqTsInk+hDzfilKsybKUluyrR+J339BljvYKQduXGzAJz5vbTLTUnaE2o+TJBygyTp
5Hfat8UQH30BYM/0n0VM3J1gxEfZuU9z5m41zTy6XfNCHvMrlhFOH37VnfDeXsTPrImfyzLbZU52
T875OBbLOptJtKKvCMr0Vh/2aN0o6AYQOHErB/k3UycP7FqPJTW4CdVlhGEOC2jePntvNf2hzcVb
wV2vlfVVH6evZj2+jZ0Gydy2NkPmHSBy3S2kYAEnYSNhtrsm4wEEoMwvAsq90w3PGFCP0bNpGXc4
SGwgwH/wXcFMxetYtPuqeNbJpLk8PxujuEunJ/JLP8LZv2ki80bk2dccf43ISw95HF0ly3Tju2hO
tPJ6sewzqvwfCRWTbTacHa1/tbipXMlXA+m6SciZZvp9LpK3sjBPmD0Qz2OC2ztEzS3xxdGcKyeB
q0ewsfbQ+Sf1TYyTijWQTNG78dbCIW0021OHfYpWUIsM+IBLAaRBdtUb4xPBpceWZ8pqISNSASuL
5mXbVVza9J6OASDc5/YszLu+Zv70QGmDturWUUEo0u27s1vJ2VfbbvMTArRbZzYhKTuIX4JyjrEx
8A+hWdyFERSBdhfXPvU2xK/oZzRCJaIFf1cStAIcDwlzRj1RA5NEbBbd2gP+h135BBtkO1gz5iiO
RbFDs+30+jbvgGl6j1Y6Hh1Kd5HJXIeR+erMpQWfgRCQNz9CAedfjD2RtPZ2GezrdDbvAq35ZuFD
G7UwLIvlKiSLKpblBvLV16JPHvBkCuI4pBreo8zwK3St4wRJoNJqMimGedOJ7CHEY3d6Ho3mfURI
2IqrUYjX2J7fvN7YFlnwgt+mgynDKrdF9302k2ubKDhpkX2tV2QxTYZTVlsdp87cJFp0gOpUkBoj
s4EuBqeo8xgQi8N2d8qq6zRe9mHGGIkeY+tanKYR1JxHZTcOVrEJtKekyk2r4RE8GtpMtbpnPJPd
ug5KE4aud2KOc0js/MUeuO3HJWLvy1kn/ADN9wBJl8uPwJNj3zHm/THzekgNLGT73WTcug0WVXm7
j6z7aUm+4IDw6DrOLmAYQXaAcHm8ruqYeV2907SYADUOrq5h/5T/N5vde90KznETX8dAXFatiVRH
/sPCNh69wkk2GBDhCtg/BDHoNsGVEifPZmFi5lC9eGusva8dDMBX4QQYXsTDPseGRYvJP8s3TUXz
pfcipnvJD1PEFIMWKCjN+h7wsodp+IigvXz0kZTY2HNlBUYOImwY1ToP+kKBMNw5iMQUX+NHQimf
hMstL9bSIyoGt6qJvUj8tWsTFNFagtwMdoCimASYRabB+4Adlc08Dqbx0HrDbRC6hAntYziK21nz
rufIOuL5tU+psrFfh54g9vw0LMlmSuaD7/e3dvIWyVDmWP1IR/8b0dajW5IDjfWVG3nfmuCZFM0h
CvMfoe1fh3EIBguAMQaK70voPoSgXMc+hu9JBKe3qGYglaOJHFQSXWRdZHtCeGvK6L6WZNM2gNdu
sSg+GdnIocx6e7vw1Fp7padtPNKq67TDkGJANkAGqlzbFhGAqTDfZJcZiekVPle5JvsjbX9uXb+j
NDzVccKtDoFJ94hq4tqZY+p3h+FUap+y/f+Vf/5/yD/RXP538s/Ne1Z1/yH+5IO/xJ+B+5dt+8jx
qNJxHNuVNQi/1J+Gbv+Fgtu3bJkYM12Hgpm/wUvOX8CQdBJCvml4nmehvP4bvGT+Zfv4pVFmE2BS
iqD0f6L+NCxP1l38Vj+kB+zD1HWDsoxASk5lWd9vSvJAF2UXho12TjXMTOs4rLc4kJFcoZYV4Vd2
FFSPcnWLV2asWD7N4QmJwutSaHf5HHoktHV808Z2ZQ8AL8wBGqRxmLPtnNs8w6PxLuo3uZfgFANE
Nmx9Ih06ZfRWSTIajfcO1PQW3jnh6gAQf49FTl0VD8LlUbyIfYSigMBSeQPzGLNA/86Qd4cOM+Bo
tYCRKSiW0ec3vfUeQUg9k7+4GSFiMNxjiGfTTRbz2S4ZFYWThAVdYUNC/UPsXWeyPkY3s4eqS77h
4obLGo8yzQU/LR4y8j8rs0m8bd3HNl1rRQg03+bm5FwZzGgFD32/oJ520MqfcZ7vIaydk2pX1sN2
Ef1dPyFwNfEyGCa/BRH5c4x5c4JVPCIs+7kfbea/2YvmEVwsLX6zE3qrbBQIG4ntZT05wSAyvy+G
DXNhRLHamA9Nji7cdR5B+gK8qGVFfh9s/Fb72iFnr5vyHdODoYO+PKdHI23btWnhdoSb4lab2mdD
p0RQhy+68ABxEESu3WSEm+Vea57XrYzpRU+H66GC0qRRYuwU/NyMoyCYraO5Ge7Qu1Tr2mSKW+NR
k8GhJSjcERb3F4TCRp9dLYx91/4Y4vtoJu9MOaDuzdB4Fz9j/H+XRc4t2dZHu492LvvYZZJE0idJ
uxlJQpsW/g7REGWrFHRImCEIS5zpW1tkVxqATIawebKD1ZAnD7X7XaeKeKzz8dRxEGZM1h7mCQXs
DPQ9+OZnyVmrW4CZffgEdPQO6sjaDBMKM5Ph6OjYu/tT4x0NO2NIkKXb1gCgFefxc2+N/iFuu+us
NutzTX1M5cPpkY5nxuJIm1FG9o4Q2FpTgjWIjEs5Nb4UOcbZrqXyNNmVC5dhZ7Tr2katExNfcER8
Yw1GzciGR1U8lBjV1K+ANudVqb/YXvalhoi5RuEzrFD9vGRl+X0eYLiU1xgV7PyMvA+uZlheuh6i
rmlXd9VjNboPS+EfK7iLOImNpzbSN8IFE2hF4Z3rkKYobzzQOBuDPCm2zhOsnIOzBAw4rLbf6jxS
rSo7d5NEMklb08tCuIm9qUp+YuFHGKpkWckNPc6vJCnhU5Ej9bsfpJzQMvhQypYcoezcFM91zSlC
urol3bc2FvutkQGgLkZ3ViJr2WA6tCoH6z7vBpBSusaMi9B5M7TpppwHSJ2Mcp2ORBT1DWgmELBS
krR8ti7btIZJKWkRSalWi14ii1VLyJbsjLeT7b/+epEMOlePxFz39qWtLWDiC9Bzv177bXcw9skJ
6VBGTLs/TWNnHLgwP9eylsO0NRJy8ZYpoW9TSJKkKTxJ5u2Ctc1g6eT3mETrTFPrnkLeg4iQ9syE
gosyXmMhBPUklaN9UoHdCbPJ7hQtMJxVa7Tqu3nOiJH/s0ltT1vzJpkSb3d5P3OZX5+ceZZs4IMW
q4tnSG0t+2LxzH2rzE7+8BFR7yuj0DlGZFGr/3QbSQBsUIFTET+h7JVED/bOn3v6NE9RG4YkfYiC
AZhDy9XtDNWj6MkVZGViP42Fdp5nuPrg2pj2e+Q96G58642wSbiQmwmaxN83ldfcGXJwOHaTfUb3
te+bLj2PQ/UEo6697s3YPLhGeeMuYXVCJBKRrimTI1W1JcMu9E3LO5rUB1TaxFEJExIX21mFrA5v
0huKFNBpzMNTkWjVthwqdxV6i4asLPdPrWc2BzOqnoWU23qWDtymRvIMsXObJ+m2i7tzvxD3Iezg
zwKdwvLKgJ3pn/a2WL5OvLJd9tOUdjdwXo+ZqeOTu4j3RhjeQYMncSjm6ps9gbzuHGzFYzH4zwlM
18L1MjxoKGSrNb84an701sz9jzLuxYMriYcmVl8W2Vd8NfqnpeyT01KVd3044cs1dRXhvWxbzPFD
kcbhThMuEI7YTbfC01+HjklLFjU+sDAeuMLoN/FHX08tOLf7lqtrN0K8QdXbiJNRIo6Zy77ZhFGH
W0qy4jammH2IUIXbUxPvXfTY+GiXp9ThxsJuqqEaTK77wzq1huBItaFeHJR8SS0Q198OA+l/RhPF
aUp0L1t1nYCx4dsywjQANrCF4I70vME45inU+UBGGXyrPC2gXtHEBYiETPCqahHWXJtpIC/Gy/pc
6+a+pjA2xtlwWZtTCyRdLmC7+HDqueLbkyvw6pvwBHQ1rTzWpGFO5GwaAOd/t9S2y6q31C9aiYSI
usj6ZJVljb6Hp/tqLsdtwlgB8o6HF59mmGv1qi39ehITvlPRJbDbXXxc63JOjjl+Bie1cHCjRY0n
10Gu1Cffcr647uBv56RvTg6jAtMeKMpoou5EEKA7kT/hxPyzCsqnkJUTA7pzdyBJDrL69NlkYtdC
0GJdG+1hm2b1dztaBMRzpvcpx5MrksOQhyXssnz25sO4+OtOyq+qmdqEIB0APMnzumBoAJpLNp26
cPeNG+zUWY7TZcMRrg/DvJSny1nupf2PkAvVUi/geP8DSQKCGOKLp4pZ2udCXQiXVdVaKM1YdzXs
ZXXeia2hvJSLRF4GaltdeIxewtaNdoXb4AXBBWEbCzoB1TQYNxAu0cQrCXBniwavPurJN4Ho5BTq
IQLFqCSRqo6jPESLXHQUbmx7yRJWq2qhjjc298bemTpgQ3p7uiw0PAB/W1UvqG2L+9ZUaXf0u5HU
kTqm6nJTLXSjLmotCpPU9XZZXK7By4VIGSeGm63YD5p0MohyHyPtCoK67O7UAhE/50UbAHCr9TGp
a/qn5scoMHH4PHef96gOwpvUPLdnArHpYGYUDv1z4rxIg7j9b+cQiScjeK9HqsJJG9Q9+3nnfrad
tP7upUDG1Im5nCJ1xv7Y5pXBALO6JKImz5i6e11pEuCqc6fW1St4s4Rwv/QXI4dh/HnztoIjoNZF
6sn6T+RAR4Z9q6RETrVSt4y6lWKk9Z/312WbERl7T5hkvaOqJcIGt6Iv144nAOAZIwKvVqM7kK99
vkFuqyJ4soPTexvSJOJERYQ4ef+0/timtU20oRbbxinWX+SzsUt2Xp4Q2QWudg6SZW+qjmNgpqNa
EBGMLZqHr+oUGrJDuZzRwg7p09Q6FmnuQaTY68pbUN2SlYgxQY0ig57Syfwtacbo0BrSgOuzn70J
JC1JtS3XwztvSclZyVvSFcR6DJHHW3VzukQLf30Idds9knvQjPJEl5S+UvQq71a1CH2e+ZikwArK
enLzgbwhA8fm0+pM/7YOnpOkaq4z8CwnrrnPMyxPcy3Puq42FkOHxRs4dkjov86wEzCKUKuqpRbq
1KttIfZDYdkEh0t3mYcYVa5Uz/nZZP9vZRBRmpEJexfIh0whf4w7ZwjPfPUTJmuSP0y9ZkbtslXv
mAzGRwfVVC8xDvv1WbUamToSA7gO0uw5jr+FXVbslb3FQMXdSbUui3/bVmqU2nw6Yny+sZCH5t92
MTFX2UIS/ql2k6vPhZEOmshK9pQZ//2xf/vsH9uyeKHUTFhcjvLwq1f13Hv3RjA4aq2asKoQ0v2s
7T6MUT6OSoPbx454AKnFIHg6XbaNFH7lRNu0nU5mcD+N+bnQ+mJvufJcqE9Ec0JTfUR9+N92o174
7TPB7G2d1LrC3xF3tNb6YsQm0WX5vz939/neoYZpuPI5GoY1ZHv1ulq48vt+vjos9kovuFA0u6ab
IDRan2pD1xeeblh8Cxczn6GvyvaA+wOxfMDSpyQGLGiW5X6R9yiETayA1MO9tqTpDCQf4LSPlRwb
aCmjhEaNEmKXLxOFxWurQ6UL5R1BjUW48+uRpE0kOzjsQ/G5DcurWQuxw5B3IJqaXwu16queV20k
W2/QXZAdTuSt/rlQ3bZq1p3FJeTP3T3FunDQrP6jsGu4YrLrUHVtnnwsqFVbPRHS8tn3wEkjN6w2
tux5qNQoOWwY0ctfoDapH6QWUWq4EMXyfRc4U30QcjAQy1FCIh+N8CNjIMw8AjEkRcPCg0HKYWki
ioMqOZX4xvkJfV8sRylUe4mTaomuiE89F6LsQJ1cf3NAnm37xqEjlgvVMpxhQ81qf+hk1zvJt6pW
69rEm/E472XnjCcFsU38NXgSyB5brY92TlAJVZHdOXqFsRoXDdAPFH6mY9NLhvhXLeOy1uRgcZHd
zWdLd6KTrLYqrIW6Vfk7ATm2J9WicAMB3NJfp41DLN+USQxuIPnD1cLtyXKVIVDDWg4qiOTyu3U5
oMDy1qDwI8Z80u+xu0opgjmNsbaLiQDul3yMUCPLu3HWorvGqaadunACoyhPyLbpT1UzREAqs31X
TRAtx8XBa1EnnoWlgGz2siKgJOa9xxvuYMmHOpbB5Um1OEc8Fy4b9SHWNn2LU0omf8RlUfipt1+E
RxD97+3YR0h/HyQonQgJkdhOu5s07V7tbZBDCtW6LCJ5pUJO/YITm79VO8rVs0s13angwNtg1q12
cKCRMxk7h0PUH2IypY4cg6tFoy41J95YKSVxeqZxgtULWoVswe+a91CeGnW1+UFBOZhaRzNNM6aa
hpNrvZuDeS6LCM2muvjUAtg47BQ82H4S7Gu2kCx0dk3914KG69jU5XTCf2E66bqdMdn/Z50E74gT
ib8JoQOe0rQbUe7KClyjQc7F0JOtSZLw5ZzyO36fw4mM1HACbUecXa7+x7a0XWsUdq+L8Wowy+q2
QWZ904ctboXA43KdQNEALQuCz24pxmTdudrj4FN7keiht4tN1137QVXuvRJtFjBAyXDF7LXV/eXO
KB5mvfQONh5/mGE+1mLxz0j6nxY7DA8iQRzYWe6baczxlax0bqtFv+t7o7rCiqEO/WuG2+l1P+vW
eTIQtaWQpGHtbxEkddvEoHLUR/tENPfFR2B+zIYayuHgPaToX4jCdNZq0L3TmBGonNIhPLThcp+F
sLUb4UGAHYerwXLDw9jI0cLo7KiyxSPG1a57j+nHLNLm4HpIV7QRWW0wCVIzIr8pQ0PbUtCLi/HM
Fe02bn9ENX0IIgR1UeNAEvQwhE96jVDw/GW0Ams9euO8hu1lrQwNfyqTUq4jLLxbIlvNuU2R+qpW
nzU/BIZ8O6cRwINjNcgtLErTJzBuxDnXSy3lbj2+ApTSGacy8py1hv0JGko7ucnzgsAns/EdLiiU
uqNTsezqkJJFPpQo6pfBI5FE8bfVJz6Uadj/GCxQKFPq4z7KEeqTo1rHZivDIJHYOCRt1q037WYr
6q9MXxI86n7YWLaJy02VoI/z/WsLQPvOI5G9ionN2CliC7++d2rtKQ8sTFs8BEIdgdTCItWeVGcr
MMctodZ9n5MTJ9smVtRFFRtrCrZ2OHxUBgCB2SBrijirCa0nB/nHdVgn6cF25udJN6lsSEGmTLIG
oI4Xf5v2/dcKGi7lS5DkWyLrc6p/cwVB3HL4QLFmYNmjE+EPDsuULGvL7a9LYaMasSTf39KJBOfp
Q+Ma7Z5KPLirshgauLJ+L2welmOZbxa9NDfQg5qdz5NinZEJHroIg63A2Q4EwddTQ6mIg8OOraEj
95yoXlX6bO2yolquojnqVy5D/50F2/hYL+a8LiZMzUeUwjgiAC2yGMJeLVr6QzciDKkZ9lHDUMpU
Zg0esaiuLUvDzLjhH9cOWKZ8NuIbNMQzY1mPQlKr8jddTzIj8ZsfnSPHmxZ5zowJJkXF1abPBA97
M+Jp3unSjKnYJ1bXHSLERSGV6BurouglTIyt1YhgQ7p5XJfCvw314hyALYat2x30vC6OWdZ8q1Gf
rCvD+sWS/d/s3X+XvbNdk3Taf529e+7e4/8L2fL5gV9ZO0MP/gKJ4sM2+Bux8k/WzpBZO0h7qC/s
gNpp8mV/Z+3Mv3SDPhoEYEAyDX7MP1k7y/tL548yOEBBHqCX/5Fliun4f7B6dd+G+kd/A7HFNgPX
+gO2VzVVElezP1+7Bo7OeRYxTFUDot+a5AqQdgwyzvTZ/PMNdr5n5OjJApNswe3Wg1ofO1SiEZHe
I98lTjkGL0NFpWdf2dx1TQIkWbuL4Z8dcGC6aluNmkBy5FvKZn9OlZbclfPSro15pj5/yqQ5qUba
WlrEYS5JTBNw1T71optiAaw+xukbg6hX0n+eLHJIDrXNQyDDdcEs+gYnh8BeB7Yh8Jdy8RftM+qN
k9FZIKTLUFpBBemtauJb6C+PqmkXqB3P/lKNG+r/xCpmJPjrA2rY+HkoftuN+tRvR+kyuNSB2yRi
MfaIywZ9q4beBhXUw6tqhv2Y72w7flIjKrVJLdSw6DJY/2MbQnSm/Wrj5yhKNT8H8+qTal19/LKq
tl3+TamGX2r9P5r/7/+udnTZLxNEKiGSdjoSx2KGIYP8qqW80FXr8oIyN7+sqlbkyAmYal4+ctnN
xQ+dMGq81hOGAv/2ZtLcC5M3+R1+2+PnVrU3h8ovRt/y+6EAHZYm/vyyf3yny/9T+/rjX6nVWF4U
GkFXGM4EntQ2ul+Ca2qdImcTs+0BWfY8E4As1TKRI+9RJY9UU+WK0GWc8qit9mrT5xtLFXyT71Zv
+dyHan6+Sb58Wf3tZQoR+G8qkfXZVO/6Y3dq9b9++c9viSdAhGtaQgVakJfki+W0lEEJ4UG5aNS0
NBi1etN2ZLU/15Xdu3qTertaZVqXnsYHtVVtuOxpcTsmMWpdecKr1uWTpQo+XT7jU5rI09hEgB1r
txYFb8wsSqm+vzT7sGxPhQxRqNenEiP3GuzwatTIKsL5QDjYe2TQNW3YZPZ9AdEZhg32CuAyxalM
xJUHE2nnddp8AOKGbaKcc/ky3vPZNNRMjKOJbFtO6R3VVFspIzvb8J73ak0t1AfV+y6rv+1SbVQv
qzdePqe2ATGB008x7q6JKGyk8LL6NsxNjOlKe176ymJan+P455B8CfPu62eSQHZvFvV1+apSXTv6
EmIWBZ4oVdV260sZtk1C+QA/RPo13yx281Q5+Uy5VUskTwX1XOeqLcR8jFN+vS9/t2pdFmpb6Vr1
hkwKCXt5PJYWeQZlQCkdO4EaOyV7CvSY2oIWuFQUM5kK5Ywqd41mlyzGU1JMlGD7kUCtOIRPsFjv
RRL267rtMMhJWgAxI0VFarUAy2J3/Apz6NFVSStk6SeAd7JvVOTAU3zu/okkei0E9CjAnikhsGP0
L441vFtUduFVEzXnBM7EORAtcvOABFahWyHSuQVvReRj5F4PTbPguiEjuo4MAqmW8Fv74JnkyVVA
NgGR5LiCUKac+6pIrah9kguqedmYDPqtBbR8N8mbRy1UuPayqlqUXRjkH21w3Uzg1SKT4X2vNI6B
l88M7F1dP2nRbaMTH8Vsg6IJKmSZ0aL+BacgBPVkkL7b/s4MBsDm8qRZcnG5/C7bsIecV95g54hs
9LNWVfke9Y441TMBGqdFAo949+911WpM1CkriBZo4XBz1bxhOmW1J88wxkyrsqRgPVHrMRz609SE
nJXRlKZLXmdvRUi6kJnosur9UWNUvdjT6bNJygERvgk8atmFI/4nUetTuVrrLmJIbsC4hNZUGWQm
5aLBOQJnk5Pbpz6+O8I/CWvBLs0v0eCrONi0gOT3gM9nm5jyZ25kSmWZKCQHY74X6W5+pL7eio/i
cfrqMwMKVz6FU3iRvuQH7WcVI53EbhWRD9V/6+wDVX12lwz7OnrtURRK1Nth7l+33636piHhLw5m
vNHj7TCZ6603JFsyHthtQWU9YKCZLDeRfocFeGN/9CG0DrlrJvxWsKbwJp823QvlHi3Jw/i9sK4o
qIJu6U/n3j/k0Q7tQxps3Oo1no/F8sM0tyk+RnV8SuBOQUp1IWeQC1uN2XrAIX20n12bCdrRss4w
aLwfbn2cnWcUnlWPWOXQpteV+0IpR5NfhRC+TKAGZzu7KuPrVj/WcHjajei21bC24/2CAqdHy2Dt
BYfT1FaCDsfmayXXRrPuA/LPFKystZ9TLRDkU6PUv2JdCgiFPYb1LRGRAnSXDof2avYfynw/9l8K
oAB9dFd3H+6wJ6x29rINxXD+sHeSE0BkCs3L/Ij329r3D4goqL+PsgdPSjDQat5Ew8n1D4LUpn+w
3sdoYZa6h3lBUaaZXRUIp5p1pd/EwVoMK4pbc+spsV4IwBV3c7SfTcaoe50qyJ8mtemv7f9h7zyW
G8e6Lf0qHT1HBbyJ6O4BAHqKEiVSboKQMiV47/H0/QGqW8rK38Wd36gKJUnRQARwcM7ea33r0RT2
g7iFY4LdifnarXST1q6QbD1tpQer0LNza5NMTvcIA8xa9bezKuba3ISoyfFTOTEJJvSLmt2o7wZl
g9gaE6xWfTQGK/+Dn9+YsSOFUEDW+nQ05fdoYkrNMNmiXz6K2GEEN9c3ZrUJJlQFd3F7iMJ9N3Fe
QP6E4hXFoGge1frG5zg6FNb8fUewPvxNxN9GcssncjWWnYxhAofpEOwLgD0YG9mB3QavpgY2nmCa
n0RGBYNbyq7Z7KXPvDqT7VawBBfnL4zvSaAE6DV7jk7Z2JbmLoKHAea+dKDF8WbNa94eEGmFA8lc
67FxZoq+5WQk4rWrzHIISzHMg9jgiHLFY3GvCdCoL4CaJ3GrBm69S2mRVliG10aOcWHVV0wd4Ecg
E6vI47YTShBAj0d7NbwOV5KWo61kQQ8+N/KOAqnddUetWY/ResC0QXKeb2vJtm12QOd1ii0f0atO
kgX66L7eIAnr5fs+PQLpEC8y/SbhRQRxY9yS94YCbtroBDThPFKd9MVS9jWngr9JpbuCrCkRy+GQ
AqCCsyDeVRG94cLxA1dS12pr0+hJUrfvDzKSbXpOkk0+ILcpByEUa4n+FY5R9d6kCClUO5IurXkL
VayKtiQPTzBvfiIDt66gXrSVcgLNQUcZb2FuUTTc09Ys1HX/Eve2bmwiNI3Zukg3LIvy59lrwsCJ
EAxOWenyLrWwAfRsJS7fOew8x7ixTsoh3WRbaDPCHHNDjdmGM2bXfGGKQ+w8WxLiryaurrmycFII
jD60zxpGqXZLSFOzbe/lnx7+5GrLpiHhK/DiJOYJ1T3b5NUbMz1irdVx1zr+tXiqNUhBG9TimMVb
yv2E+TwAZmhEB+C5LVHL7I+6uA7eYbtNFmbrnfCWsLvKBn8CKS3hqbPBLmGSc8Jr9pTe0FK4VS/C
qpnug3A9oYQsXzG/B57b5tRtaMpKKzFyu3KjJDfScBTUm8o7+LNH7zrm69JE93KwknMXgElx0jPF
WEndCiLCH9j6W3zKTyidrB8I1Q/EhgxbdVVhOrZxxfrn6RATlSythie06ua4gZzYx2B97ZRzWXCj
Z1EBL7YKUeh31rYmQ4zM3NAh2iHGgcUsmLPvSLlNE5x2uqggFMdzz6K0fsMb1FRcGBysDQoRRSAH
sStHmJmdcSJz5eHSBpdx2s8GhKYhUHrfJljgqN8/+NFnP750BCuznrTD4ClFRtc1JHTedsHgiNwB
k9g5IvwjE4k87J5t7B11mAOMLOG+EN0Qx0NxlIRDDX2ZMjyXQhyypR0ONnRFPNiIDy0y5Lgt2d1P
E5+hfRs8h+qBd48PLGgCCB0EYes2yCmn3PT3+Rw16U7NisB6CBoZ62xXKVeUxCBdGHa+CaoNVM2L
WNq6o+9lR7CjtYEx0v2hUbJ8KkZXv8PZt1PPSrye1oj4DuMdYiTl1UOO7oCHMFYcaaQF9474s2A4
ePQvEaHFD3Pe6ootlxxOhuBpsFyK2Dja/at6Z/4stv6Nf/NRPbXw0k8R6lREX54D9lDgiOUONWMH
xsZ97ZJXvYUxZId24Eh2sNbuf9gf8M5/1GvdhXBky3fKKdvKdyODAhOAKx51zpjsKXoSKSBTjnzS
7jvPUQw7Vd2hWHkX+Bb8G5B/RM57Ds0At5SLczp3vTvPWHUyKXNrM4Lf4SBm0lJgMbY/OCR+MIXK
3aZbk+m5SzjikHw1Tv5ab4rbcDXAWxc3PuJiwAV25hEXU61x6u5Vt3NodsmaA4e1y07oHQ0Hn+W7
ZZeIkiN8JvJaeoIv4vavHrCl47jySe2z65PwA/1EzozIrt98TgMkN2dtm57Fq7+Pb6yIS4KdYo6I
TpRE82u+idiqTXg2XwRWhoy4T2m8KoF9vRtsNTlCdoRtNN/lDiutwGTa5vBYaEdueCayR8Powdf+
RGgQxxkPiFfpQjh29yA/1iesaOvuTjsO+H7v4oPukK092Wvq7ipfmqMdlWN96u6qnbd5hd4xHadj
eVLWJsbjLazAI0buG05vuIBxzV1QutWFYEpckmsYUigNHnhGbgs2K52jtg5emp2GZ+JtXJl7b/9a
vw3H9DS4Wm4jJnezo7zPjni2pzVeMSd2hBVcSDu1Wzu6QYJn8xQ3v0nW1lp2ortmp5tOcYlPxUV4
Du8Ht32LLpYdXfD9fpaP/arYaXbhoitoXvwnfbLxGl8UQg1xgoEx5uiBTu5Ka64aT4xkHDp8wyrn
Fc0OhyOW6jRjeH833VdHM3CKXXwStpprHLVLgTXcc7KNdZc5CErAO2HpdAMc58700jp4jG2gpY5F
ZK1v61CDtwjrubi8pPxVG3/DpGSXHDgcHqNLc+w/45O56Y7lG5kjRLsZz+Lnc3oK78eV9xm8ZD/T
rcg3wRhD4PqB4G7BmYiEfcgeqOLLzrp9Fa/hWc8dnbHFrjmpQvsifpDUIzji4IxXIqUG+2K9t69Y
N9VVfCjPCC/e1Gv1AuIZrzRzlrfqJfqBi/8U+e7wEB/ig3wFc3VXntVrvBIdvtSNfMNPBxcAH/AO
VYnRZ42m06VWqB2Nre6gN3yeD7qt8DRgi58ZN/MIV76CcG5vQhunGluSnkHy3HJJ3JcfHKtYcjN7
B3t+XV+J72KMaZ7yeJXfcHWKP5bjvnmKbqEO8P/AWeRi12R/Re4c56PvFQ9iqwNKZLZysyb9aCa3
eeJ3nExA+Mj4nSOd+WpUm5dhU9QFe8Z5vU/v0YMAzih2vN6WujXmPXXcaIR7mZwmwrt4w7isO9p6
2BE2wdlyp+/97bAb2CHjafhZvRDpVdvKmuM9u/RMyX/g3R+d/FG4ndbIgbeAfNpI2tJ3EB975Tne
iDssa7sB/IVN3OO0UvbCjXLT4F817tOPkald7QbWT/iGiGZTdAoWQPsn08BJvw7O4724MW6nYzue
wfUfmFJAi+BcEV9A7K26rXf3EZ57vmrUjcSHYrdiqryPbsPz9DQsA+AySniz1hB1ul1f8w88F3PP
zNbeW15Ykv1IAQPfw8p4728AwqmPzS5zh53EUu2tuS331js+A2gUJBODp37jVvUSPAP6usVfzlbT
64mc+r4DM1U57PfuwXgSr9VtXDgx8ubzPD94ld7LVzYxKhBVuOVHNx6nJy6I3fvEboxgY8yDMQMb
U4T+pmZYIkPClit73I+r927LDA9d5b1yMl2fvAzm0Y6/qm4ZS7lMvk7pTT9u6mtyy5CX3PY3fK/x
lvb/Sji0vi3dyvuAM5QpkCO9iju44ICWVyYRokjIebBYlW62xeTtAgK9FTfiKd+SOqZd/KdqXbgj
9Sobo0T96G/fA7dYaRtUkd52OOvHzoZf6ES3bDfgUolBEhTzmtXYU8kV5934Ob00vaP9lF60W5Nr
d7S2TtlTcdB3zSEAvHMv41MzVm204pIm3zEdpA7DQXsdtgrDc7UDEuYKBxzum3LDDJV33tyZrkbg
ud1/mPNf7++7Q75BmvHRMU5sCfdySkfaRuvoITzHZ+2Qrfv7dSU70pPMIUCUM9rqKzEO9Zlz1gP1
QGKWo34owITDlfg4vo1vxV11ie/TU3NEoXoyfli3wcV4kG7xo047b69v0pN5FleRG728R65wPxw6
TmdlO/+nA2Pr7bBy9Ef5LbkTtFVUgP7alrXddI7wLCZb1Na40lnPhvazGdzMnCj4QkezWTMv3uv7
eDUzW+1ix3rhjE8DmsV81MpXrO7JmnE6h6Jy8few2iY3i9aIlCbjQxxD3Exn0OXsRfzNxqW50OXz
9zrHEYGGl/zeemIj3v0NE/wo6taL+I6Ub2a8sgEyKWF9tJTdfhPEfj1G6q5iyjq1AnQa3yLBRTO4
PPZVjTIhtuV9dGYVQhFqkXp+CXVnjcb33eWWP4t85R6aylKFWrbHFJN9GyAh6A3pIQZvvQMaQ3hp
X+xIMXOkpsYV0zMX7MJDLbx2FHOkqSPnuIN/J4db9L1kY3BWz5o7UOJgM/AhiqJ/K1OT31SJzwJ4
/sHSBeykDnABRc4i+Fxu1bVSbSf8oYvq70vluQg+KQD9l/YzbsSQq0DPcJmQXJUFOvQakwqmefXN
Cj6cr1AhybL7fCrhGgHnRTod0U8alfKuUqkNhjoVh+/E3gDcM8DH+F1qdKovRL1FATPqYvBpUA3D
PCmf/b7EORY606B5i6lq0REQI9FwtDi0bGha4WaYctBfCgNuKdxSqN1WfpUwcLJNUKKwOudPQ2cY
ThuP8BlnqWNjzO2R5WY76JQ0QrVgNJ27dUuhd6nrLreMpVnXl+Uh9fx0E80qqOXHInBFRPDn3eWx
Asz2FujM2sc1Q0ll1lM1s86qW8RW893lMbGgcNX1rMCWOujyoxCEUl4tN3XPOzctComlLvtVq5Un
Ge0fSd+ANwNd2KLzg5NioMoeFvHbX7c01Fpfjy2/+O3uOD9veVksFDQ20mx8lcycQnf9EYv1hziY
Dr1VBoC45VQlcwGiVX6QGlneW9UpaYpZ606Rcj8StLQvJcJCoxyruLfrWz9y5VZhJFKpihdzF2eY
VYTLrdi0DlMWxG40DXe5qGcI2EqqjAR6Gx2Swva2LStp3Ql6uZ9kBHIlVXX2hv5oyGa7+7q3/MKa
PTWhT83+lweX133dX252w8rKDFggEzVWjQFfrigiN35F/bjWtIDe2HJ7eXj5Af6KKvP84/vu929L
dHtD2QHp+OsZyy+/3kVpqwr15l+/IiPibLYGLECA/k4nhhKAXlG7CS26oLZcjzFVhm72cOt8vbMc
ezH6qJ28sqThJU808AmWuvv+3XLLn1V05jRr7ZcXkINQi6vlV8uPUhbYach3cjsvoHUsT1peRPUa
9rC0tBHnzxuMhGd+vdX3o1/3lxcsL13eNFr8RsvN7/f7euby4PfLv1/z9fa/Px0+Gg6yqnv47SXL
B/YGxsi+oqb9/Tbfz/t9y365/0+37PujSy2GcmRFdJ7n7215y1+2/pe/7uvm8krv+zv+5ZO+bi5P
+PoDLTxVjp5Qtf3e5n/5nSyfbGBQ/XPn/fLJ33/nb3/M8rb/sAXfHzG9To16pU33Ui+qxHnwX0SK
y4/fHvvt7j97CuV/6lrZ399GWppW309fbn0/Z3nbfJGsfz/n+9f/7LHfP2Z5i9/e9us5ZEXdN/Tb
1ovq0lx6sX405puyjr7UvO18vV1+u+h4v+8aS4fzW/b7JfZdfv+L7jen1kTmcrv5Z2/xm1z4++4v
W/MvX/e9Jd+v+96ar42dd9ryvO+nLO/3/dgwd8EWQc3/aI/+k/ZIE2WCnP619ujxo0oJIfub/Ojr
NX/KjwzpD9VQFGQ9s57I0hSERH9CAwzlD5WsOdKkVGlx/39HRqka8iMeNgm/E5VZYvQLM8AgotTi
N5pJ+CKapf/3f/6WR17/dv9/ZW16l2MSqv/v/56lRb8AA1A+acSTAyWA4EmiiPhbKpwpkR8f5qZG
qqL1g6sP3LLzJPWDHfml8kWf+Ntn//pZM+jg1w9TTV1S+EtRWpGFzvcBPuFXOoHXdiVSPN/bjpUU
MxVvKTN3g+JIpRKuysmpxJ91Le6IWwRDAHbFfC6FYZekKIDDLn1NDVZxCbaSqq97t2/gqA5gWtQY
U7OZhdfQFC9FomqOrivEfmoWHt+yR0ldU4uLTWcYDFaOWnjMfXPb16K8ErqRwrtQ3f1yBNx9fX2/
/qHGjFn45Vtd/lBNF03RYk+RR/PbtxowvA8Kk5ctQF9QWsSuK5EZuyCuaalgj5QSIHuh/EMVk88k
VLbFUN2JYZY6jTfDLwvi7AEvBWL6marpMUm63jUBWzp6pa3iDAz7qIdoo5l4ynkNUiGVnuI2YBJC
hRcHmmwqNCHVGlq7Kq9ov94YhN0nEYB2EbfzrFMQZDFfW0b0uMyukylgZhSg73CKQEGYnwRuAjVm
RoaxpSqb3XRmglhXpAIW4983/OZ5LHUUWX65DUzpmoUAjP0MZJppRdvIrOEWQYjhJeGnFI3QGPo7
mBImFE+FfEsbSvwHJL+7WPQ/9VimRhiHD5hAXbkfwJTnNfFAagzIFf6jZ3VvTIYjJGxJ7/6HfTUf
dL/vKwPZnTRnXXOG/nZQijhGlbSZcHEHgola3LtESvxqwZ3tskG0s5jU6CprCaJXI402hwiEoeoR
Q2vbWqBuS/bURsIN7scKCWvARqHY6Cuvl2VXDntEuJm+0krzGTJvQkyrDMm6G1mzRLRLdX9TFTTB
q6Tx1+Z4lp46MUGv6hMmGM3pMKFKCcNQAorMHPdlJ6yqvrdWk2q9J4Dd95DknpMgO6o5hE0hpHhp
hu1sPDukcvHY9tldmnPgkcQBY6c7hlL8SmjLnVcTXaztoZbtCBl1ZSk5RZ5w28rNkSzOBA+ZIpJb
1XQ4SHgC2QfsRaTQADZN6yyCZbS9EXssqM5bAEeuoSYX6CKfJp03dtR9anHE/If99E92k2noloSO
kwhL+bfE2VpVWhg8vbUNWdrS7Kd7bPrauJZoCjbyQ6PGz//+AxdWyu8HBppRRQPRYmpk+v19tNI6
qU4LiU9UBuVQ6PrdZCJjV+eTAb7QEza/kyIAdQ/N9jkeOYJDAMvAtQh7aTNzV4X+Zy0Rlw1EtH35
99v2z45ZSzRI02IwlS2F68avA6ks1VmWComF8IUcMLQRC7KWKxnRRkQNOm1OezijBPTf/lhVlAjf
NUzKF+hV//6xtAWJaegFc5tqyeegmRexYDww8+izLltv5UOkjWvz8u8/FGfXP+56TeZhstS4TP3D
NSryJdnqOXG3IsI2Ar9uUStVVI4o+RRiB/JUopveEXOlXr3auMSRyipvQOOSG+KnJFlwCKYO6Smx
DFGQ3ugRGQYRg4wnxuMm5G1gzmxGy6CRFI3UCUQjcYoEjWqip3fEsYb4rcMnAufPmarvKaYw/hp+
4sZ6Th0lbtCLUNVIVH0dgYLk2LzTFQSrhl4jVEnSnaVzAfCVA6keup2/+rgLSBODg6UEAMIRcdpl
juVPN6sfjXiNybpxUaMCwio9UDJIBUizeG1IRgBkwxgcI86ImcoyLMYUYU31c2i1g4Q2zY1C6mZF
OqzMGaJf2K3OwmGcB55kmI5An1e5qHawJ9ltRbkWdBO47qBrjpKMF6XLr600P5dLq22N4z2I8sQp
hU6E62JdVJ8Tz7P4crVSedZpDsTlfHUYjdqm1EG6j7UWzSDeVtR+8haY3aDCv0mq1PkPR4Q8i6//
PmibM+SIA1EmcdOC9fv3I9GTSQzCpjtsfQAldq+so6y7ZQI8bQSvButoEZQ1AFaUCqwBHiqtxrjB
UoYzoPR346BabrdKOvQcgUhX3DPFrWRSKEvSqMUgwoWIuYqj9b3Tt9SiBbH1j2Q2Xluc5SDT4tJJ
1i0Dugu7OiNEkyTArKS9KWg/QiMpiXqeMMmktMnM3ncJSiNKwsBxKNFvVag8E9cTrIN0/GwynZTk
UISMbL3n4q4KqJ3nPTq8GTCT181GjtXqJp/Un4Qwao7njZeh8ODamtoq53CqYzcspgdFDI6Jlt2b
ZOUgzq5gM+TEaBWS/Gy1Sb8mHnytpTgmktaKYWIIrkZZ0plapli+lO7gCHmQz8a1kGXtOugEsAaa
PVTBiL5AudZT/uLl5KZUtQaKmPJmmoQPEcpQdKZOqXu04j3jaCZU8vVaOJVTuxtSj6yLxjjzubXj
AVL022rXpOZIClMPcJC8aGRZACdCGnH9TTVGrWvyDRkJXxW9hT4BWVV29/DMPxGr5xtqOzCZqtaW
Cmvu0rHdXhScA5TFaMgbylGAVmIrImpkAk8yEJ4yeFCnjWlw+a7cZMyhtgoa3144oY1QEEv5TL6Q
KQ1DypHMa/EMj29MzeBq0zACzpnMs1NprUoeSMWoQ4wQmC4YbdJ39O6W/NBwDYyOtJWocstIgUVo
QIDCUGaBrSYOLqnUcN2T2GcrSkqfI6bE7cfyoco0tF3zxVlBEWEmQQNTA4Z4LKXPI40mnFrB4+Qn
D5GGMjIqdpEeyE4Zj2DjITahqCeURIGRCwLE0DaBysEwEvElGqgyQDehn6SQDnKVozun7zhaZ8vX
qVcK3YNfl7QypOqacrranaScg94QdgCQDkTpTW9Zu9dj3oZLib5Bb/KoldpJh0W+qqVAYBiCzS5y
dSmHklFQJpZQDAClayPtWkQj8XCIpK4mXkVU7DwproNcArSZwx6sAWVW2uLtB1a9VWOupUFMT9sS
sFLRC4CUSYhkRuusH0m/6OBg5mFBHJRyOxLnQ7nzjRjTM5NWmvQx9GBFnlWENO9Iun3Bpnfvi+z/
tBLxX1fDHobKTu6YoWrMVnJwGOusFR7AH+MXyxhiVT/DbRc4SRSeo5l9C7L9vhY6iGktVgzsSsep
mqEjEmd1I0XbMcYjRYfwReG0QdACXNhDwCb0BKNHM7g83ZRl/lIpyDFqwCW2no70FMlTQzqmvFnw
LIL2Z8los6t6zmO8c5ta805JWT5kRL2f1z0ke/SeBG8ANcVJT8g9cj8jeIzT7qM04MBDn98ysp1q
9Ih6+dKU7QVO9Wus7mPcfSWYTDu0ckLBRoNEgSrD8Gb0T4mmuW3jMeluNlpM132guDdlBjqOjq7V
CKa+CNJrlXQz7Mx6i8l1A1YwPCTWnI9BSVJXUh1NRNetE4b6TDDlW1DrE4GTOG5JFiB5ZZA2qPHj
tagjTkySY5d5l15InX6g3NvVfmQXcvISZXw7gfpYiAjC0orcBkEvRIep7ZMlczURIhFirWBldHRn
IYxEp9knPChndRBHwVYYAKPBHCGxCzWDMdKKkWmKJWrD+4v91ewR5JDtdl+iGIhUTuYix0Faqs3V
sAhmbYrbWGkQuJidS6uBhoBprsp6ptBPxtVgfbObshTk8RAyRk41SRwkjGxqSspmEyRAvdVsjgJ5
88JLVVuN048MmoFyzggjZdFFk4hA4wG1phSgOSgZSaOKXpXV6AwKXrMtcmtcAaNdNV1J6rGhIkRp
Ffp5Jsrhvr8W1gh5WYZ4YU0t1f8d8X5cbtFnhQP7CtrduxC+cpbXKy/qIxeL2mNbW+dB4lrtW/G1
LqqNOkhzoAS84LNYgQAiW3ITzxQ8gt5yNyhKmGZduxZT8SiCv3OYR9qC2ta2NinPhaW+mKotF2nL
BI/rZtihNdSzfaH4PxTZ7RL/R6oqdOxLwieZTV2bIsUDmxQR8v5+L3v1kyhYP7w03OoFgOjREx5j
Hf6fIRGvjHizXOVDvG1FmJ7VeEkZXpCDmbeRQauxMSDWdpYLRI+DiiaXZXxGEa0ezazYUNLXewub
n6FLqz4LTrkSPHv+cy0fkgxbnxjjv4sUayMVA4oBiFPLa/sx9IEAt+sayvs4kBagWEwNeknDB685
UxkPDhTUp0DvZbsSzIicdoHSgYG6tmqnq9Am67AncSuzksQlJQ/cG2NuE39qnR6CxIppoI3SU04o
pVuK2kouVaRxKrgaxjhqESRRhaZ5GCrrc5g/bDJzTjU/eQyKpsLK7Ntj6V8DmeWaEjl0vF4aISd7
w3jGmag9C9U5CsV7DNrVSsAOYcvCNIs8GeKzKk1f4lwg7zt0+zGKUFOaAymjqFUFS/oIItou7fgG
NPqu74XINagi7IRieG4M/9gE3r7LyHDIBCi0mnAdR0kle6IhZbno7IEJD8JR1NxcBhIXs8ZdXBzk
Zual0sgSWLkC7/Bgj28W5AoLwD97V9qExkjNUwLa8BAwXZ0Q5qL8NueWWjsJ1HUGpLn480oYh/T8
hh7c2nLr+4c/t//SCOma2Ha9PcwIuc5ENozNY7O03JSZOaOXzL8benqLByEoG4wIaRghxpyk+bts
QWnDv2iTYVNqqKvoLPlmigggaU4Leykus8fKTMM1yHTATZ7MlaMn9SAwiGCJI3TIinxTaOKNmCku
GHOUbo18E4EsY9C/cohz2VVjhRYROs0WpamuIdMqBfwuotwcJoTgoMRiKEfxR1uFd/2UEppsZh+a
lNwYwbkIWXtMo3/neQPQf5OsYiO46/P6Sl7CQwkEMW3zj6oHTSmrrmTKb2arv6oIFFl+dkhp2jT/
kBP/TkbrKcmApnLDAAUEIJJZxk3X6lzX2+vQJh/MoQ5dOU9TkAFH4sSlj2KYSWBANSJnEsaYwZSk
GuK7U6SRVvq6xPMtSWn9nNHX0ZKwc11CuKlpnK4yWWidkHT7otgsvokvVg00vZXW5o+LA6SZARsx
OzqutYOfcooKIanES2Tc8iPrE2EvhvGJebe3XuhMU8swlvTaZsF6VWJsTU4485jKKr9EcfOjbpir
LHt3ubUcK+GkSW44esyz8WYHG+8vn8xyayGXkdOXroJZkF5ZF12u0Emk07ucp+Rp6sEurMQXP6L6
03cZKZDeJpsLGiLCb8zyFxZMYNNy3IyZdpQb/2phGt+MugXyTNS24cDVLSOZw5Za2usj9R2/6Vm4
dk3rcBKQIcAkLsxRE5ZM3RxVQbktZtpKk6ef6ogDeq5hNhERsCR7WH4tOGaODKcItTUi9WdWbUyP
SIFc6dONTqhgxC8Uxs1Vr7M8AbJlV0302akU5DRN+Bg64smrij+gwS6gFYNk+1PK5IYp5t5geVkZ
3tyeHWkk65/xfFmfS3/LItEjs63Qi9xW0YrT8ZVInmLJPdGYJPRbJ+mna3ZAU0x3mD+ONKmrhKvC
MkkKm0t4S5lLSK1LKSav5YSEJ4pTWtBJ9ANq+qc6kM/aJEQc8/dF1SkQBYgAPiFqsoh3I2zE+0jG
BuKR97Mzxluh68h4yrm66oGUIaAKxRVGEaGgV4oAYFq3WUFgFvImSUcDrJPK23Qhl2emcFFYvJmN
96BVM1mUcMtKiVFYt2+pjpo0RByRUCI/yuERYJHpEtVnd6SvO4Eu91uDemrzVuez55wjZpgC3S3n
OqY+yas0WHcS1YOqSVH8aIOrVuhLfNHUKCOwK02PvR9lYgIAnXO8ncuKfR6gL++Hc2NUPz2dikDW
j4dCImzb6yhU6FH95JnFxhj5uqGkPErAANBMedQw4v5QqbLnJg1XbZw5q1xh0kTNPXPTypBhIrBR
utDcDd0urw8tSdcANNk9ASNNGJDyp3vRK0SkAnd+9iiLXMoiKoO9lt9GFtKqGAaHK3j9/aQOaMyn
gtMjhnmvoOTRKJyEJbNp0zLvhVBCzYQRilA662JEVDESPXwJ23DOVTG/jrp4CFapJM6da2Yn/QDd
QxI/p4n5A1KppRASE+BiT4qPyIiKI/0HttUzL0mk1hwW/I5VW8kBtQOmvOwA3PssqedKDPjzc1Wp
P5KC2pDlFQjWxI9QEE9Q3EnGiewxsNbLVxqSUL9SCMimUDn6nKNaFiJ/ZMPz+I25LWliUxccjXSu
4woT/IpaRETVNau+iR/SYThFOdX5Lmctl4aqCbgdKEAyTWAKU+kmIXoyo9hga1woVhMHPDAB9utS
3M4oxlHZ7nHmIpiOqfAIepqt8riVkcimzBdQUMsDheG8UHFENUlD0QnlrJ9qpA/3M+QvevVVqjCS
cOwkihJVhPIgVe89s4zXlO+5HAfGoeylYJUJeeVEnbm20rB2azVrtpb3ENAx3QTexEkbUqyptlmb
E04b5fE66VkpkMiyk8JxVwnas0/rgVUBcrfMQwARv/d+3O1AGaOBNafPVLw28wGsBRTWBCt+DXuP
pE+P5XHGh8TUzaRKPPeFsUkVqnNiRFlp0nCJsKqs5wOP+oXmZPFh6ckkQvRJeYXd3JuXMJFPyYTl
0OOwZQJVk02+MkgPRqcAZ3I+xiY1I86RnBcJNQinbiWvxLY81zXKiCCPP8mbZAFHBhtDJeaRFFHD
qFENk+SDLKuCS8FeTMsNUb2WM3QJTsOaupqAK4usWBtw/AxzrX94hN7PVVyP/NhyvA/wbokpJ/Wg
419JrMKxunquozEL9jtzp3vwcEbOZ/7C+oMkUpwEpIlpEsjlgh7fNlIpkFpRvxUYU5wgmCTqD7Ta
Ur8jb80qvFVPiqw+vFXgaLjEAtkedyz4j6DtM1ukYoh2h1niwDKnJvBxIzfCrW9t0zzc5eW2EuUS
vuM6JlHHL4p8R6fgKVSbs1j325yKlCRHaDDNEN03y46NhDfQ5uJMeDsoV3DDvf5SSQmNjmS86pOx
Jb72rTOFH4hgQphORHrLzOBK8PoS08IwCilFaYpTsb4p5OipSILYCcfh1ZiDLeou3nVKcoxTiXVN
hiPZStDmdXp98ix5qzXypSSL0JzCk1gmJ2Jyzm0uhqskDY+ThfPLS6qtVYn+ocz1d6lNnhufxWJo
JmTJiNEqSjgeieR1PRGjK1DkZ6BT/pyueSKZrNxQso0OKXG5riByrWta3LBWnB+GkWmK3pxDlXqm
HbbbcUrHlawpH94kl+iYvJLQDolN9ZR82i8/fLFsQQj9db+yKGuW5CILdW4eqnJGowj+/Yy9wteb
4JdTGUO6QRgP9aTZjCUEnTAu2cOEWTQP4JzYo16J++W+FXi3xL/NpHAzpbqoZEePhuzUmxm9OmMl
UiwgmkH2V1lPaFSfKBh1FGnfxDHAB66Y0r7QfBneIbeWH3Es0DHl2k2m5EjSyfzDa0EIlnXMbC2I
la/Hll9MQXik5j+s/Ig6YZWb68hXHvxWCY/IPcu+JNNaiHPU4ZRFthlE+ZCSKUvjetdyOdIOosUH
5Vy1UVlHWIb/+qFZBFMqajsQZ15mB1I/90sh+H9ECf9RlKDMLeV/I0oIKz/Mwr9HGWjLi/5LlaD9
Ias6D4FUM00ZiMlfqgRT+UM3KDmoloHCQLMUuk9/QlEU6w9UByqHqqjoOiOy9ZcsQdH/4N3gJNOl
MWUZcsp/R5ZAD+sfelx8PtkwvCebIcJI+XuJ3yR4PM9HX9o2U3mmL4isP86iFR6LJmQq6xOkZbXQ
tUrO9ck4oJ2O1U7a6KlGhyKdZaTjvOrrpVHZycYpB/ktkZOGGRIuRV5U8baLUc5BB96nhXCtq3AF
Z+A6SXPMTdu6FuujREkGpxXH/0/UmTS3ratb9Bexii1ITi2qsyTLvR1PWPZJwr4D2AD89W8pd/Am
qXsrJ4klNgD2t/faTILmJHX0c4hWlU3EnW31Ity3NSLQqkCYIYuRCBC3wvGHir2N/OhT/ZmGPUGw
mAXQZPprUY/FO9tw8onLaS1m9Au3/ypV9qNvVJeG0wimtufCFedIKSeJhIc34Wj+FmS0GImmu0y1
+FhBLZtDGMWboqLqbbEpn8xcEqdpK65sUN171fneIaKwsQpuNHM/1xaRu+i4+qyPVMzRn9SvJokp
XUHu/xs2dgBwTVwHGaNcUbpH39PwXWoiJzMt5tJ+r+PftOW+esV8KYv4TTse2RsXXnl9g+Vx+Z6L
FG54dvO5IsnyYYK7xiqxGwS62cqmz4g6I4v5I+nkLmcO49qtsVlPKF21boBfHd8LPyRyLVv/s7SW
bEfp3n5c4XdVBT8/Tl2xldz2b2k+fHZImX5NPi1Uf9l+9ue+EKd64GP/q8h2kZmCzi8e3UlJYl1t
d5qpg7qj7TPbwRs9eCajHNQef/fLPIGdBoycA3J/N75x3g3rcm+cxB1YODhHwypcUtTUNWvwmgjn
EJUk5EJS2vGyG6Kcokkj0yOQAdIIchoZQTyam5AxWewU11sMvm/fesM3FWdabTi68KP42WkutOts
hhgDh46co9QWfw63aBcnfk4vNDf/15Siy/6D1zXKfQ8K0BMoZQAwUZGOWlCxzOWPapsp000TKes/
wRK/LrmzX7Lu9xpZPzmEwN3iVsvWpkbrjuNCWUMzVD0JvJuQH7VnefMYu07b7W5czQidrVgVOH0+
FiYISjUYxcEcnIk2N82SYOzZ2IvPqMPkp0qyR59l7Ww60bz0a6l2nWN+tIZk9o/MGE/zmVFJtccH
Nd8H2l+S1iUF+P9IQtnoCdgkp1r3xnCwGJCy8NyScDfe53j7xWe41ixlcPjHWtT1r0LGv3y7OaeS
cc4Y386n/1VRREtoBRpFtiPbXhy/jdScxXELsMLXf9GDpv/dsoVioNchP/h597sOmw/Z2GgO9RYs
qdpqvCY4LpgdLGkAgBvWxL9fUqs+AltZ9v9Qh/9wmwwH6T7aMOzqktBiklrmdBVWqG+HuA8T7/bF
WM1wgdP7VpXjoZQ01trMPbblLNhe/Fssm6xDx0T67YpMnTpbPclJVHQKCtrNSmStKngYhgC+BNFi
qy8fw0FWOJKJhSw0WFDPsNwvjJzvXZ8N1Fivx7GLd2Nm3yLw0zUv44GuD58DLZDuO7M0ZMYW6gWV
1R3CySJ/ofxhM1N/dM+pgfpE4BgDJ5K7QmRUG0354X8/ZxG8UKq17OYOH3Br47zwunmfDkDW8yX/
jnKFuMp/5Nx4rJKi3sNSEHr8jW6j793bL+nq3UWwZxYitcvEeMgZN+2N6uGF0UOfhXy1JIqrrmyO
jEs2SsM5d26YncFy2KfjW7mbpv4+XmS2DykhDa32e2m8ZjcZ5zFbaGSZeBVsZKt+DHPVXd+FJlGT
G3AvDU+Bw5vGCrlKQ1GF90BSu43rlua5jqKzgA+HCmSt+/HYZUI+MjcgRcQRsK7D9eSQu+Hm3UVa
wgros1eZU2JTg1HmGL+EvBFQOxbjgJr1UScUFyOofrtmofxUZG0SUDd4GlVdJMMtfm2q47+FSEv/
wliE6FDWLmfiCy9tlab7VFVP2IzkA8JI9yxjsCmOlO9Gdry3BvXr3//LcrAZoUcbjzd+LK3rXFxH
+Q+csyTQbivbQ8F1DhN7+00L4eW5SgWsxNgm1FM5/tkZ3D/jnN83EvJAFZ0Xn3rlORrXbzfvHnJZ
3cYeN7zjIjmKDLGH5UWQXzfjydi9PrfNuNFuNV6mvPB27epOt0NMj3ToETmi4w0CoL+UBEKJ1kTG
7fdROft3VTVy12nKk1vfWnZ2TVEmZEexWTsoDNz4ahcrwr3MnLPHLP/x05U69sGvd0b2DsCE6VGu
a8Qrfyi47Qy1qTxTl05nP31aRhsOWYBAnegYBF1474LnuxdscSX2j30oly5pdfWhRt8+ByCq8UC0
3rmjbusOgaVKMB8VNH9b/jatU8aB2UhTqirfhakZvHpKJ0uQTves6UPS5NROxEP+IRhxn7PJGtHo
KE6t+kUctInc+7EbozuNOPvCbNRPa3XF33fN4647TjSKwNPGpQL0GdXOIWDS1L9bj1VkhD6eDFV0
Wgp/OjrIZ8Xi2IeFHRnvialDTHaCQ20hhjltVl9s/q7k32/wFba3w/KelxJDl6J65ODwCBd3fmm9
Vuw7lT1PVjpyehvNAx287YWkCLRpu3yuJxp0Iba+Zpl3tCzvHWh2il0M1iF9Zv1FkkeYy+pl9jjl
hP4MD2WdEkc74z0gy/Fbmn1tL9Z9vioiNKpO96VPd8+mofhVmyHd2bI8jbNPlGvuhX5ePHUMQ+ux
XLr4yV8wYzANkyd1ij1SZhPTQsR+ajdQPiKcCpJtnBMflmikxWdqtnPDSCAy9bc1xc+c9CF0krGd
gnk4Z1FozreKyvh29qSa+X4K9SUcZ5HkMvZ3XeZf11Atu6K6TtrLjpE/ExKc+Y9Wwb6sp2V9WiOa
Fsd237pDvA3oFGx7bllKtF+4RIx0xJnd6fhsmX7dCcf6RIxqEspFmrcm8zFblvsMT8A5XSrwrVrR
FChfsKxYQESX+sFPczsxDSkZV/kvgQ08A2Hbuua2IeUmeLVGXxRLZ49sImxcAxReTcwTGTEbil2x
1fRWOL3NPgrYdFOCHFVMb1NU0SeuF5ehJT3H0KKpnOxodnY+18mRh4zZDyBpouwyvDhdwNE0MlwO
N/R1UnulOJTB+jIWhXMeq6Laj3bnfhTuPvImcaLRvIWJSmdWPxYnK3ZZfKexOZfleknb2brvFQ3C
cx6jwq6V5MHgR/CsvN+jaHlnBmfBIdXx2da2n3jB6L0N3F+gngKzzUX2LTmMXItyabex7INDmVHH
o7yl3S/QVNFmm+hJz/Ial+ZphsL/uuau3uKNnC4VvUj3+a6UVn3qS3gkbl+Gb9Jzv3j13Xl9Mb4V
etx5GcduysKsR3ZhBM80ye4mL+pzODT/lSWBXM/q8X2UU/BZUTWbfbkVrqKcLeLWKDvHVeCPicMK
eaWm/jk20E154YeUyarb0DMXuwDr7p59s9xbKmSeif/2PtMB+r4/ygPibpWslUdHPM3rLyh9kAha
lT7pjlCyysk2ZmH/ZruaH2z289/B3PPo9dGbXENx15B616F8a0tHbpAjeasPa/9LlehLrWNlJ1x5
0O7wTibp3P2EjQRvbIBEiK4Ndq0acGZsot7Jfyh4uwZof4XhRe93OEBT09c0SzH8nSIRsnr0DABG
DjqlmN7zprKPqQfoNQj67lCtqBC87XhNwQlJbbXCm/mjmOBuDAFVfCss52PFhngW3B18rzRa4hdo
2CSn8sOkDkWSWcZRbrLmW3bLOwaNAQkyMt4vc2rA47VKsqatOeCF0WfepLi5GSAaM+OZi+S5YrRw
B3y93tNrrh+6uPzmb0lPdCAg3VJv+j1TuHb18llti3jJ9pz7tmuqnc/xZg1cs+dMZ97dOreAWZoc
yK5tq6Pj8L2Xmb/tx9A81m2LHaVVGSN4CLx2T0yxhpW5D+rxr/a6/KWqtA9pYsEZiD+78dgc2qmX
+Dz+x3X1LpEDLbfBdMBODdDMUqSPc51SqhkEPDlAgmDVH4V1nJDqsnKKt6DxaJcaqQvhRkNlHy13
02SLf4hMD/RZWRfXMueS5VPxsr+GJWp3GeUmaTvu/LxohgTryq6w4TSz+7pSS8LJCAPZnYzUkUWC
Ye2EVtgGwU++rM5OlYLUftwzk8hUuC9mxGm6AbqLrsVTMY2vS4yozfY32uq5jzkFZ+d+YBpAsK/j
b4YqJ9Ef1crfHA7eX3rvpv3AnDvBIFFi04ShlfWOepalBvaS5/TelGOMfwJE8ZiW6X3rhQATsgYV
mR1GItLsQTfR9JD+QoJYMDooeWgQMWAD4A/Ak+EdRxM+FcoaD1ozjclman1D0Vuglar67NaXNcAi
w8rkbtXU5cc0Dz+Nl2MeC+u3NrWvlj9zL+bNOV8HzH5DtffXErAiV63sSz4bE46kW9phG1RkHUNk
Vco1upOVzTzqC0v+QoldvPr5aapWvmQY2hbj6Scr5MYsHeQxhGsq/f6skz+cZpcGZNWKb5nRgbf4
85CE7QgyDv/N3RIt8dGhvS8rU7AN9CQ+Vbr/RZcCTKO+yNj1YQRyOtiuVgmHZMZqc2hwLpRV6R1M
GnhJ1M/6AP22uBtMA/GVMqK+60CMCKBS/Rr9N5q4OwWw1TdT657S4GYKGarlHKbLlckAmfIVa1hd
TtQFVq9W8xx4U/6CM7S44F94tC3yv/3cPVsSIlLEOJLxIowf3cxnnJIkuP3w3OWC3HcwQELBRtBA
ljU0I56s8LfdjebkVhmac0l3WkOy0+5elkl599XMb6XImpOosyN25uIYuWSJKRk/qcwSO6O89NUH
mJSHcbfVa/81NuDYS+exlWGO2+sOFWfY6Zxi6DnVfE+yfXA7u4SgJZtdHFQyiW4rbpg6gjdmow8j
kedNnU1POlTcvUtpH7IIuq1PPWYuQhwxkgxM67unuYtGuF9e4nQOG8RIvRp48eDF4D2IOlYJlH56
Buyg2LYMNHajVx9UCGNkDMovlmrGghRy3YtpgUKXTcdc+UnJKfDo+OItyymorQy+GuG2DY5hy70X
b7VFRKVj50I54k7HHoqwCvHGVfm7kDXbmprnyeX73rEE3PU/S5XpJ01RHPPY+bej59e8m/x9WQUH
bxkCSqn8PzgA/wS1dveN0/wXiErC8xt3KLbiwmEY7JNo+UUK993zSYfH8Zsbt9/VAsltjZmga6fH
3zHdu6sYLmNLLtpvVMtMse2prpn6b9LYL3wTn76C3d0VJ7aC+VO7Arxi+UFKqD/z8WFwW/ORZmtw
5JmD2DD4zTNjtmPcZeZoheV5nqd3B+0Dn0nMcpB314BH/GRZNyuOBMm3YtF66rDkqdg9ZgFt0PyS
rJBGqqEPX/LSw2827yw6d6mPktzxM+h+CQNQs126FoWimng2xS5DdhJ0Elc+36jB6UwKQ/4SIVaG
vPJpL/WwFobl+txaxQuj82hjpJXup0+g9zPHd/jK0oGxaiEJIbSBd2z7He0qzD2XXVbBq8nGnrfb
SNUAsvkhd8FdNIgrSdoAG2uR9RMuExF1geA3O9/D2nTbRzfUH/MCXiPUHUvhxHhuWm1GMYt5mJbI
f+TVHzzWjWDWgWyfiKl/wukcnYQN2tm1InZkTJ4H2Re/3Hw+cqCqv/AZbP3QcrBvUx3dxF7BTl0B
Z9G4dtcBhJSUKDFKT+rq2Ogv9I+micjT3wAIGNhJQd5BGpRUqymPczk+tdHqPSrL8zZDZDWJ9pA9
7JgWkLXkQwvmrgkzbsW2xskPkltu6ACchD4W7f5Pk3Hqdyh9d3w1JwMC6yNVM8t+qeXI6u8trEVF
cAHH3W9Dw+RjxORSr5gXhuxStzh3DAs68VkoakCuhNuQ4AesBYe4O+Gk2StvauA3zzz/othNk/9S
LLgHhhG7LUi8OQ5eu2FNE6rsKr7/IX+eb7/kov0awrHBqcwNyqlPZD0jUT1uojlmbVTONabcebpX
JfhXEJrmLmPUNZvsQhH2XWMAsY2C8aXqPKBWFQ+piBtY+3246SzusK4vfqwZuEc8fDiT/zBgxdKF
+yWzaS9TjBlatleJsybpV95YMbygevbe+JZn4s3TNXD7Xzr1D5VG624I6LEOss/BCdhG3iVgoouU
8QO4irXzTQbxYx9BBXMX746MAOpzJtRfv8Cj1nU5Nh/mXjU7HmjI7pVZ5qZyg/20TCdka3kXcSfi
XoGJUeRv2WIulHW95bWfQS6z3tp6BjA4TDnSLfzONc955KZfnvFu7L1LWLBp6oqlQAMQwW6OCxgi
ZfOBWwr8VN99BGgjFvuNYMEnSyBpauFSOZo/1XfrL7d4zHN2Cn39yT355Tc2KJbWy3a9UL/GHK6d
66TvcVr+V+nK31eWferNtNB2Hm4WFgByBHQbV2yyXYN3sXSeA7PQKlNxawpNXLAOUYz4Wv0cecV6
Dh0gl8HihSfEt/fMCMZ6edujEEDnko27900f00FYvvl4D9waICKCNofMzloTOn2YKFh6O9HTtenQ
LDvJ5bPb8teEPnhX+YKK+dkDhM2HHZv1b21F5ypboWWwTjqENPqziLZOFXBh/H46hAreDPrlzxTp
nxDYSt8iH1Q9r1pjiJU1FjEPBuJOJpJwVPFmQE2WevgjivRrFWpNpK64TvXDVEYhcRz/xJ7BBbsQ
xsPB8YOT69N+4a/VecpcWEyG1orGCR+7CpVmlj7zhnE5RAtz7LVTX2kVPYUO7an2yundidXJMA6B
EXLw4/thoZyXvDVaGbJRXDIgVMVJ9v1/WchGbi2KHWPs9uKEp3hZf+y6sRLUFCIiJUbSpfjJ/IWW
zQgHS+M9lrZxqE2EZjQUZeJPvKOi0DsLfssTTpakeUfXR6/+pENANwhMyMbJ/ltcf/5kp4KFMGwv
QRHul3R5D9lzM6ykDcVO2dl1Hl+t7HVwt/TT8FUxL76brLC6jgbJYbDWaBfx2YBRAfUKULxJAnFn
z96cuL08gglxgYJBK1qyiI5p333ISOCcW+Ydlje9R3SNiPkYMiH+smmhSBrrr1W6uHZX7jhioNkx
wNmL6bJI7LExvKg0hTEUg9yZkKl4ME9veaxxJfbqkaAuoo1bn0fPiu7degYaBEL5Uo/cCIw3hteA
La12LFaOltNsx5/x5w7TmsKyXuAj3bf+8MGRDGSXoP3U6NkCm7p6SWCBItYpBo4GyYvqTj0drIrq
rbgZL5EXnOO2JyGAgWx6tNY0TlxrGfZOiAqDDSa/G2KCGyIfjoral1ZDtmt78yz0yGTAJfHC2TOh
N+RJLDB3uubVXunibTCCsYZB0siXyNq6Fgr70FmPXvfgKF68Ls6yaequ61I/r/bYb8ulqjblQyNx
9Ack0JJcRPlJlfmVHJ04qnn9wpj5M7ngbaTmkMQ55ofXjTOm3R4/KThA9ZMtTr2b8wuW5duiPptd
mNH5rdRC06Iasi3NKXIXizzE0r1syjqrz7iz2iNln+x1FHWZuIBNyuVTGcbstTx6mIc3Yyu53Vta
nWX6Ny3Wv6by/afAZpwTl/qJBC4ZwIpF4aZa+cJ0d2HBO8BeiWUE0sII/qUxU26CNfvMgwzVHTbh
oJ8cEw1b5brfQmbBiW7bx7ZSx1F35T0tQ2Pit8zv8Lo/xG7/wx3R4L6a076/+BYhjMh2qksbs6Ng
sIQVeB3flvkW+5rW8ezV/XEZY8LSkUWadFiTppPvZTw+C2wVm2hgKNdA62YSxA5d1N9tTaIRZf7d
dGDx9Do4pJaNu5ulEeewHwFMhm9qsB0qMbtxK+xOHWThnjy73LPWtRgh4p+4a5bP2v7qcrIClMao
gxnwXQ/AtA8rHiteTSo9DMdJLBxzcB1U4Yc3NK8hmvM2jZX+WJZyo3E3F2kBycr9WroUM92avznz
gJWPHsWDDEO1K7BFfDky2lJc1VzDJjswlrzjQpAelji1i8+ZbeUFV9vGWGiwq6hPaPA3UrE8rw0J
HIcdXkxRTJN603bwmBIuUcq/4D5bvCM5HzqvZZqyHvUtZVGCwrgBInhMLqPHOjn4/EuklgX2w+5P
G9BR34nfS4/Hsekx13aV1SGRsvUfGlg1fGOjwZXqMr+D19swSzpMHczFQE8be17xAqW9xfRmeh5d
+8vww+Fdg7Psh8vvRuS0uDW2eRKkqmbFe4sAzs6XWJsCccvSWwuwHRJUkTnZuTs9GbdDqqKGC6fn
TlZHwej14JNNRVJfE7G4+4zZG4bLxhwD1e/6cm7uAUZ9xLKM7nz3XSkcaaMOX2nxeXPH6UVQNFX0
irCzOGTN0hyz2a4e+9mqHku2hfeBHb9k/WzD1UOXy8X8EPBa7TxhXZl9if7SYCY6zyOLrB0WxzAn
QWZcjtL4EdrPlmB5T3mVT4r0kVDPI1vtIVly7xhZmfNgVXa1L3rWqqZ4J4TknhtUExmk9iPPMBvg
G4ifhWaj/J7dBel4T+jbgd5gypMjr/MG6KaNVh70DxHxn2Xl1M3Canp9FPXwNHs2+0J/+Jz+Kxp7
BsUvvoI4oCfFbszGnuoX4wZ8bwU0OM7p4APmKJmQIaMOiQLwQYKftVrwCgwm5vSz0jnVlDj4A+M+
SacgpUgEIZ5hEfjNvI8sLo86iDR+rXwNvJERQyMne7ekKbpD3d9HleVsJ+LfRRnnhJkY+5dDUveM
R4bcf8tivK094c+m8k5lyNbLhpZ3C7gNJf5GdnIJQ0jqAR1edXlwO3TElbyYXcNr/Wkcb+/2goJp
Ww+XNXYhXhoiiytTAMYH7OG5MfPxp+wdJwnzFroWvszV4Q3dOWp5WOKfuc8YZK7mVXTcKJm30DbN
odKv3D+1YRtbrYwnc0u8B+XfqfT+EF049+AStrrGWxhRW8eHQdSLCkKia6nvsC+GT2EWHg12omZF
oY2Hd/S15n70xvewd+Z7HQTXglMps5bGu8YNpMQl/V2FLlGDNrCOgxV6iV6qb5Kb5HODZ8fhPaqW
9C1ao2edQtg3me2e+0gfXbH4nIyxADqy+2+dSo4Oa0Vgm9afTeuO9J17XA22uyq++ZEn/T07InHm
njxH+K1DIpGq/o4dc9DREAPZonkn7OhKI84Djb1Y+7twcryN5wEz7CzIrQ18aFetTBuukZ0+8Q3u
IHc9Ulo47MkSH+YpTeSCpzTNcDhz/xJDNuMjRkEmV0Fk2FT3G0KcLuMwOhRW78GYLtyH0fTHqj4I
kaAAR/1OCu9hrXSxndaOqCR27Nl7Qvv9BBKv0pDDpfK2kS6sJK4F/2rw2BJt+tSrXOCU47Ycawh+
hFeaPd1m2aYJNK0N/UOp198WDRh3tll+84ECiBKTBVv4ubPb5/hpXbPljYHXLhBRfxFj8BAwQjRV
MG8inwNtkKbPVRNGiJ0dlWa443JsuQwkB/j+UCUHCYUgoMJ8zJ+dIrtEA2h6x9P9hjDw/ZjjhGlK
rLJFXB+n4uaRjrbMOZZ9MXGBVvYkTFrjPeSCFZ4F3ZM5wPwuhS4p6B6IamyIZLc5+GtxVza8XTtS
iY6AwXwzj5YhhtFxkFg0oaDjiB+uc5d/MvIT26L46qrYwmYTXus0eBoc92zZ3vM0VGwy/foSZNgY
HBctaGqy11j/Rw93semNiy+DHLUDxWMj7HlMYMW0Se/wvLUsR5bZTKPXf1a5CU43bxN7V1hck1pm
kP834qWRu4k7Yi9tewLpPPVJHi7OXkc155pcpEkYLjO2PjyTOJ53iCZRwmkP3H9uPlU0XjqiFaeh
IV+TjTi0AaNmBXZUh2OXrzUWlBpYmxjVbiokuFPHf5iamLkB86eNLuMO8LD6mnIOT3kMY7lmuJKC
1k/xJdFUspMRkPVFU6nXt9+33y0WffFleB2s+MTBa4u0d5c57yU/ucAs2wsUieXGesecky9PelTv
NqPNNbdeuxE+ed27r/YBnzArubw4HqMKVcXtkfj1hnrO55iGkte0BmefV2WC+ancDUO+I88zAznu
QLFnM/rAnKHMjo4F95EfMDT9ZZ0YBNy2wG74b5ZXJBzNzXUWOUOx7JtilGLjmYm8Z5HUUxDtRj2/
aIdNUhb79hZcC0FTW8D1VgHFWFUZb3sfS5OqMsCRjbpdNtvfOkthbRFV1scqmy7hgiia4rtPXPcl
wPaxRRMfki5tL2mucuZFLgE/tl2NA+ERq0Y7Y5Baqu5qhxVlcxzvMVeuZzfVp4prcguV76IMBdtr
l+/FMHYOfMQYFenuOEfdEe07AUayBUrU73wAgRvPIeZKPu3m+qY3HBJevPbb7Fda6Y8prautV/oW
e6IxBjFzX+eUv4rllLXRJTex5nSVp/vbU7uhNARLkLbbbVmm17ENvm3FZQgKkM+3Q4MZELNlsOtm
+AREF8RRwqGW04Nwzrm0myMJx2/tUP3Feb3eVn4lTy68yalE2Y3S+o9v1nLn2/p3jkd85qjmlTNl
DxlnZI+04hMQwx6T1KFzTbotnfpQMoSZOzltxg7gclinxB+8BVK7jeuIiGhL66XtB/uCHVeSTyTC
ZjB3iR05BY708YqZsTi6acHmOzLJKK+thy7Gk//iejfpJm8P3jieJi/aq5qhwqxznhO395OurbEh
d/xkIQbZe+S9lzJVw14Mb9PamsQ2IZy+vEToVRdbmbe4Cd5KF7nQlOMeQ0Eyh4hGNQVCdyr8jjs3
P8w/oxGfhukDTGLsO0vhPAMlgCBj0EXiQvzg9CfdVAzdduoGeiQ22roNb1vtJTW9W3cDp5Gwa96U
ZpEtL/BOh8hhVpcp+zDF67EuxLZlvMxOq12D76rU8HNZJO5LJl7bnNQq8ld7aSD5cNLA3OLV7WdF
rr9vy98tVbZyycKTJ5g6xWwCNcuVQgfdciYmbDKbdzNclDTzV5AHcOIrG5vlkb1YzP+e140OustA
pyRVR5wF4pc27p68yVXkqAAaSj4AzAgKgDKPwyfhaA7JYXToJm4ntl3yzjN99y0twLcdrv+At9fR
KmKyeX/LqPRP9n8t59PEnqzgGPQYN0Xj5kTGasp/S7xclbvusjyQ55xm09Vx/haaxCSDz1e6QZEP
RPg5+dO+aITz6FiT84g6B4A/Qxj2GAsz2ls3KSO5Pfq63FKmjQVmDj7tgnAf41s748idtyxSS/Cr
cYrlWrtPOn4oxtb9YJ3gc5dCk1on6hmsE5pKRHI6xE1V0eu19ccBxLjZVx3Xta/QYh01cVqKeZHh
O6NIoPTex/krZWR4Wm1Z742enriLmv08FkkIGLe2JJtT4krlyKBJ9VTkrGIbyZEuBM53d5UsPii3
cKyRqLduriM68a4lb9eyzGxzxnmbTFAha8oLl2B4wRn1aFIzkKMk6NjUz0ZEl3lof40hPCgRy00V
wFoYK91uxcCW2KXmIDA4Yse+NgzwvSTtMVw1KdSSUP6nyprptNmwDb8PYGryYiDmb1bradY0jWR9
zLA7r8gxeLvglm/yRV2Ag7qdDGBU7luQJ9zemuaiIWRNTeqBKQ9bIYAG6XpZG+yaNvgqnryBG9vm
vWeCgwmb9djkKZtVN0BcnninzhgON2NIgRcL/v1K2q624gLaL/Ku77Yf8LZIbsbpFTdKR94uNwdU
AyWbQ50P7UHcipcrgZ4hYizzbXl0Orwv8Xi1Fc+Et7YTcd6A0Vra7HBe/TQ5FRmVSzWBbGbey3zd
nkRucjmoE9C3VNLntNuEeRk+0H+1i1ai7xV+qsREPQJLziNoYv/SwoLowjhIslnwJgisixqaP2kJ
pJiTtLZ/yXxlOgfzQsrnYDLzSYZyPFp0bstuZn/frGLDu21beHToZHHkH2qMMYDU5nLukg7uURJQ
GDaLMnjIxxkTIzoaSyoHuBZbHrfdXa25LZux3jIC4jQ2snNZmZsZXT73LfQXT6Vvrvp2bvngf37g
ujb93VqoMFEFE9DcZ7Ni+gBwczjgnbh5/tqiOBZ+PVEm4vxZDZnjzLtZlW9VZwadajBiOVr9GBwb
mT/gbxM7DNzAvqUtqdN16x0cVheGHPfLv4HajIEw02l1bw86qeZ0YAUZi11dD/kxILQ/+D3U2ImM
JT07RaLzd794CR1nZSKfPnu0ku/+WTzbAaBIqsisROB6tO+iyd/MlqwEV3/FQhZH1b3w3HmP3k37
liwuSM+IK2P/qm6h19mMDjA3hX1iuZJZV/s0RQC/U+Ni38vAIKOn2fHfj5OCQOJohzmuKl8WSa6Z
GY6fNKEhZPbP/f2vD50o6TNiNwSfG9zVciWRyjm1k/lfbzpVMExTmWTQPxRMT1Pag65nE2BKnB1D
1G3s+PZoNlxVYfJiIxx6mP0b4Thr3WAXWcPVxxCwI47zXx91h2Xh4RBWAAcpJzwU/x9757HkOJJ1
6XeZ9XgbHHCoxWyodQRDpdjAIhW01nj6/wOjrKMyqrvKZtZjZYYimSSDBAGH+73nfIeg37Xr/uhq
OPVQOYBjWLseKMl+qEFNxByIdZo+tFyHAebOotJ81t0KO3vNtVRfe04A6LmDwYMnOlqTwP1lVmLQ
prGfJq11UB2i5lzKyldb28x3bZCm63oSXyUVCNor2bWRnrnq28xec9qe0aGDEA70r9nkagf6RWzK
Pt+HJQ3iIK9XymcO4+oT5lWFEyc3nZWlP8RaQToynhSHxuHbpowDHMzFsCXbbzz0cfjZypC8Su1i
NfGxH6lrt/5wiEK5GcyMXh2aE5+HcBUOd5UTPE/2q+H4RIzMkuHEVVvDxMlUKHMfS/2XLzqXy+yI
5M/1JJA98hTQLJMKXZRqXSJxmtkNTCQ9mFLIB3Hdmsi2G9m/GLokHoxBzrW7bB9Rdz94seccMHGs
9MwWuD+lXFKTmrW0wWh9SzC6IWHM4N+PJLpjSh+WelO8ssT95AyS6IcUIpLEHK60dgSrSJcfkJfa
lE35gHS6X4ep/eCyHDBZkaR9syUu3lsmGVXNcSSgoiDt2aTMiOhqKR+hrb5MMGhgvojPVk3mWouD
ftElrzflsM3s403rPFJE3arIvbJwYPIEayeezQHNFG9z1d4J1/WJp4LS4l9Qa2eIMpuSGIb8zven
EGFeNixpNCvS2rFS87shO91oJmdCyyWa9pZcCZdSZmGaFeHVyePtrJIe1RC8/PW60AJ8SN69wXuv
b4flTfV820xVTmffu/MHbBCNuIJaoSswf/K8KFNwleMLoDASyAfqkzZgPi49/mY0oScIMO/Sa7Vt
X6fy0Hro7kbtxLCNMHn+tFWOeoU0dJ+WhBYd1Uh4lRZRGx+sfr46jF8CScKfKH3ewsTycossvMW7
9l55Z04sV8rc+5wZ4uxZUbgzGJOsLn1I8CdspD/VjMmB4Pt1/k8367nOVXj9RgTOqEbTDTDIpYp0
sWvK+eiOIMXMZPpbLm0TwKjU4RxpFs2fnuzBxvS9bTkplJcG9DLmUxTmBpxx7bRwvWYFg28G1Fft
8IMCOdd9EAD+HIN4OwHhubcLofd0MgXF6tBXS7+bBzk9fmxlu4bbkdTxpZVmu6zHAWFY6D90MQ1V
F6gI8o+Njdhn4RYEbaODRHtlg5X5R4TYB4CYqxnkMKP/pCon8b18gPv5bt+yMB8qFOrRz8lU3ioy
CRDNLJpJY2CSItFx/AL5VZj0Cp0SCl2z0Xp1KeNt/2TN+g+0UF70lw+jDOmYOv5yliK6+QHnlwTd
CD2jntH7yKdtU1UboiWRHMXaWS/KR1Ykq8CrwHGivqIURBSbbIxsVUtnQrdMGF2eP8acWic7jLPT
rISm1PxQBHF8saiUZV29itQYUH2CyNAHTraydRJbFdNJiNKUxcPQODQYbVcYC+qTp2xElA2dThk2
1bJxovHgZEycevBGoVTxQ9Po4A+mS+F54S8699+0TnN2Ui8IXEyRGnHJaTnh6cdq6Zw+Jlr1PJob
LAE+9I9Qu2LZZ3TvO3OfxHQNzJy5vTKZ//jQ4p98VTmLPpJEJybiCzGQplHu87mK0pfiog80C9Ng
CBE/aeGnyWVqaSXZGukIDpXA30eW0+1b1ew9rbDuVFh81itIQ34g8mNosLAZvexBFJVzoAyBraDq
5CVzOM6LioBZfcbqdMZ8xZwc406b+4vZ4J3cSPgvFFESn545q27Cjszo0ts2VZiargSSW2ObJB6C
tjxy9poJsgeonbvVGUrXFH6wHWNr2eRC+5yYU/ogTOdBlcl0zilGr5oCVmsZFh0o34iEUYTDTDaq
b7GX+ccBtS8eiYzsND0RJyqHP7hUSPJ/+ZggxTC+ytQ5Ks/YhnY/nOyMQTAfm+GMUlAsU2XeQeXP
vw1B7C+cK1eJ7BWhQYiDO9jRtTQhU+GUcPTiJfSG+CToUqJqUxz3uJ8DNXGhp7SYp7r+pAPFYeoY
fcF2siMSwVmjamtQCKrpU+riPCdl4JdR6FDBUg4m/Cgj+um4enHt5qtMZE/tk1JYPybaWVlVulde
et/O9yKr6yl2zDczDqizoTfJxilyaKMOrFiOF3uiIki3XxtaDHm+rRPtND/99hoIyFSMxix4e6Jm
C3tldeO48yyqEsjP4oNqsKS2eNkWE+Hl9E3Clq6OaewD0x0e6qECSiaRuQ01JR/nRUXoBzIa0YFj
q2Xu2xOa2eQxH/PynLuWttLiSOOspJY6MZNCBYK/lnMye6z7I9qh9F5LbX9XWOQQRs54ct3eXSSw
sbSgsbBRl9VGF9XPUoB2c+2aK0BOFaOKexJM8ko9MN9EVe3dJSWHftt66H4DXW383MMOxY69a3rQ
HW4fO2dt5nyljSLBimLhA/rzfJGC4t17ityu1sO110GzkEUE/Mr8VfodnCyUNKZs/HWN63yNMtOE
NKdtEg/jS+w0c2QHCl/biqgFjvY3x8+rnaN3imjG9rEWfnEeOos+phw2YWH0m6aosC225PVNeZWs
2GfVxlMTrVwKOaCl0NAQeekNFl5w5sVBZlwiS+sPRp6vE4Bzx8iobjWmhjViCvwgD9SyGfr+aJMb
saI5XW0QjIZb25q+UeIlhFGLkq025jsnccKV6VOW+fvB+S8UWAygpqUU1FlTadhiP1wo4krqnlVr
+Q5FwZKpL8FFMosOmp5GJ7PXPRYo8c+K4xjHTIJkwAnhzk/g91xTC096J+5kyUIpyzCR0Gv5RTXx
Hz6iPjth/wyqvX1E11K4eJVj/IVg7FQWRT40UDuAX8a69jFq9A4NPLRe+lFLQPW0aRr99BjKVZzC
sUt0ZqemIe67qF9J7ZpklN4DyocA95xm21WDfbYQq81gcKhshqTQTb+KmmGxqJnQU+rM9X+4Ckqs
wx++BaxdxwWGqjTXcM2ZVP799SHMfLDl8n8XAim9Ng45srGsPCvfvMeAt7BYfKxMaWbnmrzvvDv5
jIHUsMqZhKboaCLIY/Tp0bcXz6oKw5U7vNJOQjWXlwQL9imesL8/JJTxHz6pgori6tI23L/sb2yI
wsu9CiU8TMalXvqYDQvNIhKgX2V+iUOm7r8PfnUtG6f63FjfQSKRq2rV1bbJMHY4Xnq0iKteDV4n
tnnqfspK+0ioynCCMFyuq5hLvVmVLhNsXV8MHngdKyvMA0gfhI00QBcFPL5t11c6MYXpVmdN8cmz
hp/ddCdGZ7gWhY8GmjRNP3Qt3LJI/TXSLoPYRhhBZT+kmgQvgk7ebdf8f0P+PxrynRlR+98N+Z9e
64AjmRr070EBt5f9YcmX0voXE1ITsqrjGtjsgdr+ERQgdfWv2Qk/+/SZPP7hxlfuvzRNx8YqHd2S
bBmb6rxtgv/zv5T5L1OZ2LANiXmHGa78v3Hjy99TAmCxcFZKVyoNFSMms4+D4EQ2Uyvq1rrG6J1X
WRWP+7rx9zhM+6XfArJJIb0rR6fq58oYRkUO7BjA/C1Yqi6ccuNW7i7CYXYWSfzrT3vyP82ffz8f
b5/OJRDB1jRXWeygD9Nn3xxUYgcN2iM8w+WU475y0RUgeTH3YSKvufIeTJlbpFKDmEV1DaXbkjgj
/ZqE5NQJ17GPpMabgEozpTt5E0hIqvfBwpB9cNd64Salk59PQLWN3Pv2Dx//d9DBHx/fwM/gYK2x
+P1/H/gqLMt9lUt1BcBTfKmmPIKfi8ghtgtKfpPCDC0D9z6Awmz0X+hdN/cNJBsamsHJQBR5AiF4
YKjJLjaiXUfE6GYb+ewiXgtz4ayylApkqJfVvuvqB93W6yO9ZZqiabQyCs0+USy6/sN3mnf5+yVp
/k42fmLJGMmIbsiP30k3Qj9zo8S4cqBn26omeYtAGH+j9f6+1SmN2lB7sUv0clNQAtl5DNYHUwbj
aVAezVynfHbwDB7t1Ni4USkvynnSwxClcxSrB6YlyKwzCXrKb96CTv5rSMUN6/6Xj865ozijOKs+
stWzIvNaytD6VRbY3C0RPYyY6dOygg4NDtT2u+CYIZ6mIj9T9ZLha0EdmZacaQoE4iER2XnVkC/m
T8PGALFEK68PtwABliVf4Yg48Cw6OsOjXbtIybLgzhHGusl77RgojAXomsZlFMYuAU+M1xwblNhU
QCsMJjuHJJ2dJtVd1goTKZg9EtzSysOt6PFm2cad6cOMTFTu7yZvCq6s0Fal12CMBgS5L0f/EmLW
AAPGhuap3VkpnuugZdapncehDPc085qNZPqlPKJhwQiMX0GuNfi2w0+dyNtzJFSyZqgYtjWGp4UT
ybll1yBomG/1MXmxUUMwqCHqBwOn0EUrvX0OY90puV71vbXorfjJmlSFhi+WayHxSI1RVVJAZJrX
i+LHaA3uHnjVZ8AW/WIaHAXmudiZKX6g/4dD9cYYAYUitb9A7Z0ed+NgB/pV6O2ps6k/Jk5V4cCm
WTKHaTi2fiF2D+XfWD8HrETXceqgKfBzNPS6J89BXmxb8lQll23YcfLai5UfQ/0zZsLGVLln18zc
T//wsX+H4r+dYaTJuJbtMCTz/99HDUtodjSYlbxOJt4nzQoe0GTdGTakUd1C2FACWeCH91nM2E52
VpjyQhE/1u6r5mo6toHw120+j7fA2NckoQsVYNstM3i+tEn/aXb3HwYEShwGCQ6ay7DwcYzuXDeL
YZ7Ka8pS7l4b5zTvGRuWnAJixJeOk5WrKAM+kWFMn7L4JP3oOWQRsv/7/fYhg+a23wzJjBl5Np/G
/Jjq4I12w6WJX6nNOqia+OAr4kUj3LzhTIMX7UvagVLN8A5M8dnXBxcBt67f3XblWDebcMS+C2AC
OuYIKwt0Y6TvixKRdlVLcxVG4sSPA7EJc2E3pPZeDzvqWyq/ZCVFZU+6hLvImStbaich8AiJKPkc
xYH4hxrXLRLjw0hmGJpiSiFt0/jLSKYrkbslBcdrPYTfVdtHxx7OJytfw14lkfkwAsKzcudKhmC0
hleTfI0s4yxHFAp6aEzIAZt2O+Kg2gc25LQGSdxiEtQPAcWuSgFy5u9/G+uvF3LbZnLBNYP/bOph
vx/TrE21UBgdWrm6cVZ6GnZbBuntZLffi7Gx71ii0R1J6Aq1dmyusdDnx7SK1L6GSNzG5r3ESr9W
+fDddDrnhDokhnOff1UabMCbodBwjHgf6BHSP+qQutUhLVSfrMZ3dlpgVIc4D4pFxl/YzQ61gEXX
Ki3qYFNpBnG10k5PbTqmJ63g5PbzI/UH+gi6g126IyY2qoh1HewU/gc8BKe7lNShuCpANR5IGdUy
/R5DqYk+vF0C15NX0doHI4ISim/wUdL0fk4HQXFPzxXdUfAaWTpQ8DUEdKAKZh5fSq8wov79flfz
WPHhQLF1TgkND4DhMqD8vt8RT3qtM7ry6uIFJWR66h7GYKLFbFMPsQRefeFSsQmZX5zGccKQ148s
vUaChUWKqU9T3qatFU1UuUWsfGlbkKamonoRaXRDInSZvpODt/SfW7jwHstAOhU3NVAbLliXurts
VI9+RpRxR6QMAG7ryUGxnOBYnJAHnJ280OgAev0ZO+tm6uMdjanksaPktnQbtUmDNtsMXAepGtrF
OgXlv6eC0v7DESp/r9TeRg+bCBKWqBQDlHmLKvnTIlUMettZnpJX5MCfVMkqy2mDz/FsQKpLqWA2
iREeSFUuvTBNsV02i4AOAGaQoThSvyQFoMBSY1Br+/vf8Faw/vNvaGkmYxoLB03i9oTQ9ftvmDa+
DjV9rK99YeCG6mPcBDOb142fvRLjSWWLE1KRjGpViNCTeingFuR3zuydvR2+hRF3tO4rc9HowjhX
DiqRsO200+i554kW/BL9c7JVeiE2Cj7AJq7xaTdtMK4zY+e3SnvojU+9xXUR9ZxcTIWFZcluXkWW
oFT0FpmYwi3uVcjfChnTkBTbscTeFZQ4glSNOLCeD36DbrDWFQYq34IlckAzJnSDjbQpLWYKwkHg
o2syMAfB4jBWNL7GSxy/RvHYnnB5FQlDM3OPnLm6/gJ+kHxQB99iV0D/d/2+WgZg/5e1j2wBSBTy
0TD38eSGyT+NvyTIfDixWC5pnFAGo5oOoesjw2xyYpcu0uhfRdznF9gyHXqshBTajBpmLk6mWf6g
3tps7Gl09k0UHlwjC56aSRDnTAblMqDqNlQgkcdW4WiyJ3xHBUJTpt6wM2g5AgAaEVv6GBEjun61
z9qG1sV6dHuyqWtccGAC7zX5pWlK+QBG4hkKhnZu8/vIje+0TlD0Jp5kG0TV97AlrXkxYLpyTDN4
6DvdekwbcYjBKOOm0juEQ5R5w2GDCpnFUR4SMj/ylTolmatGPrpUn5ro3OIiNNlfDQnANFjpU8As
qbPcHV6dZeRU5LwGNFssZ8y2WkV4b0pXfVlndn8yrHg4vd3S2+uQqoPtDcbaDz3vJMN6reH8ujMB
uaY5oCdDVEhfE9SUcJuw2aNLQ9YrkafrD+7Ue9dxaVjtKbN6b9WU0SfZ29UuovM1gHBcTzGNumoa
OdKSqd4Sf0ZLzw7vfEKuUFAX3daOsMXztgbN94jU4d5jMYarexGbQ7TScpRbA5Ne1Aifx0rKfUsG
33KqNZg/g37oSuz6biEhoNXrGtbKrpqJv2B9fYjkbXQBzhFR3nGttTGkyI8BJmVVwPc01QUL2kmY
fJpkmbZ+dYcWokRCBReuMzD2DTYmHghm+KKlgzq3+xmBFTlqfX1JuwRAg+MhAGnHpTWJ9qp6jh5+
3mRL4eiHjDC0Eu0iiMQpUeRq3QWRnXHfNdHX2iD+w4EyFsUwAMZsXHDNkMgKrXtVeZ+rKJjukSpt
oLqHKyp10MSUQIZA86pEDbMx8/qHovm8H2y8V1XnaE8o/lGGadORnw2+gJMfmBjLnWEa/nLuBIYC
1XxUYGXR4qQ4JqN1X3Cq7PDKNGeyravc27pZcHLy9qcj4VO6VR1B2yOASLeMeoOsB6boGNaXpEJT
kLbV3pFOetTJWKCcQVaPx/XWLV16kHWfnr2iPrchtUVNUSqzMd2vCl1gqOJrWWEz3jmJDoDDCQrs
JbPs3cxpyvVpRWcCYSR9QQ6HaW/ju7n0ya884QQbEvJtpFbOyp2zx5Qr9+vhPBoIOVpTWatQp6aD
t03EDMjQxoVhHRura7d9NWsT4qq6Cya/vlMJyu/JoHcfQaE94gGgq20qFL+okwdHG14Ur6Icq2WU
BoTzaRB8/27a0S1tFti5tHu8Ytr9OI39fbQ3M/D6YcNOulFC2hSaQOoWqG2C0L8UHWzfXJmnNLBe
Wy8O16Y97cJmsO4QK2M1zWuAzKYwl74z0W+2jWKtV+73kao8/tSvg+eIbRfVGKVghQAm5Mhfg7Ca
DgasvI0bND/tJhou7ryxCw2Jh0NRiLWdffQCAjW6IfmBVMy/n5oehZLu3edoDASt56c8q8+oo/xz
aBmohd2q28mgegHXoD9avn4MxDhdQm1rU3tA2o6bUXDYfgun6QdJE/Y2n0Aky8btTlMhMUUxUkpZ
DcfCfA4K1kIxIjPaYnKh3Mm+v81l/Ci8qwcRXjy7uviBR6RfkXpQfOxsQSmD+V2HsZCBwFoHdZcf
6PzN0Uf2fZsPX0vofkk5BI8qRndhWnMHcfpsBsij09J2FxKZ+Krs7PypV3fgaRYMXxJ4BAb1toh2
tW7CkAxqb2PH3cqwQPI2lsXLOlrUQSd+Bo009m2FcgGRw6J26adKqT+LYELn6QCBH0MTYRYx3oRs
v99k9c797aCn2YHVbHnoZtQky6Li7a6OcOO2zi0PTgTCwQHwe1MCmTi9tfVNbPR2XwuQl4f1bJZC
clTiYX3bAJfE8Fbbm0GwW1tkkX/aVO5BCwtzb2eK42NglF2jt/0BZKo6KIN5Ee1FXCKmPR7CeWP7
03jwCmTblt7tSiS6N/0GCJ4OWnO6j3wxrtOxe317GKwXJOV4W8wpANW8uXE/W4jPVEwIQ0zKtD6k
NPdtlvSA+YH/ws4l3Pu2edNcaAgvmiT4bqU9WTsJCe840CAC46XZ9FnyjPbzubIIInA6mnvwnZJ1
5JCHnoyIwQ0yBFZGJ8OjnXGyTJDzFrA1H9GayFWqEyolaCC2g0m4EgLXm27itvlwd+rJEZsEJGXb
rSMaqpiruzp7wYSZMTlAanjbTDZgvfe71SjUDqU19lsCqcS84VoMHu/ft/webA/uRP4lAg0NxJne
rY3ZfJCPEabuvWi4JJO4JbY9gz0yKjDege6uWiuetuSLP0monAhg23rVxeO9FhJzJSBjVNg417b8
SYP9jFkvWhgaKVyV3eFFdax+0ZRTuVR+6a0GZZFzU/baKiFPzemj/JK4T01TwWKgubwWevLau/UW
QI6JkB15bNvFEIn6YgPzVCyCgmSyAAFJPYKuwryXLfoSvqhNveKARO6XcMWrS/hdKOjR+gEr3Ji0
gCqiz9z4O2jvCqkkinCmOCeSR7L97KF1Sq79CRK6XZi9gnrYQFtuVw3oMqYRPjIzWk36kNzW6rN3
QzxaZhijwkCsUPkFcExpd8vRqI+UhnZEkXBApL0bzzpdTrV5w+Vr7/pVvb09FIkyO9yed7t1e+z9
uW+v/a///P4OZkBxsOkIavn4N9NbzvX7nylKLdy643D803vHt+foZZdsZWYfihGp2dsnvr2umGdF
8FV/VjVwH0TAfIuc4Ql5MrYVD/fW7u2vvH/697/39mX8QmfOjzHeH8mYqyIy9bJhE5FCcqSZOJOr
WSA5efMD/8BWDDNekFy+le6iM4cZSDv+tpl0VJZtpBlLM2oY8Ee50UdAGpl0kGC66DwdMqyWkWlr
R80CvRi7HSsOpVMMK/TvQRRa+1ALTNIaS/MQ9yZSsowA2I1ogkfkjJzJt3++bVrWQQgA3ZheXjGn
ehihWt7+haugCUY4OlZQzra3590eum1ud1MzA9dBtFY9v8ntcTNx/rhVJMi+gJVDTprf6PYCZvIJ
sjY6D2kxOjuTBKLIEc0+jUmsMSsuniSf1PoymYj9SCdAaJ/9ntSK1HSgkM0ied8kuOt2kwxQKDb1
TSx2e+C26S2t0NbRLPDK4bEu2tJwgRdzBbhtIFb+ces9GAXJEYfu+3Ocfz/7/bHb64JZjfvhbQa/
hsleO4wxvQbstrV1igj6fErEynCmec7+RAJKuNFvofAuJJ7D+wZol8Ws6N8PjiYmg/969/YPzRyB
/v4Ufwyccfl+/8M73P6B6QBZExL5Z9BS63h7dpqSw/V2czIGPsX7K+swJiaNS46pWkZ53dt5TkjM
/e3N3p/2/kdFyJ55v/ufnnfrhr2/9k9f/PYvH17Su/SvwYi5RnEPAJSC49sfH1rbkMB7592E5L1u
HrX5ppfGabq77Zki7rJ0N2lklaS2ubv9Zu+/6O2u2+gswNI8Yft2+/bw+1Nvt24/dAg5e6LIMr+g
6yR2tQw1/dZAhdhpOvP+fnKLNaytVclCvJ2HuWrsTYi78xEwTHpUf6YBzg92G3ysitWRnOGyQz1H
cCApj2eIdIaM921T1Q6xGe/3PdMHIVcHc5ylhXh/MllhzG89vylRx/nB1KVPXcI7JiJF0iQqGGgY
+2979fa7VEx8N3qZP6F+6fYYEojKnn/gqXlOwmZ924Efdv/tsT/9RMXtMH3b6+83vbjgsAnb9qvT
+t9tEdLFMsP8OOZ4uUnXxLNT2tm1Hbzj4AmAApM5PORxjAqrYMWl4eEWGLnDiKQMbKAtglB6mCru
47WNWGZdYNJFVk4QXM5UchHpU3WmBXEeSr38ZN4LyzNOTnb1pOnvSYXb+xAEAamCPWwD+W2acbBl
rj2ZEAH2enNpY606uqm6lk6l7yi0fAs3YW2OF2XHyVoxBHPNo0tUl9U610sYUW3wBEFrDuVUT1Ff
EixWOt9yBqtFmyB9Cnvc/CLkWj+E7lcCHeQlb3sb4Zrh7bVRHJHDURqztK9u4CDY16Np1zjyC3TF
iXQxlCl6KhBWNYiSJpyEbQaPSfMGLCks6IUaX8Np+JpBOkWZRAVK01g80WHSmRu41qaqY1b4eH8X
EPmGvSuH76jwwF2nwt16fu3fa/U6wHSQKcLT/PHFtHK8xZn9I/PScYNTw4WOgWvZ1tyHMvPDB7Bg
5bbooucuVcSOpA7W4BHwpzHmqMXT3nzVOwpmhpz8be2H+56T4c7PqVaFMHs2xJSe3Uj7ZI5YzmTm
QTBIB1TeWnXJRgdER5V9F5mWnbtiIEoli3bUQe8ZkMqjmgieSkKSuJHB7YkfvipXS5/azjeYFqlv
gz5qL1WyQ9iaH3Nh2xtXaDmSvXHbWvjQm6lD7OX4MCljLoVR6R5qg5oBv8f3yTYu+IaRd2F4zxD4
begO/QIFQZdZA72r1ZlcmiWe60NKHwhfvZO9kDi/FAa53pXzmvg4/HydtBqZ+wnQ/WXRDO0pthgU
TFmX93o9khdaS5yR0j2VpJE7jRiYZ3sTxI8ORDqBpbYcxocwqHYm4cDCxpuAyJQSijHSo0yd+OjP
9lc7iVjocaETjn2ZFNYIrFvoczNY1EGybZsrqbvxqu2Uc0q64gUun9wruIZl5xHLO1JD1EwghZUH
cM/p8KYMvfja7pJYXQmHc09JkLboUoPuGMpvArvsUnS0E8bax/kz4YH0rNLcAzDauvfEuE66Ixgu
iotLEXvtgYL7kbp+eIlc+UL/hhksK/SNRNfI2Z1fhpIDC8b20kir7Cgr4GTFjCp4nWg5vzTuNx1u
yhhm3lWG6qtRqgEeqUcY+zieaeGlF9OOGMRcrdtXOWFJY16/VENlPuplfE70KjrV2vAdFAlkojaw
zrC5+lXb00dyoTZNNNefHJGsey0aMFlDlMzq/KU3nGLP+nSPKELbhsZwummJ7LDbF/RNIIRWx06S
i3jDYY/sYNJ8lNgl4/QcFUn1FA+LyNOH+9jY+JZfXwnKW1a5dSBzPqFUTFdUQskmXk9fwgMYthX2
xS1Nm2HJZNOHAeCjhw+sfJsn9A/KbPSPuBmXcEfANnFdreLGXOFyUMdmcj8NHQwcdIu4kPQWptJE
jXAk8n1leMo4Mo8allmqRzuieQEg2NCTsxZjU4Rzkk/Oap+cs6r5LPKegEWgm2fMJz/RR38OCnvD
U7KNoXsc3VpbHMuhbR+QHjzqlU49gbsrEq8Mui0CCJb9bQ4QhHXjXNoAKstoiy+EshYXIG+EpqLb
LAwrPMTJlEIrcr7rWo71u35q/NHZ+IW9y80J+HvxORfVxTKrYat59Frd4YvWxBJkVDyuI7fyoGsB
Qzd+atG+l271Kj/rXjadRSDWVbUvgAg8hePX0DaMfd6pr73eWju8HA8NZAUTzvAOsye6zpxqbhqs
OtayTzUd6gWdhmqfjg9OWGrrbrAsDHXZ9Nh3VBgBQi8zw0JrzKo1sSLxLHVtZ5OBlkT6U2A4M8ut
OpklZG86D/YyFQJTgQPeY/S1fR5UG4T9nyYFMh8QRHMxOwI68hxesms/khBQodZrKPQHA2lNnUM2
NyvAUdj+NqIetbAGpOlhP7N3xNlsV4T0FI967VDSMqBkt326ckLZnkjmy/uxujqU61q9f2QqZ617
ugcDdLzPRh2T8Z2caiMKHok4DubQ1fJQ1lUB+r8PnoXhdVcbZEY4uch/JgvL5Pg91NFWi9rCLF7i
LGliDlqqkRnLaJiDtj2My6pD4OwXcXEdG65pTkJmQjs3+jghZjzftWuIprw94hl+dTSG7CeW8GRn
qRa2S24B1shOjjLFbqqZQ+lTGKxqjxOmyCNAJvwdFXXF2Y8GqIJmz3kBs4LScBw9jw2YTfSvy9FJ
o7vGaysO65SOh1uxGbK7AdrvoQqTas0xsawt/djWXBhAoWIkbMYfltlcRoIbFv4Yvgqtsvd+Ng/b
KbVocqI5v5lUMvWq3E3SwBJuR0QPbbObmEPd21azPRhabu4HR8za9bLh0qvEYxJDgFfqVwZ27aUw
o0MMaQ+hSBI+1Eh6wYn4Wy2PpvvAjV/nnNlz3WWA8ehTH5qrsGkCWqUiYQiBDG0XlvLKBtWSgX0F
8ExM6LHRrX2XW/0zpRUOX9FMi4qQqdwApexY1jxX6l8pzmvbJGIJ72CKOuMnQjw06aQpx8Ol6q8+
WGTDmPY9e2EzyulzYFV4cjQ8lLHADEHNH2u4omTqsWewNtvPDaieJTFzFXYAiK5QTj5hRfDo6IG5
DXq9BqkxUprDxbwpvAAARh2Q4Konn5VKnrvZkqQDYna9slmNYW8xHxieYjPTEZcRiNz3/t1QUf1E
MlosI2HYS6Ksdr0xOlvKwhRXEERr1ivNO3nRwOiyIw3CNr4YWS1x2Pg/fSIc4Uzo6jqQh+KWDVF1
7v2ACxQHGJp0n0O5C0k0riXDP1MYjopxuoMQEh1c1sp9Y9d3kyR5wvKHFyDBMRXkKXzyrPbso4Ff
luY4bafRxYevdkbk/gjLAXF1x+naICBaR3YNgqepVsNorKNa2Z809YtZHVG9em+vMjPjcGnBPA4K
36mu/TBESCHZtT5x9SrWpFGvpEJXVUCICKZ0eg186FhtNGUcH5h5B7g4RwJWCJfSS7F1bUkeMTCP
fQ3duzC0F63MvtlFsXZD0hW8kIzKUU2CMpvXniY/cE8FEHhp2czrUY+sw6QNgUiw0gAV1Z5YioNN
sa+inmdeXrIjWiXeEhRwncqswhlFuUSbQrpssshnlyjB6gPAeB9bWg2scxGkPQKIKGahjPD3i+sn
Xx2siQszscpTL7tV3w/+Ufsf9s5kOW5kTbOvUlZ7XMM8LGoTI2IOBidJGxhJUZjhjtEBPH0fKG+3
Va3aet8bWd6bmbIUGQTc///7zummBMeB0kNIfuh5Y+vuV6V/dyq1jzwmGIVKT6wEQ0bZzFXs+Wcd
UPWpeRi0rGM2Rs8YTmALo3rWRUdwqY+MzMyacn8X1hoyUOHmxYFlFf/2yMKu4LCfFFh19cA8E0pg
XmzTn8pepQeqttMJn3eeThAp8O9yDKZjbuo/0d3LTWHwQvFYqoJzw+bAmb7lxRdKb/xdO8ZtnHZS
uTyrSy861UhtSIHeTINhi1FXh3z28jU83g2KWO8Ob+inNPJT2kttrxsmDu/ZA6PF9m3fonxccazK
yER0wyExykc2acMh8Ht63pr/hwOPddIaUJrA+Wfwdurg8m67QdE8NLXiVIGIkxHu+OG2LGBsrU9f
HT2/laiVxzHi2AT7cJc2+OnzzmO6ZDn80NsdQXf3WiVI0vz8lyMn7xvY+octfqaWPj7cTL8VvfVT
EC29eYF8h2eAVM20y60p24nzporYAjpOqBn9SeTA4xLQV7BQjBJODTdgXizELYfyShbrmCy/Z+l0
xdpcu3VgvAyFpFkTlWzaZh9yjcPqS/cfOc/fYoLZVAjy+BmIL24rdbnX5WDuDXv06U7Mf5iNP5Kk
4oslwKB60A9c6U7hHBs/hYouHI/ao2+5e1p+81VPSRs0433Iz6C0f9a2Mu5mEqDCrGu5cYSYbyPf
iZW0mmjra8zxrX4laJDto6m7Tx1ac0xRR2E/u5RQL0bX4TiMDXEBJPtUUGDNhZteggixnSQ1tSsM
msIBvX3P9xOEhsQzY6yNW1tLih3P1zXzkpYlx0JIGIGTgYEDmLscxnNtvH4O8M/YD6Mi9HiNlgn+
Il33rkhavwzKyaDP3fPgqxAgLVVsLGBrvgoTK2D8AxYUlb+fcWKymzwuodul6g8xxH1i1Py7uc22
n2XNajRZV6cjZ0rdPtU4j0npzxtiOJSkWR0fXdKjblQaDxrmb4mvndnSiCuWLk0S1PQZQt4JRAOX
qXnf//0lJ+x6qcvpXeVeH3LyKwHIOWHp19zPoGVQsCSJVPjdOrGnEmq689ICn+3yH21jE5UMgPNF
rozA3oAgVIo7yN+1kzCHY6Yi65JF9du/RwOFZh3iXDsJ/k/aWPxzw24ibjo7MjhX3EdWGRfnTc7L
JswD/zcbf+Cwbn9C8PdU57lxijMXJ3c2nSYLdUCkgwmw4XCuoxravzFqD1tN39yv2xCu8Kc5AvfP
tCoJVSJgqGpc3B3nBws+/+DnSUAgV/8tZqCL3lxpO0qM7anvE5CBAWR6uOFsxOA0sVWJNrrZkdK1
KXpWNnMhwQzebsB/2ArkRgEcHLfIZB7oGefM9sGNWGICh+5RRhM2xK62EthyWXzAZeddUPLDtWZs
U5wqyj7bqZzv7sISXYI2OEHaYwULZQUqhDAS4tPR27ZoCllEWO+O+A2FcutNQgHUBL3NOfydz0x7
aq1Hx1TjKc+DK84HyWNSp6qb6ON9QvnddYm75mMKtSheCI+BdmK+QPUlq0Bx4rqJSyt0ddhMXAmT
3SzRUicReDWTyevRzChADkXLeZ5Y147CyiKjSt/Rr+YX7MPR2om7bhlwIWtKvGCfTGDnyGGqvUbD
bS1J/Z74zSYcIWtvqqfQbV3Sbg1lI20ZkBRd+1umQ3QZZXw3YxQVi7ts7AwiypVunHjvdqtMwnNO
uS3qBAOPlW1wJKVhHgYEBbeWV5CTc3rkyXl9LQtR77sc5zwyk3KrWdm4EcA+tc582FP2LRQ7VugD
4z6PnP4clHkQOizK1lVn/NFa3bp4i0+jb+qbUqrduGl6nPmUrkfIUGHlsj5HntbekqgA4leGeSuS
s2TlRRASvRL7ofEI0ULdkzk7usxntAQ2X+u+SqldXMygO9sDg9kH+oFwx3TpssBedeWCVoqLm1Y3
EL2XC0mMtutazv373Cc7DzjEbzV40AQCLBV2b75iM2DY6aYvQ0O3zR68a92a9a+gHHaNXXyZZhBz
Hzefa0dLQ/Af+h5tYYpLsC+fepcTSYc+LtLwtIoAGTNYDlgkRXUnfmlhtuCnoaD/ymEMaXHn4rdg
9rAmrZNtyFIuVwYFX4uVZ2sSoPMGwAU1oShhbr3IjcJG4rqzeKaR+K5mPpETt/XlUJItALtYckdg
fcmmXTZhnRC+nFPCjtTuXizwguxmO4uFQWRux4wuRgeQaCEVmZG/sc0eFw/dazYYVBjazk7Z3+lg
66gZ1Q1f41z+GJCGHnvHzB6GxTIEOh/k7/XfSoLvc3kBqoJcV2KyGuL4EzDBwJrxEfO4uCZa9adc
yIEWV3I/p/zfwgnDpkgKtu0rnvtzoePkSmG2Zpm2G4r0GGdwyL1KZWd/orMEtR3ZI2T9xJj3fvuq
ZVWwzf1UO7CCt0gzzR7CCLODUcDOvi1t75h3E8c0BMq7TqQGCyd7x080Zgf8u3TUNl2k3Uxq6/mA
8i7O9P6k5z59V9JNxT3uxuQgl8esmmw6hl4i92KonyFE+4TALxYr/JCcd8nC1979M1/T20cWcKJu
ZDDdppnrAuyDDJRv9D7JBpyW6ccru5DtzVJ33kbpGQnMj78jmMJTNqgz0wjzn5YoDHa4BILEuuPH
bbZHloiDvmnjvN/TBk0bB6pTqux7BdbfKVHvFJHatplOUr9QzhoHz7PTVtq6Fg6xiRp9uSuCpwEM
4SGXwOtia4yYkso//LGfrDp9LavY3OASCKDowfimS8bhaGCKAucfeF+k/+qMLNv4ca4Tu+1KbCYj
n50EKaTZ68d0sneQAdO9JMQN27mad1oS1aHpAaxnBcce3JLFwzSKV39IH8GISyOO03FrDxxAYN6V
Oz0QeJdK5zq2Xg+1e13pmGei6ehI67snYnE2SmdDgRG8QEB6AtYTH7fABc9bauMqht9CMsXHE5hC
Z657I1/T1eGAMZBxbKVzgfNbnrI8uqlK3/mLA0bJizkn/tkqmSOVGe0TJ5t/51oDzVCHVtM1Mwja
NIWy1Ivvv2H4aPQ/K2Dj7ytmVUhBHD/a6/wht1iN2purgAuar/Af1J/ZEmvwPpymLXsIB+OTA1d6
62aTuV8zFhfLF/fBTRk2isLaZYJ4as5PMyhQBU2jby5C+WcHxOODuS213NT1NpymXrsMeQbrZtID
qeOfCRz9tKVsTnVMR6L38Ps1RWSusrYAEVK3JB78kdVH457dyF1PNK6vbNhP0dDrbLYDdvtBnLxM
rCSI6i7ueWDRWe06G1LFfdjqxnkupH2JiEWPNFXs6XkqEomBoYl3jJWofy6jxyzG5YRQ3sxHpvTa
lBMAzX7UXIbPmau9Dbje9j6Zz1Ocy1ubLuHFAMucxdKzUkZ8VMFDepl3+vtLodl85lrgFV5Ezzi3
vxPuqASHSc+tFEK/KbtyShbnilbye5565E5xmhsJ9QbwTy/SDp4LfhBOcRts3TZYfqpzhnFjwYgr
T7obSbj2BnF+H0R6wTN+qwO2Y9Brbb2g+FMHg44ibeZF1sqLlZf6iSVLd5hmnIqJSPCZkvk3cu1c
F32BOSrLn5pPE7BblYr8lbezca6WsndT723NzJ51kvXb0phY2Rj2dAmwM2F8bvdjW/iEOBqEgsts
wWgeXFG0UFcSpnFKwjBh/6H7TRrqv8dES071wNM+t7TnquN/mb2DTdwILlOZHzSRekTum/pIAe5X
Wvdw49FR7YQPzVD5THlxia4Uh1rPrsaQjgMzrMSEmQ6bm4FNGk5ZKXgEGVFIQmRhuAAinUofTTUG
kA2XEXeDgudZb61xr4xk1yWW96i8aW8BL7KEb1zLKv/VzUuCZpDto8rxpCgliJ322UkC1TlkFYNC
IxXdiUL7Xoymfksq8caXAJbfzBF8soy7lfDHr9hQrgm3l/hTM3cNyQclGCfiPRldgDxMWBLKyEHt
muep0D41NbiIShGteShedjJ9wwU+hkkELaCr3IHBaoqDDNFaXAzdufAxHERjX16b/DMQ1Sb1zfIj
42kKTRAljPLji8w7ta1MK9shxOFp5KZi44yUODRlWD+cgeFw3r1jwYhgx2ovluzktY15bnm2ARyF
nnsyBvNTQ6n+Ho1/Kpby2yHhdsHIZ7qj0MhuI1xQuPQ/Gl22R0FljGgeEKghncEPRhXexErCE3S4
P5hIEGBhXCgdORc3yL/KuC4OAjnbjWX/M2154D5B0FxHBe8brQDDoGfeOQGIsdI7tUCV2qRYabQ0
wyF4MPfOnzXtD+BYsWdnOKxBLBgPJfMz9XOyk4DS1wh++LSBbTq7uXXLbCFugeGV16J9/ed/mAOf
CyLZay0lsOfalXfSLAKrWqXsbWov+nQuZy+pqfiQGPFwtjqnWw09WAWFsCz8W7gwFScos+VGyapI
7H2deCN4jnM9sLIyY02c1ZS994pJnm7od8HCqgU/uS3GGm+PNBomUWb496bIH4HUb6bhSej4/sKq
PvlOR8DW9UBszP3a02FCJinDuzEb707MjTOOnprEGG/8F3BCh55bKBPsZCTGLZnfveCbteZMY2xI
hy6d9/pjLuFXjT0Rjjo2YJQ2+c94eZ54XlSta7BAcQtMQh+mMSTHqG04RnohCMctl+p/ivTsDTRY
TZhW62XtCMDBCME+tIGNrgtd442kYh8SiclWsuflwLDLX0R8warqco6lrTjpwM3wj5Ss1FsyWTgd
IUueagfcdSuJzQ0DfTP+TGQSOzjSPQO5eDTeBsG1rFZfDDDzEJdxsotU6a8N2XgrO110rWZnnaUy
TlKfsxv3ZMlVIHXWELnYRVQSxHAZM3DtHOOFgf7ApJsZa+h4anqxMzt7QrHKQBl4nu5Nz6p1+Cf0
1CdXhhtSLsez1NhGs3lmuEDRKMMtOInJ30QNEBJJhWZCbfUC4oycdHYpbZN6jcWYV/ny27Vy+6Bx
Lr5WSq4ZxG1yLXV/WXQUPeBVXm91PJh6/2QsD8/S0/tQ5/u24E0b5Moc/ox802RpE5rCY35XngbS
fLRoE4eM9FKfTBkRssQ6irjO7gPzjLU7MuptuwxTFnELdpruVfqQFGcuXOfGNSnV/xpjt3vjmwXV
1lfsKxYkltWTLnDReBh6Yu8S23wdLPFpm7W6Rv7eLFFlFA4XIBkFnD/c8gHalj1ns6+cXv40PW0L
l+C5NJEdar3b3WcBBaXO1sJJivXfzVxe8KMuDeWHnQFH1DbTmBeOaVxNOzt500tvE0BfsJo8IIvp
JpKRgJarfi7Qo3MWRBtTWKHGTelc2J8acdx93OOIBlzCa7NHjBzA9p0KNzl1QufJYeTRW5l0Wz+h
PVLhvVwhFwQC1qRMQ2ISzMWMAqadLLmvSkawnTqBFlT3l5iw0smxoddmbxyd6g1h5owXcqNve3cO
/chiVbI4/hBdvRKVHk+BParTxKZobB0LAk9eXxoCK/vAnz89K65OummVp79/JRxZnVRuvMV1I3eR
JeZjbPPL378aZxR+ozYxSyraCwDFrQuafd855AQaI5rWpklszE9jktO9eCjqQ2yS//J1E2KJWaCv
hFctDJfZeJmaGGmuR429iX17NVbJeGlY3/+tl1WsV5/n7Isg1q22I/dny30lCYyfEgL4w4JlfvJU
Tfld4a5xNfCo+VIqSBkGtmK+mPApnqzsF7FE57mzEc5Bhydg1mNfWUBqUKOFCcan+yPS8kfCyX/P
+oGpLul1Xsqzt+Nse2RlxvmrTI9pPP6w9ZLHHMiOTeBbXCLL7ONvPmKMJ8bTWJcvs42Ig6Q06XJV
Mcj0ffy7CYqwIINbjd1iyxjqo+c/JCOrtyJN8cfoHFAtDj/Gje4ueZXuNNj2W4n3nnhesIGD+ZWl
c7k3Im0DCd84OrNzsSNfbNqO9m4A4SVLJy6GPtBJ1kUn2Jdn2WO9VJIary04dVtdT10jEEd2xq8x
vfcjxyR307HlZnrK26Hz5tU/EdnGvKZysnbpElyuNF+yDgS4WvSwgiU9ui35bn/XlkxPUmVp+MwT
dsnypS/8eovWjQcqUNc1qYB0nVX4FnLA3Kt2ZGDeBAZjRdVF1NJzRF5lP7DaE85TmroF+VTnkF3I
QEavVotN0OFpvw5cEikAhpmNVtMH0fA61J1jrGnuhVEWx35T26atbr76hfdd1uSieG/uSzYvZQ8r
D24qTOmMme7s4O+DoxcSrAK4RgShShg81wPWNl0PtfKToovYD6ieEwayK5olbdi27rZ11T7vM+9L
ha1otmpW/UOYzc1PVLNpHK2Aicj8E7CEi4dkgBmWBwYnbdO41UN3yWxqy6X4UTJSW1En8ni+AHQx
pdfBuOeW5xGamALEh2FQdPReXG/cjbATSfSVxWWs+q8xM5hLRvnBmrzX2mBFUnu5thrtjLY4tNZt
Jx0GqqwrOUkDTfMD48IF5anB+XmUTvMztnQMfW157xxzZ6UqvrS+cYe4jcNaLyK0Q+V0TGIK9Xql
sw9j/8T9b8k8qqtme/qhmdvH3z5BZxsvBDzFoUNDerXt7DkDbxrOlfsGBKngau1NtFS0347iTVEm
eb3VpiCgbqOo6bF1WrsFYr+q6z7ipu5O6TAtAVLnn+Lz/yei/N+IKC6AnP9WYdx8dB//8V119Geu
H+X3f/3n+3fb/cdb2sRplX78DyjKP//mv6Eonvcvz3Qsww903/1LIPk/UBTf/JfrWLZB7c52Tf4B
aq3/m4yi/8u1OC96pHZdC6wGdfR/k1Es719G4EMjZNqh22bgBv8vZBQealBZ/lt51oG45IJesR2q
y6wv4Qn+z+JlPNmKHFecHJTmZDvfFN/lULdrU9Em8brmpAgnbIsFYlb3/UfX+yUDznPOUebKUJ9e
z0H10OqrGIUBQIcK//vGsUtt1apFfObxYI9u/YJc58QRYSQH0ZzXMmL/TVhfxdEldRmozCB8mT1b
7G+BOGvr3mzyLZHtd/VBFUIynq29Tc8LuZcK46oMWWZycqKGstNdZuedtZnr+tD4QOTtBSc/LGB5
E8K8t6DmIYKyuqa1aUChHxYcvYKhzA6Q10JS38oFWW/wbi1g2CeLQmiB2gcJePsKzr0mAN6TdXC3
hvkMzzXdWHk/sEcYuItY8310aROUE2KQmmbNciKjBzqBeubaFWxHC8w0CZ1yb2Ozhryg6dsizXv2
xONz3oPpB0rTgONdTVUNLLpHRV7YnHjpcvGW57G74P4lYMce/L87yUujRhAkKcd3t+Yei8UtW7Ht
r1n31ICye+oAaZ/tkkRClgWulxBperEG/1HCjG5FIQ5InQEtOC2WX5h8YSnNF7moC3QcBgYug6lr
39xEPTlALgZcBzXOAxf1SNUAoE3fZzNdpfTTal07KRncXI4JQx+86p78sHldD/ATVzm8aXIpFC46
/7D8XasgMdHhYYjxMahFzOAsioZukTXohn3tlsMpGM+WcbMgjgI2M10kD1rC4BHrg1r0Dxihj7Fw
ipOvM4Ie9B+paPPzPJncx0ZDkL0BlFOz6U7RdTEYwOsYsFbbZ8MsN5ZPTicyiIdkNoDgISFE3LJp
E3zAVx14jrVee86pT4v6B9VsOjmnjhUzH7iYfDC3v400ZgUIpVxjzIuxGQJC8ccvpvkvINXkzlhG
tyrOL2aTZOytrIfEs8He4cksgpvIkY/V6pcdF962MRhByaS5NYW+GlNUSixk8eVxyHBS9qj9EnXR
sHmljcEREC/jmQsL3Lw0odhj7Cnuz3wl62O7yEJsrCGoH6YNNUYolBb7pz6OtmXfvyP+Q3REwXXb
L/4RPCTmIiTRgfyuZBOdowZ6uYm0xMNekoBSQ4yxN1qk0MK2yGxgOikW5YmRIo1ubSJ9M8euDrB8
Lb1rZ5c14kRM2F2nXpMX+tUMih5+acIGsysEK3L+nXUAiFgV/Hb8+hpF0y5YpCyG3ZZE7hC10AuC
yrbIW9DWLsKSe7RoXYJF8DIsqpcO5wuLTX5sfmTZo3YwcvRKbgbPTLfwe65ek9W7NEZVP73jJvxm
QY8yaHCutTseeqMhcIs5hinPtJtzQzD9GO7TlBSbnjv0evCx73DH22SqD4l8IEGI4qemS3YBjpt2
uEV/lTdBwu9QXL1KsJfNgSKa0qRaaZNLGghGb2JhleuAW+4qSfVQbz8Ytztro/0YGeZsPN3bsOb5
0AnKbsEB0+iDhehF/d5DQMtqoY2RW1QD67Xmi/wJYM/StvdFMx9qk2xEoXAU6VYEVTGIXpMSaFLx
XCaYFDo6QJxBUDpwGT22FbCbRiTfkhqFESjrlipMSYXlgYKPhuOYqDcvsMpjYr8B463JsYGzVv7i
8PBxSI1Q23EajQMuID9oED6RD2bTxz1Uye5c+s63m/1JsSJR9mS9NCFKcjAmAbReqZKdyeRyw9Yc
/QUpbbtV7VecWupK7BfxUoG3kwU2+UXg7wHtcIi1ZM38ZBMwy0rYAVkUrAGj8mSqxbwfOWQS1bbj
JxeWBnPnTpvKtUzJmydNWu4jpGhu1yCUo0a1skGS5B63XHxS4yKWYqi9bhL7tVyUU4zuMIxnTEpZ
4ETYR0EwYLrWOuIABkBKQNm7BAaYbnk9m/L4tUbi4rMUHNR+lNCU2OosmtBsFzWR+VQGOvkXMlM1
I41jCydjYzhbZ+nSaKzsBrxasWJK5OSj3HLCBgaIe4nO+HNTsJoqgjjbz3nwy4WJHZZ/OLP+yHyb
rRImr3ZRehnhuAi+6HzdCrYNhUtSalw2Q7KnT8s2tenIOLJpKFZ63OwtV+KFWyRiKTaxetGKFQxc
Mof0bpG+8S6A6pCjIPMWGdmAlWxoeK2R3rhbi7AMhBcJyYrmIUO/cZGaucutf8Zz1i/CMyy34pzi
QGtDUpfQdzGjobsfrh6uNPpm+gkw4nPaolETi1BN63V+KZCsaZkbJljXHOxrRtc/z179SmPnBXA0
yoT8PREVpmZfvYOXQ+CG7A0r2IQloCZ+61qgu/GVKis4gJedKQzCxbW4kWgggYj0+KCpnoheSeWv
yWE110CxTxQza3EcnITy5wD6K2onS5ueor6mujnNv3toFqt0rP0dP2q/2Do9+m7SyGrx+Q9qRO+S
DyZnDhUCAu/WJO6OCUBl0TMnLdE7K3xYIpebvgrQ5CkuIrb8JkiNJhCTXr0o9dya0ZGRYhyCz71L
HWBhbE2OZP6r49AmP8vReml6P99xS33EHEDSAlJpHwT9NkHiEPQCgBeOP1IuZ7wNXNF4HaWNNm2Q
1jEicIeLN/xIzTSMIExtypprMAZBZ0QlSM+AUSJywdpbNIOLcJAUZMKXJXkdFhnhhJUwwU5I+4UX
PBXMRVvoLgJDsy5fjNx7d/oRkdq4do+gvaLQkkayrRnMh27Q9bs55htKPpNhY/rhaLNiThx/ATCn
X+jne8u0Tm6tuPj5fMV0jRK0ZQavAyVFL/XdswkOdKFZGBB6A15jjvlWLupGF4dj1jFlLWDheove
0VlEj5o2PMqpeyv6Yd6IGtSxINvosQCb4qA7xyO1V8qlr3WAmmTOeHK1SssvIiM85XmzvIjRblfE
gDFQ6ouK0sJJ6RAT3YwsSI7zRIEtTZ5Sg45BLp0POaTN1mjmp1ST3OZhxOK8RKbLE7H+5TbaC4Qw
Rv4JojubohrTeg1JpJdcWtx/xNnmpyJ1yMNamQMvwfhTlkwJqb5zZZ19LoEmjyXlZQfZJtvCX/IK
0Tv4rWDXmNnO4/t84LRSnH1A907Fsy5VUbMrF/dn1xLk8mN8oFyRp109sfZqmkscgVqbvc8sl2qF
10VipV4VucnaaBxIoRN90Uz9E2rIL9sUmEjJNrKESk9GGTDEnCVtlVul84iuFGolbaoeUV3f8KcK
gLzZI5sp4iRPCAjKLREEjpSLFbVa/KjGjClVokz1mNiI1oa6ANdT7xsWjLpFx0V/CNYMV0Dtay/h
iL6YWNkiJSvHXB7umV3vIWZFG2LsujLWo2ieGGSdfcSu0WJ4FcNI+2GxvgKTz1b2YoINHJyw4zho
IU+kfjsvxtjSrt858nK2I0KztgZWhZVs7wQS2QwaOGehsR/kYqHNu86HKp71F0ABA/FNbLUJkX1/
8ddK/h2mBqwlUduOnjFwLMd2m/713nYYcIfFhWtb1ipf7Ljd4smNFmNuobFWxaDrEoP+5SxOXbAi
Vv/W6O1Oy3Du0u+8DjEWXmbR+HgXMy+z7cM04OodA/bCWLkiiidU6Rejr1zcvu2E5bfTvPyWLeZf
zkn1r1qOzqqyJNryxRBsLa5gd7EGD+iDbTTCs1ddJo9Ws2Co8SOS2dfgcxrN8vHWJsN3b7XWOrNd
oPylc9e5bJwdlMUN6uIRTcLKilzmJMvf4vMnADAfGEx+ttZw0n0+o0RcNQzf5mdSnDUKpFQ4RLpL
VP0+OdM3NY8Hu37UsKguVv1ontuLrTn7qq4ulUFwW7QtPtmMbWXL4sDTk0+CA/OKk8gv8HgHn5zg
ON+ZhB/bXn5wi3oCgv2maMXpGnQ3E3RkUf/qNJwObD6Yac3BoxzivRPhNCDTlehwv2c2aev54crg
4YzxBxEQvsLNtnHIGNFx2DTxR6T1hwDWsMPMKeZ649kLnakgimL0mwBAAu3Co154h7RkW2qywmNM
vCHLFLpR8hkYr+M8b2dubwPYS0mL3XCDV9sb01W7Jc71Ek3BF6fPn97AMwQW4VpjdG5cApsxPyaj
jFeLrxfcDSr4ETz+vOg+kyysEhjmGosJDXCg397tIEaOV3gPtv+bIplxeANwRjsIP2bMsLRw34wR
gPBbZUX5JO1uM7jW0YBVvyFOU65Mbbw5Lokl1dyz2fxRQf7NKDI4A4XFiCe0Fm0Lovc6KXbhtAnr
J/ghPBdGvpp8HN2aKZr5JHTjzaqbkNI5Rvbc+QT0EAlxgeJBj67OXwKbDKBsblRM7iai5Nb9iedp
q+XivKg3vFaDT29vZynT848mRXpnWPpLUuH1yngqG4dImC4Pb5uguf2rFvKF0fyFCj61v62paRwK
Fyk4UdjA4bxXO59Y/hBhYe7Ok5ENpM2Ar3Z3pNEIeiVriV0pr0deBRwEqOXXHO3cDMqo2W+pgX8F
zvhURAjBI7R8uundHea4SNpe0tRc1yVDg+VbU6XV2gnKXdmEQcLlne2VZtbPmWAqbCgcKiN0DMjJ
a6mVx1GYxy6wQvofFLzNd39m0ZLxbFe8kZavOWrDl0bY+yXUEMnLoOSHR5+pMqFuDa67Eo63IcJ+
pyZCLwx8ajts8cUjUMelaTuvHCvemF4UHKO4PRNiuefusIP8gbR0sJ3nh0Sye6pI/G7HLgeaWeb3
HCbIwYJ4Jpi4XHAy6OfUaak5zEiaBx4aEoOVmrlHgcdf+XybCt1FjBusMreVXJS1em35w553P7B5
q7uksX4beyYAvLgywivEiZX2nAqTVA3rKy0i+dPhVuQGSHiWdgbZ+ehUxeN5zj2eu2SrGlF/I2jm
JDcRt+VnaB694tbW3jtptiEU3CISF4Xl2LfLwhWhyazNVxoTK6xiodlDltX15KPhWJcOahUVotzq
BruqWO6ZXHGMi62rk2T9zrsi/GpqjgVZYnKZTy6cHT+JV7KVP7QNx7hM8bZwyXev+fRgIyVcPHJF
I4+RhrMUn0QV/UNpywFdmKHWRql2SdDeZVwn604T766bnUZmz6uo1T8bjVWjnt5qP4opU1RiHXXO
ix37F15998HKtJWrw3yatBcXtnpvqTezZQQjWqZVugx2WmrePIfKWS/mX/S9l2wSO7oOuV8k+pDP
5c5s9KUIE7B3rPILVWH/msbGKY/MBNtAsm3o6Ry1HFQ29d61AF2xLfjc0XPs94k0f4Fg4RAtv+yB
/cHYuJtMFPQFdQ+7mKWvRS4+RATSTHVszbxzHiwI1DjtXqo0P0RBtk2SpjsVTDw3jp4cYwS8KvFX
6YD9zmsXDkKOF9eS7OGiYE+Yinu7gf85o38EqQOnOSAGWv/6ymDUuS1zsFlqMLbjQml0uHKI8TlL
BrYsZbQuK6QLvpmtOg42qgCvamvTwaHjsCazcEIrFmy7PvrBjm9FFhChcI5+J2gpyTSWERqNuhKv
S7mPMpxMZyG5UfwpB35Ae6/mJukMP5AjcV9QzwXVoTXJhH6VCiqMbcCtRBWedQqa2d2BjXuiHlht
+KcJVC1lGZoD+9Hq8tA0I253sxPyTvVWhU9oZWAPfuMoDryEl63yQHrkjhNOo3tskgKWEk4N245g
17WMN4jfDI+x/y0sRT2K7QhvbsW0yrrUve0fDEDVm8BuKTX3nAvK8dxJBpVk9UhLNXdvFHuDUexK
jcO4rbVdbtRfTsQoMHOz3/PoelQtEJ5wEv3yIue79IxqpwrgJL3vZadB6s9N0IY6GKwN5qx7p8dP
VqqxCx74VAce2XDK25JbDmfBsV8bIF1XeZzdZWF/pS0BUT8bzvShLrMR7XKzWX5ErXLTeMtOWLLP
JAx+qMyXaK62M7nViC7amjTotdCXGE7WPRXCeuk1wXBg0uhLm9aGDfmxG9i1E6MhGKNjDoIeTHyV
cjxQLDfl3KZb+d4pB33t7ZuoexNtzDw2drcyyMqtnZMbMa2WqiWTURKEx54yNcCq3xpbLneRW7tZ
DEXJGeY9A9UQZ0NIxaVcaSl+Ma8ZMabT85LsDTmQAbanK72lNuyvkyGAnXuo8RUC3mZ3+NVo2E9g
GKjlyvQUFJN59JZfYrZwx+R/sXdevY2jaZv+K405Z4E5LHYGWGXJco7lE0IOxZwzf/1eL10ul6vD
fNP2wWCxhW6ComSKYnjDc6cwNlbkpp1pkJw3QahAzgkZW2Smtev86vsaCO4Irx5mrONK0o4HhRkh
c52FYVP7nBaJH5PgrqvmTh0KbsBpY+0EYMUaj3pFm7lrvKBZaRSstqGmFjuvUU4oyBBpWuAllKey
T6gaHjNmkGc7omVwM/M8uDdwg7PdkPasauRyY+pRMtkIlY0+BMOacnKxy8d20yUJbJk0zXeacOqZ
1rqaQY09bOOcDgxIfttk54lSBOCSxKO6ncNUZPp2H2XoLsfOyEwzJ15Qk7ehcfK908FMa5TEMy77
u22MQoG7c3WDsw2udGCTs86xYIiWoz2Ht0hcuCzBETfV7ws/ZdoKsnKrCR+QXthL+JNVxrRqTUYY
hfDgsIXpRVDT/xActy8CAmsh3xpHYJfhmicv39XY1qHeal2IYY0+V1JO4rRoeGqWnSof3japhr1j
lEt2u9pQUnt7AxD4+19N28IhUaDG0bS/vdFlABhawWAuy2nehO0OU8ls97ZwSg19+/Q6wPOhKFW4
aw5PgS2s0xKVFGurkXYYtNYLzDSjhZ0Ul+TJJscZCXxjK9GbdhSwi8Q9SuANYBwbkNbZjkulISAd
kqu2KJH0AE/bIK8YXmO9AvQ7x0sY5wZHkmh4ItRRXnCepHT8uMnJF7FbAnIzRgrpS1GtjCr9aRfs
LYQ9BKBT5MXgClZTaz6PqlRv8rTdMicw9s0QrMvaTpY5VSmpv1Q9NJoJo1uqkLD18UsHf8a8AMUA
3mDJ9RBWKCoGrA64KY9CXRMK2JY8VioQ0RBeKW6c76U8okBv+Uva6N3g9aITQAVhqJ26zNzmTI9h
tsijv1QyQqnzNF2NGCnR32jhBtCXXtUivo186znNXDYf2wZNZiP384Qc2FQeiAJ026+FlFzLPaS1
kHoQVhwIfc+ZJ2pz38itbew2TJdQZdJIauBBa9xyWWQM4lTvgblvfJZLSkBqeuwA2kAe1LtFmeZP
hZqdVvKJp6ubQmOqog3r2KLumRg3kUL+aVRqz4lkXpZMqlH3HcGbiQGyM0qfuivS+JARq9eI9gZI
ELMksrfoeEvAE3ypvLa/qgZrF0ZXrQo739O6U7fRCchDgeSESLAGdMTZDcV45vskeTCVTK8H7Io1
5Fzztmnv/cQ5E1+b2zh8IJwjVwdVux+QqpuRzk4FHyBuuHMhsUJ5R/ooJ5dA+bc6fDve7gh4k+/S
hpY1G8unrtTuan6hEVIYEeZ7uORWX/2BGnamXpb1PmsCwrA8Be7QUN2KXzfXKTccR6Y5kuRSH6zW
O3MkBucZtkyUdjHvwTCvPQk9m5kbediycZW7jH9GHo84F36xuXxd1P26VTEp9IPmqepqhlfMc6mA
01digy1IH1V9pYbkjBlyQgZVbG9VKM2BClfbB6gxC2GkGCTPEbpZEBMiRzGZDAPMXX1CtF1mFcRz
EYCiKcNVrjqPpmeMR1VODUqBhjPH4rZGMIDFmNMVjPtq7Golv6TisDYayvTolQ1kFHaLSCIwSbVn
CE3Y1kwGy4gzIo6TkhTJdOQnpCB74tQBFGmHAiF+q0n3J0nGLBVJqTOzGuNOMruFV5uXShOuQSn1
YxUILmxr0rJVat6uQsHXhcBkQnMU16PMgnRV+iUa/6zCS9u+bUv5QFupLdJM+9pmBJvpLr+5KFsR
/fwYlfAlEex6aonOtouhybjllalHFBAGk4GNduqlOVrUjrAo6jW4zYQGFunUvE0rI+qyDh+GFJKf
Wp0HZvXNiiiEjiNeRklGGrqBuwVh3/DgACJkruJC670Zosj7EabbLHNsLPac/egUF26jPXVJi3wC
72IG1CTu1pjH6cIEkreCwML3NKqe1ArilK3fmAEPqRu0PI7ZTWkppw6EsBXCEIzXYHjHxQ2TLBQH
YPfwcnWcB7oy3Dou3rsRU8okMa5A1HVuUoq/Dm6KixFPbssqSCOHOhtULUNnAn2Kr3IzFgsjcelV
Ay6JXR4ZVnaLWPtEJ9p5QRkBW9Lbqi22qt6d1oq3CmqhdVBtnWDlBlYhmYqEvF+FvlGsbLMUw1TA
O1vS156HfKKWChrOUIzdmW056nqoTAoj6GZm9oZq9p3ka0h/bDrzowj+d1ma9wVDsMpINfrSiIxj
+6JwzAfbArnhtkm15lnNxvO8OLPUbDnolAFR01Hx443QiACCC/dO3PCoQ5dN4CwlzPg0Xdr1FRRb
v9HRplkLaQgPRMhuHJMsFQzCFo1JLQ5r37PBpRLDYEFdkAx+TQQBWtJIukiieJ+3D5LnljO7reEa
yduhCHVi3T1tht3diYuPmFY1ZJ+TRglJPp5hT7lwNWkTmcMJdapz0zLPtLg+JzhulqbmAgHD6fS9
Qx3DaI6gWZvkspVWduFXcjZTYSUoBH7NdDng7sTSccYAiRFRNJDKGV9bMKVBXb0KNgGaQ6deZzah
3D01lVlvUGQzVKJAm4vK4lmCWIoetEyPndS9MGF0akNXrhP9QIYCfGPDeCTi8qwbQG3L4jrEkKgq
/SMD03HNaXeBT6vYO2c21SQNph2PLmp7UNhDRaCrNFj3tW1/s+MHOcP4DuzsCstxlDV4+aaWgs4V
1L2UNzSuHUVhKqy9vBm78p4yriCphkwj63VKQyulxSH0CLnNu9PSMUhw1TE2gmmGuhRtD2OQvS97
OwJrrgxZv80xcjATfgBjy20wWPECuvH94MFmgL4pHCNnOTDMTKJ8yph8Cfq6Cw1MLhLgzoaScRPn
12HbY995IRv1o+wxxlHRX3cVphV4nLbNOiaAQ6YzUHwgG33Y5tDHuS7UJW0siOcFEo24xL8jJPxw
lofqukQcibsM5upBsBxk/a4YZYFeuUcZppwp7ITGIhbUM8BSZFRHRf41bNrbKqrlOUEmp5pP7DCe
1eddnT7hzQH0rjd3dlwsq7p6KAb9PinSmzRmWIBguzDbr7hM4SGWYoEc5+mK+aNFB0DiYtxFBx9d
pQM6gVQPoCEtHwyup2ujavAB9PtMWRJ8H23s4dILpfo8zOR93i9UuSAaO++109hVkF4XQbpg3jbO
DR6lTFsEFlc0b3qscLqAO4FULXBK1G5qvoCYJAN41eCSSnSoCxgBLh0FsJi2MuvimMgz/IA4MdAJ
QjwwO/Bb1ftawc2Wh+IorRn56DY9JRSSIyqvZ4Yk+6gutmGvH7o2IkN0uLIH5UDRDAvJrl1LDpwG
LUkfxfPtQkNGi2fOKbHl80TF1K/XzSt857et39L6mKBwnTbsDQukzS7NZGaq1kBT2mw8qzZOqyZi
AqpKj1nBXgzpJhWCg6pAV4wHMgY4+i3UgI2emqVIaxm2PiXjabhv1U+qSX2q9vBKciRFdM2naesy
UCloMrFVU6L6UUK9RYlZeahQTI2Yl40O9Elyc8kDJEG8NBxoHcoWZda4kXaYtV5HmA+tvCzCx9M+
IxoxOGpASrREwGYjiEwGQJq5V05g3sk+uIDn4pEM8biW2yOzsqOlUpBN1PjoJ9P8eShSmgx1PE/x
XiTYFGfOJDrKmA5RVQAKqe2CBOYQVhOpy1UwziLLWFhQFCkkhUt8xDcpigEdhH+OaZWJitxWCXXU
unUmGbeYvnQYnRF8EpIrPbeC20IdTxsGkWvXVnFfUKNzhkBwFAbrDuLNpiTJBTdKv8SgDIuHTAPj
boTDNITJuDkZKK62TdHTZMAZp1yBjp92hYurr1LJvygKr1gSROySULDCIx/KdnWnjqGy7HptXEgQ
kypHKEGw21A0bPpBT3ZYQNQ70BtkwOMTYNBRXjGryCrjRHFba63Z/TW3AoI+DLiMrkPRmGGyEl53
Mh6T0He8eZDSkZH/swz7LltAD0O/h8Ubo2Z+OU3UNoU75A7Ufaoq5lHhWUFTEjHIsyQIU6aDM02Y
Fpvc2444tM48JoRyAbm/hU/NeFHvqBOYZ84AMSRDhRNTt1qDOcvrVokuEPc95F6ECNnYOtFJyST7
vFHGo973tC2QWS1j2uLVCSMbOiyUF8gJ8Zre6vkI+102ZmMewpWimpc3CeNIX57hl31dUxbqVKRz
CLsLXOrhUpc3dZUlC824c/JHE8eEhVQF7kxWg4skGC9SjTJdCWaJyVd34UbnduYdjdRELImyGA7f
R2YTdytMN7+VI4EnwsGFZhkhGPL8rWE031QngQTvDoRXy9e6dI8TzrOsj/MuVdMjLYU5o7XBHuOR
cel4qsHwXVsGXXqijvGNkMu7qZODYMAnGKsFtnLpSjJ9c9Xk3qar6pNW6eWFPqgUB+t65fpKsKQe
bc/UCOXdqMm0iUO68DX6EK4aY5twW+HuTlEUGVfs4vnnrM0eK9ostdZ2f0N5hhohXPQVCpGHVAWW
SXL3suutO0XF/qUprpsUqTtcmHItJeYJ9F5q0cOTUlKRjXHmcEtQGy82g3nSuAXNxHbM5WYd2U2H
WMkzsL+nI5Hi6gyrAdxRUGYtMK9e1djAFA61es8OD4gLZ2qT3HWkxBKQfY8weJXWJbh87hYMqLpj
AHFip0AO5MIzz8FmLS19NtPWnpNvjvNvg86hY/rpjcmmGsmACbCcS0Z8hrHxUzbmqJ6SfsBAi1Kn
oa38Kli3HXbgea88YGkM6TtGS+mFG/o+b50p142jJ3NgYsgncYIRmOQjCE7OQpJwGZ21506qXrbW
UxUmKFGxDWe0/pDXzZ0ZkmpcJsexETK24f8RytLMseJ47brjXpMbprkqnpapqu+AuzdRYC5rZ6SW
XsnElShIAInKZSJW9kszS66DAJZ0ohESrJfawpHHflH7c7dJvxUpPghO4xGmGpgP+tAjoE+wHW8D
5cLX5XrbdylN82DeNQ92pvqbqABNosTYWPjGGEIlHtZMudIcc3imtFF3bRvFsa+awdq2zVk94jFj
FNeBi6rRScZLU5WiXcDzy4AvDpe1So5qI+TjZdyoS1gya7WuQdbSjaLV3Rx863L0kKEa3qlRUllX
3OBg2mqwbdX2tJIM0HkR0Bv3STj3g56AaYjVTtpaZB4TSWDKexyQOpwZuXMrEm+brMQbscd1V4k3
gDko7IeOMBJpo+Ztcx55HJkatjD0WjBcD9WS3D9N7OP/T9T+t0RtR4XS/BfRlQNRDqn3nqI9/c1r
bqWsf6EjFBxoLIYsS0Rudc9V/c9/SIqi8JaFBkVzyBGzfsquNL7IiqYjKyEmWcf26Y2hrctfHAd3
J1m2NWjatqL+Jwzt9+mKhmzLBtRX8mQhA/I9mkj0+SmxB1cwiqgOwiytuPPp5wWrRFqlPZ6aZ5hP
/HRm/iCKUnufpPT7b/uFDF6gb8j7TsjAjodvPbHJNxncFCzlz5GpQ4IwbjNcLo+1NbpJQO27fBk8
Q/zekmDEzIOZz9zfdzfKvl9YW0it2ZxJwSgRDrjMjv76UBVTfp9Ow8GSGMp1UzVNdwwu3i+RQYNS
KVBYdOXYIrFkhg1eRfmVBZRHyq+6ZFW71iOoJsf7lyiqK7xR+62E/T4lE+HzXytduZvWQkhEMw/Y
eeHDoF8UOiUytQkiRMwsMJaE8qfL8C7Sfid5Xb/DPxUdfAgINW1LXbpbBWb2oggdZxEFFZZGULEp
LybMMYSn8LSwJwvhFKfTpa7AVtCED3AgZxTdJ8nQ9Lr94bSfyy0FoKJbRXCMdoiEx3mm5MFcK6Vi
97Z4CU2wQnPljdnJFJMwLTCCU9a5QUsuBEjTolQCgL0RqSFD895ZKD1hNnIs57uGJHTOS5MTv9lb
3iwQX4lwUt2kRY5tDhb+OjajgHvTctogCxxg1NsAX1NlwAKmdGnh2lWm59+d/H/x9J9eVuU+qxV1
a1TMgpFPElRY+RYTYrEgHL2AASiRmyIHdE+SXO6muIWXCIa31xm1XFS27i3B6hucCVQxYKt3VMfq
HVWDYzmo3dW0qR4lFIK2qplLPLC/2nJRgetE3+w2LJameDVtmhZvL5UivDM6uklJFOWnn2uIkxDW
Xo+biPjl01UBJtljHxPAFgIueEsucFuRXDBtlO0oXyVjePn2C9VIQhk1vbbqThA4teYp99EAukWF
grzPuUnffuy0puhxvOFxYHZNAgTjs+olBgL/oHZNeD3mMoW3cizjZnovDnCerXJt1qqVzlVDCN0L
FMdPY77aUWtvZTfZzctLkMZ0N6xVcScYIl1jWpvuDpViyKYjn2naPm3iigPcONzznhNxigoB2hDx
3oxzxa8lEIkWOzxPsiBDEAmhG3W0kPyCqpyGgmHXdRarXoroGE8sjxTUoN8FpJvsOh2kEqn5xvqR
8DEFfkz3bjs254nh1quf7leSSLhrp4OqMqJ1Krc8no4mmw7px8IQQNdb8ocrUOogA7BtB24a16ap
SDIxVxEvp0X/Y+2PPgL5Dc/XiowAPeN6yQPAlocDXUzxnEgn0wGQdbh1p3dHsfbLy9RldgznEiJZ
2MIYjpkyaaB2TPjEDk0KpIiXm7u33U9rwh9908Tty6dKnzCFrh/CealzzbqKx3wQi2lt2kZtgeY7
xc4WIxkfyrD44Kg03swonHj58vZPn6zlZwmnjW0o2qwpBmJaQyGXl3fT6gDpioKleH9aFLZxgPuF
wYsnMbR9e2P66+Jt49veps9IdqLg92SHi+nMRz9Ov4n/G4+detH4BVNc+tmRQhHtlGeIJgog1tl0
0AK76adZHvf09Hunhaq1EewaGVWK+OG6CY1y5g+i1Xt531dtVMHabTb0ohKg7UnUXJKYQYM1fXb6
1PQ6U4BP315Oa9O2l9399Dep1CRrYjVxS1aZ1crSqg/FQ/ZHu3nbhrWAjalqWT9BskSa4iDxF7ep
jZWqcCM+TK9CsUkW9yvcL+wcxctO4Xmb1t4Wv25LBJKL/oxgXc6GcL7lDIi/S0f/2yB+/B/+7fRn
b+9k09+9vZ7Wfv2q94fkNbovO5yGQW3npax+y2jNltC1yp3mK0urz+MNFuJ3uhsYkNPBOKcFk0ja
EKbNViypfQ5Iw0wA0zustzI8+8cAvEGuhwr+R9nQULCwDflCC5l8v+DREygtFjJY1Asy/fYGLmvP
VYD55hQxIWNgO0+rsJ9PMRNpRzbossaUGOy7KReNuLmnxZQB8Pbyp22i1yuhl9FeiRCC0HJl4uU4
yWlHdE4zIOuvjBGiXZGsVIcY3rjJVlFZ33M62q2kMIUw/XhNublHGLMDbGpp09tL/VTHXv/l21uB
UVvTE1ToGWaTEappuyfkJDA4PSUKucEorE0qAGG1RsFN9kYJQl6BuE+rE+I+LRCzGHCqvHFh4zvV
d4O7ydvH6QQZmpSi5k1z5nrqSSw6/uksmaK/i6wKEdoYrr2qMpZJZ3xrQq0QCqkZ095DUfneqrMo
8UfVsHHSRUOtakfkEB7G8KvECKvH03PnWE0iQzVzL8hjEIRCtonbgaiweFP2IQdcSaOz7dR9p9CF
QAWrSKuJzk3FuakZ6w6DxxSvO8pKJYI9n8DGRLNYCEaAArv8ZTHideoYZrRp62EDfG5jh5DOfHW8
AvVuVwDvu7ZDnqQwwMkUdF3ASxiFp9Z5qJf5HDd3gHBBF5gWUxiFI4I93rYBlLZMvFPsm0SUyLR4
uQOm1cCMGARHHfJ4mKjMNqQTy7fUuQw/eYEQZd9Bh5hbKmEeZPVssYn0TuveUGYGtCXgc8atZmOd
mmPcr6kfUQhWEuVb1cuYeoqh2rRQpl7aCb6/ZNJPxqxpr9NMf6JscJbGSOQinD3J62GtCJOeqjrS
L5/68S7hFxCZBSyw++k1mcpELL1sjtA9vrxn03S0Rhmv3zZNf/iyD0TnoI8V1DkYqJkxr0TfUohF
HNvaCDDHaqOHDeZu5O8gE2FEJHcOPk7TR/OI0cb0oWkNvyE4JmLb2xvT517+ZOyDJ3y9SSIUu7WK
gjxuHITMHFaiLRbymOqcPrHKza6AHaTJgjFbvZu2WRKALXq3PUJpYzttmt70va7BCICPZVLkUUHm
8OKmhINty8sSg7Ft2hhnvYsfJXcKXbpKzAFBiGu8ZSNs4aZtdfns2V4JIMXIfNpkJIpEjKcDOCc+
8fbG28vulJQsrACVeNkSl9XhbUrkJMLRmbVWSN+N1x6IjXZEIjugV3ebEh+YHEM2z+gd1/gUXsUn
TDsupKXrUAoDurkAXfP7dS18JmfkiRQmw/PFUF5U3b4MIPEBnCxCbze0N416aJGq+tGa0lakLv3o
Rg9PlXCNBjLBuTM8tcJ1rfLMrC3lyG5xxHV5vvdpeFL0+wYuJ4RyB4bxUS1tbWduGueeDJa4IFQi
IhNlyKihrFx+18rc4SI+10d67Hn9OMI6XybfqPuV9brBIVK6F5wDfv9lbW3B0+Yy9nRUU6NbtZxp
4cxb+NemNysewKv1EC3DFcEiPr6LVIFhQKMrgYa5IsZE19aWvDKTbYOZHfGu9azQT23yia7L8Axu
Znwsr/LZ3tjlB3sWnvTgwzMCLubk/e2MeXg/7KtF+G1YgbZBqlhmCwlIZAZ83N9DY5xDBHhSztNl
t43u5EV+UywwmN8gXvFPtU27AY+fBWfW0oThecakkxSHLaKcY2WTP2AG49cnGKhiQw2uEgfYMG4r
4uP2MP/zZqUwwq4XGXj84oGI3VMyvlYjCfNzfRmdSyfe8/Dk3+Tfsn2x75n5z8tlcoey0mSafV2n
C+NEvaru9MUz9udH2+be3XJUmHStEWec88wRznC207DVItEAz+klCTZZRpe1ID9Xww9laRZ3dbgJ
/IsOTLVYlATJFRt35QiOYbJOelAWa25eEmCAK7H8pGfnPmXbr162QspsorweEA7MUDl3zQZ4HifO
3pqFFAf6nRCJkSmK06MCwbW8L4/21jneiOfpFvf+S7Pf2VCcl8FW6fAKudXGTebh4r2khUQhaV2j
NHL3/sY5Vxfpsbfq78m3AMPfeyHKXWKzNl6wAEgbsHZfEL9c9xtchTp3i6NDZl7gGZQeYKLK4+or
gudQPU+JXs5OupX8mEvLfFzC5JTpIaCwwzN6sJ4ISyQqOkMGZKFNOHIZCndz7VRxZtFNMcyPjKtW
mklHyipfZLfGk08/CFgLS9nZuxekx1pfsQYb3Hl8jyxS0sSb+pFOzN39cOXke1XfyHvGXufxPeFz
OM3aM/nBSefxrj3I3JXFHmMPRj9YjC3yueNtY8YoYD89dp2zAOtILEJu03XdLrCvsm7Mh/Y8ObPv
im1/jMAQLCBP9zz+2FPbEOQuW3OW4FH+5M3LZ6GPVJZkJkDf6JVVnK1Ql3KE7D7G+QIi/LG2085x
lAJudJINxuPBs3zcHaTH+ExfZnMmaVfqnfcUXeEpAgmvgTY9q+fuSXRb3KIfOKc6gDBo2Rxhmmye
ZBtEuuNdvNVPboYL41LaaGfhM4VfywO2nFGA/wbaae76VbYsMHyFfHJdr9tzdaMfydsIg7ob0iXb
A7PjaFst+pm+lO7kbG6tCMOdNYvmKoD5jYfRnFlBiKdTjN2UKEHDfOKmR9N8n2xxi1SByEzU9DN5
Dy157d2S9hvNvMuMTBZzni0T7Khm0MXW3QyB34o0vHPna7TAkXZpLsZNdI9t5VLK8bs/1RBfIO6Y
02guPKh2825hQqudZXseN4ywT8iRBgK65T7cI43FiXhJSQK8waP8ux5PQh+x+MpY9+eP7sbbM/Pc
pBtM69cxKPdZvZG3HS1PSYTlbKQF1PBEn6mL4pJzuq2PEOZG+CLNU+5UbwNXwaNELS9CHusz5w5z
xqHHXGBeaCvXxJWYQv6sOLEICJojIarWoLDN2ltG82Idfu2Os/KauVcIN5c9Oivjlox5vKrRkBLJ
tPC2xd5dJTvzRueY15gjbPpofgoV2DrCNgVrcPoUbFoXuBtSjgToCJfPw2m0dw76WXTtHXtr/0GE
8pz05PchlH7tF+20oOAzdZEazQZhv/WG4tFO1q1y7WvuiWIzsKnFTMUV5DqYJ4gsu06DUGM2y0C1
QTJsxtZwrTuVOHLEsBoVsB0IFFxWseaJCcm0Rr52nW5eVjFSIFUubo8ivSK9QnwmnmY3f/7XGuDV
vKhUQTokjTNrTEyO8CizrW9IVi0mVL5DgMaPRVjKzU7SYsgPYm16o6rye3jNcNkK8F6nK3UI8+PK
jyJ1W1G5sjtJmY+jTks5rWKUMaIDQ6lsmXqlLyufAWdXuNDdbQgUfm7FySxJfRBijRoEwVu8di3e
srR4MUQRdsulYNzKgqqKR321m9ZqX0wK3l4jEGf24ctHZguPDXvfgeAAAY6KhSV4sdPa2zbFabt1
UjZn5C0vsGWo5ubABWZ6wky3SJV8MYSKRGrVqWfKMha8MWMQbMq3QM7VuhFTmWlRR4jyB0lZdSL/
7G3hiang20u18zlLrXw6Vdl6MTuc1sopLfBto25WAVYYpTAuZu5nqs0cWFMnl4pKcC1KgtMaSGK1
C4gOwEoHd0xTucS4w13ZDqWpnOQGSBh0E26TFzg/Ebmua7THzQ1hSJ2waF9JmGqu3wpIsk1gzxCZ
4mEMmgT9E+mHyUglRqtLWnWnYLqOEZXZtAEpNI328lLuAmHObpw7rXtlgavBS+47IYhQrvLSLlZg
AP0OHKDfOUqvrbXA3nijuMKlbtwmQ24v27iHkBmKep0eaWQCwspa2CIT0RFX7m3xtq1t5WGrunus
TFFXtyUkZ73JhsWgF0isqhOLWY+GhzPWi3TYU4lO+NQgEEOBNJlX6ZUoprwUj9+KyVjU3xuGRcMq
ZdDgYNHucKnCVw3OemgWD0MdOTwjDTYKWaXdtlglMXNjIZPqnMpds6xKU1lOZdXpAk+Lt5dI2wJ+
JBNDmTH5dHkVMbWHB6UwMSrgLeVDZ+MFalPeKUTR+WUhashGXrLRA4NMHFhF8GSwxBwVKnRThTVU
w3L38ppU6mT5/xYY9x1VFKZGy8nT6Lx5LoeL56rBe/1f//ux/1/ecybePYPuWV9lf+9Df72j725K
L/DeIwbCtTgCL8jSn6E6bvifcKEfhzQd71/tIT5g1dQ8YdSkOV8MWTNM4r2B5QQy94/fIMqiV5re
lhwHJA+kTnWUl/fBvEATfzpFf3YS/vr3vZzNv/7Mu19weAKnXAQVycGP9c/nABGUDrb1DuKcjun3
Z+GXfbydBd34Alpp6oZmvPzKX86C6XxRafVgZ+kv77+c9v+is6Dqhql89CxoXxzstGxTM19+JZDi
z/cC+WBfgDEURXv5pv+mn48W7uXO/OXp/E9uAv2LjRuNAyb98vMBm3/++bbxxdKozTr/tY+CRkLW
/7BB+PNHQcdczXEMDUT55d8vZ8HhLKiOYTjA9+Kf9l/XIOj278zp/uMGQf4Co0DRDUgP079f7wXn
i6LzoBj29waDR+W/rFnUbRvWxYeaRToHca9bzuut8EuDYJtfVGgGOMhBLxD//oNm8X/QePzoa0F2
4qeplw2eqz/qjP/sA6/9y+/f/963bJ/++Q/Rib77oOh0X777eer+xet/vXtgpv7vpzdf+8Ppe77/
+fcf+Puvfvddr7/qdeMmeC4P5aM/TG8M3w/zxVTx/8SHh0Pyzk4ReI/n7+1I/vmPd8f50/X/Nzuu
ol/2K/rUD++3RDKcvt+xo8PR+fiOo0NaHarXPYnLqEACen39Mmz6O6difoiDb5AZ37tW0tpx63/0
qPHvysrDU/a6J3HUFp3t6+sPHDXSpufHOnhs3g2NLLhZH9/54jk+dIfy+XVP4rBtW4wBPnpCXodz
v2XffuPkNMnD+9OOodUn3IXU6srg6f1dqMgajeNHj3/9nCGQfL9ndWoFP7rnDWc8CF6PcLq9NdP4
hDtl+3Tw392Aio728vWL/v4duI3jACXj+yfypSP+6LnYpk/B4ZdW5KVz+/Ces+79xdMdm5H/R3d7
9Pu2ycQV9BN2zJE1j9HwuqfpvjA5y68b/v71E4rR6nen2VHtT7g3jg9B+q71+D5l++h5Pj7g9HpI
n15/vTgdqqx/xiU8PlTVAaFO9Uw6zPv9G/pnnJLg0Q+8w/vJ/Msc5sNnJaAvIHjv3Z1NtDZE2w/f
2cdBVYn/MCF63dl00hVYbq8b/v49KPaeNeWvu/6UA8/S+pc2RFUs2/n4QZ88P5SHX0ZPqmpjPP3h
s33y3B7e91sYzAiK80dvkZPn7rfNgShEDIfePZjsXxSAPmP/u+eyeh5e9zXdJZoi7LU/Y+fHz33w
+K4bUzXlM3p0cWa+ZmX0epjfj1uUVj583BSF/d/mhzKjp3z/cGqm8mlfsDjABfx19yoTs48ePzmT
78847jCf0PGcRjEjkvezGhXn9k9oZE+hlfxaL52qZB89FWfPaVoNcXv4ZZqgGqb6Ccd94WdPz79t
q9/1bRYlyo9fyEtcWP/4RtToJT7hkr58we9vRLH7T5iPXHH2n6vq+V3LRcS8+gkt49Vz/35WqXHQ
n7Df6/rgv1450aZQbVY/YTR/81wm9Gzv9kxX/Al98c0fZTdQFPyE++/2QL+TevX7R5NSmv4JjeC/
DZ74UdH5e6WS26B6zFLg2Hfn/KXu+tFm5fbPtVh/edR/VGn6AdH8vv70Cr380Z+9L66JTzzGz4fy
X/8XAAD//w==</cx:binary>
              </cx:geoCache>
            </cx:geography>
          </cx:layoutPr>
          <cx:valueColors>
            <cx:minColor>
              <a:schemeClr val="accent4">
                <a:lumMod val="20000"/>
                <a:lumOff val="80000"/>
              </a:schemeClr>
            </cx:minColor>
            <cx:maxColor>
              <a:schemeClr val="accent4"/>
            </cx:maxColor>
          </cx:valueColors>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0.04869</cdr:x>
      <cdr:y>0.07283</cdr:y>
    </cdr:from>
    <cdr:to>
      <cdr:x>0.06303</cdr:x>
      <cdr:y>0.08647</cdr:y>
    </cdr:to>
    <cdr:sp macro="" textlink="">
      <cdr:nvSpPr>
        <cdr:cNvPr id="3" name="Rectangle 2">
          <a:extLst xmlns:a="http://schemas.openxmlformats.org/drawingml/2006/main">
            <a:ext uri="{FF2B5EF4-FFF2-40B4-BE49-F238E27FC236}">
              <a16:creationId xmlns:a16="http://schemas.microsoft.com/office/drawing/2014/main" id="{60D1A959-877F-D223-0932-46C098A640AF}"/>
            </a:ext>
          </a:extLst>
        </cdr:cNvPr>
        <cdr:cNvSpPr/>
      </cdr:nvSpPr>
      <cdr:spPr>
        <a:xfrm xmlns:a="http://schemas.openxmlformats.org/drawingml/2006/main">
          <a:off x="155204" y="311164"/>
          <a:ext cx="45719" cy="58292"/>
        </a:xfrm>
        <a:prstGeom xmlns:a="http://schemas.openxmlformats.org/drawingml/2006/main" prst="rect">
          <a:avLst/>
        </a:prstGeom>
        <a:solidFill xmlns:a="http://schemas.openxmlformats.org/drawingml/2006/main">
          <a:srgbClr val="00B0F0"/>
        </a:solidFill>
        <a:ln xmlns:a="http://schemas.openxmlformats.org/drawingml/2006/main">
          <a:solidFill>
            <a:srgbClr val="00B0F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0.04653</cdr:x>
      <cdr:y>0.24735</cdr:y>
    </cdr:from>
    <cdr:to>
      <cdr:x>0.31534</cdr:x>
      <cdr:y>1</cdr:y>
    </cdr:to>
    <cdr:sp macro="" textlink="">
      <cdr:nvSpPr>
        <cdr:cNvPr id="3" name="TextBox 13">
          <a:extLst xmlns:a="http://schemas.openxmlformats.org/drawingml/2006/main">
            <a:ext uri="{FF2B5EF4-FFF2-40B4-BE49-F238E27FC236}">
              <a16:creationId xmlns:a16="http://schemas.microsoft.com/office/drawing/2014/main" id="{7D95BF32-F747-6746-AFFF-C04026778E42}"/>
            </a:ext>
          </a:extLst>
        </cdr:cNvPr>
        <cdr:cNvSpPr txBox="1"/>
      </cdr:nvSpPr>
      <cdr:spPr>
        <a:xfrm xmlns:a="http://schemas.openxmlformats.org/drawingml/2006/main">
          <a:off x="205521" y="506392"/>
          <a:ext cx="1187410" cy="1540876"/>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vertOverflow="clip" horzOverflow="clip"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Total</a:t>
          </a:r>
        </a:p>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a:t>
          </a:r>
          <a:r>
            <a:rPr lang="en-US" sz="900"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.America</a:t>
          </a:r>
          <a:endPar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Baja</a:t>
          </a:r>
          <a:endParaRPr lang="en-US" sz="10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Bahamas</a:t>
          </a:r>
          <a:endParaRPr lang="en-US" sz="105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PNW</a:t>
          </a:r>
        </a:p>
        <a:p xmlns:a="http://schemas.openxmlformats.org/drawingml/2006/main">
          <a:pPr>
            <a:spcAft>
              <a:spcPts val="825"/>
            </a:spcAft>
          </a:pPr>
          <a:r>
            <a:rPr lang="en-US" sz="9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Maine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BC3FE8-C12A-A348-869F-3F93333263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D03734B-491E-D647-95FC-CB1C496519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DFC745-48DE-5F43-8C12-A2FA5C52903C}" type="datetimeFigureOut">
              <a:rPr lang="en-US" smtClean="0"/>
              <a:t>2/17/2023</a:t>
            </a:fld>
            <a:endParaRPr lang="en-US"/>
          </a:p>
        </p:txBody>
      </p:sp>
      <p:sp>
        <p:nvSpPr>
          <p:cNvPr id="4" name="Footer Placeholder 3">
            <a:extLst>
              <a:ext uri="{FF2B5EF4-FFF2-40B4-BE49-F238E27FC236}">
                <a16:creationId xmlns:a16="http://schemas.microsoft.com/office/drawing/2014/main" id="{086A04A8-8737-1946-BC93-0C1014014B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C7A095-19B6-794F-9383-3EAEFFD3FA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5137CB1-D2B2-C245-B5FC-8FCC0EB36341}" type="slidenum">
              <a:rPr lang="en-US" smtClean="0"/>
              <a:t>‹#›</a:t>
            </a:fld>
            <a:endParaRPr lang="en-US"/>
          </a:p>
        </p:txBody>
      </p:sp>
    </p:spTree>
    <p:extLst>
      <p:ext uri="{BB962C8B-B14F-4D97-AF65-F5344CB8AC3E}">
        <p14:creationId xmlns:p14="http://schemas.microsoft.com/office/powerpoint/2010/main" val="16627505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vo" panose="02020502070400060406"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vo" panose="02020502070400060406" pitchFamily="18" charset="0"/>
              </a:defRPr>
            </a:lvl1pPr>
          </a:lstStyle>
          <a:p>
            <a:fld id="{B17E050A-9A32-384C-BD18-7960242959A3}" type="datetimeFigureOut">
              <a:rPr lang="en-US" smtClean="0"/>
              <a:pPr/>
              <a:t>2/17/2023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vo" panose="02020502070400060406"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vo" panose="02020502070400060406" pitchFamily="18" charset="0"/>
              </a:defRPr>
            </a:lvl1pPr>
          </a:lstStyle>
          <a:p>
            <a:fld id="{22A08906-7EE1-BD4C-900D-34CED94970BD}" type="slidenum">
              <a:rPr lang="en-US" smtClean="0"/>
              <a:pPr/>
              <a:t>‹#›</a:t>
            </a:fld>
            <a:endParaRPr lang="en-US" dirty="0"/>
          </a:p>
        </p:txBody>
      </p:sp>
    </p:spTree>
    <p:extLst>
      <p:ext uri="{BB962C8B-B14F-4D97-AF65-F5344CB8AC3E}">
        <p14:creationId xmlns:p14="http://schemas.microsoft.com/office/powerpoint/2010/main" val="531512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vo" panose="02020502070400060406"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2A08906-7EE1-BD4C-900D-34CED94970BD}" type="slidenum">
              <a:rPr lang="en-US" smtClean="0"/>
              <a:pPr/>
              <a:t>2</a:t>
            </a:fld>
            <a:endParaRPr lang="en-US" dirty="0"/>
          </a:p>
        </p:txBody>
      </p:sp>
    </p:spTree>
    <p:extLst>
      <p:ext uri="{BB962C8B-B14F-4D97-AF65-F5344CB8AC3E}">
        <p14:creationId xmlns:p14="http://schemas.microsoft.com/office/powerpoint/2010/main" val="530656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2A08906-7EE1-BD4C-900D-34CED94970BD}" type="slidenum">
              <a:rPr lang="en-US" smtClean="0"/>
              <a:pPr/>
              <a:t>3</a:t>
            </a:fld>
            <a:endParaRPr lang="en-US" dirty="0"/>
          </a:p>
        </p:txBody>
      </p:sp>
    </p:spTree>
    <p:extLst>
      <p:ext uri="{BB962C8B-B14F-4D97-AF65-F5344CB8AC3E}">
        <p14:creationId xmlns:p14="http://schemas.microsoft.com/office/powerpoint/2010/main" val="2820726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2A08906-7EE1-BD4C-900D-34CED94970BD}" type="slidenum">
              <a:rPr lang="en-US" smtClean="0"/>
              <a:pPr/>
              <a:t>25</a:t>
            </a:fld>
            <a:endParaRPr lang="en-US" dirty="0"/>
          </a:p>
        </p:txBody>
      </p:sp>
    </p:spTree>
    <p:extLst>
      <p:ext uri="{BB962C8B-B14F-4D97-AF65-F5344CB8AC3E}">
        <p14:creationId xmlns:p14="http://schemas.microsoft.com/office/powerpoint/2010/main" val="1342645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2A08906-7EE1-BD4C-900D-34CED94970BD}" type="slidenum">
              <a:rPr lang="en-US" smtClean="0"/>
              <a:pPr/>
              <a:t>26</a:t>
            </a:fld>
            <a:endParaRPr lang="en-US" dirty="0"/>
          </a:p>
        </p:txBody>
      </p:sp>
    </p:spTree>
    <p:extLst>
      <p:ext uri="{BB962C8B-B14F-4D97-AF65-F5344CB8AC3E}">
        <p14:creationId xmlns:p14="http://schemas.microsoft.com/office/powerpoint/2010/main" val="3319818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B3C3C2-DC2E-6E4C-8609-5A7B1DC420BA}"/>
              </a:ext>
            </a:extLst>
          </p:cNvPr>
          <p:cNvPicPr>
            <a:picLocks noChangeAspect="1"/>
          </p:cNvPicPr>
          <p:nvPr userDrawn="1"/>
        </p:nvPicPr>
        <p:blipFill rotWithShape="1">
          <a:blip r:embed="rId2"/>
          <a:srcRect l="2248" r="3310"/>
          <a:stretch/>
        </p:blipFill>
        <p:spPr>
          <a:xfrm>
            <a:off x="1" y="0"/>
            <a:ext cx="12191998" cy="5538214"/>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6845AE3A-F0C8-1D44-839E-E9B46EB087DB}"/>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gn&#10;&#10;Description automatically generated">
            <a:extLst>
              <a:ext uri="{FF2B5EF4-FFF2-40B4-BE49-F238E27FC236}">
                <a16:creationId xmlns:a16="http://schemas.microsoft.com/office/drawing/2014/main" id="{8D5A718A-F0B7-C446-BCBE-78DD7A15F1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141092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type="obj">
  <p:cSld name="5_Title and Content">
    <p:spTree>
      <p:nvGrpSpPr>
        <p:cNvPr id="1" name="Shape 27"/>
        <p:cNvGrpSpPr/>
        <p:nvPr/>
      </p:nvGrpSpPr>
      <p:grpSpPr>
        <a:xfrm>
          <a:off x="0" y="0"/>
          <a:ext cx="0" cy="0"/>
          <a:chOff x="0" y="0"/>
          <a:chExt cx="0" cy="0"/>
        </a:xfrm>
      </p:grpSpPr>
      <p:sp>
        <p:nvSpPr>
          <p:cNvPr id="28" name="Google Shape;28;p42"/>
          <p:cNvSpPr txBox="1">
            <a:spLocks noGrp="1"/>
          </p:cNvSpPr>
          <p:nvPr>
            <p:ph type="title"/>
          </p:nvPr>
        </p:nvSpPr>
        <p:spPr>
          <a:xfrm>
            <a:off x="354330" y="1"/>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1" name="Google Shape;31;p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32" name="Google Shape;32;p4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Gill Sans"/>
                <a:ea typeface="Gill Sans"/>
                <a:cs typeface="Gill Sans"/>
                <a:sym typeface="Gill Sans"/>
              </a:defRPr>
            </a:lvl1pPr>
            <a:lvl2pPr marL="0" marR="0" lvl="1" indent="0" algn="l" rtl="0">
              <a:spcBef>
                <a:spcPts val="0"/>
              </a:spcBef>
              <a:buNone/>
              <a:defRPr sz="1800" b="0" i="0" u="none" strike="noStrike" cap="none">
                <a:solidFill>
                  <a:schemeClr val="dk1"/>
                </a:solidFill>
                <a:latin typeface="Gill Sans"/>
                <a:ea typeface="Gill Sans"/>
                <a:cs typeface="Gill Sans"/>
                <a:sym typeface="Gill Sans"/>
              </a:defRPr>
            </a:lvl2pPr>
            <a:lvl3pPr marL="0" marR="0" lvl="2" indent="0" algn="l" rtl="0">
              <a:spcBef>
                <a:spcPts val="0"/>
              </a:spcBef>
              <a:buNone/>
              <a:defRPr sz="1800" b="0" i="0" u="none" strike="noStrike" cap="none">
                <a:solidFill>
                  <a:schemeClr val="dk1"/>
                </a:solidFill>
                <a:latin typeface="Gill Sans"/>
                <a:ea typeface="Gill Sans"/>
                <a:cs typeface="Gill Sans"/>
                <a:sym typeface="Gill Sans"/>
              </a:defRPr>
            </a:lvl3pPr>
            <a:lvl4pPr marL="0" marR="0" lvl="3" indent="0" algn="l" rtl="0">
              <a:spcBef>
                <a:spcPts val="0"/>
              </a:spcBef>
              <a:buNone/>
              <a:defRPr sz="1800" b="0" i="0" u="none" strike="noStrike" cap="none">
                <a:solidFill>
                  <a:schemeClr val="dk1"/>
                </a:solidFill>
                <a:latin typeface="Gill Sans"/>
                <a:ea typeface="Gill Sans"/>
                <a:cs typeface="Gill Sans"/>
                <a:sym typeface="Gill Sans"/>
              </a:defRPr>
            </a:lvl4pPr>
            <a:lvl5pPr marL="0" marR="0" lvl="4" indent="0" algn="l" rtl="0">
              <a:spcBef>
                <a:spcPts val="0"/>
              </a:spcBef>
              <a:buNone/>
              <a:defRPr sz="1800" b="0" i="0" u="none" strike="noStrike" cap="none">
                <a:solidFill>
                  <a:schemeClr val="dk1"/>
                </a:solidFill>
                <a:latin typeface="Gill Sans"/>
                <a:ea typeface="Gill Sans"/>
                <a:cs typeface="Gill Sans"/>
                <a:sym typeface="Gill Sans"/>
              </a:defRPr>
            </a:lvl5pPr>
            <a:lvl6pPr marL="0" marR="0" lvl="5" indent="0" algn="l" rtl="0">
              <a:spcBef>
                <a:spcPts val="0"/>
              </a:spcBef>
              <a:buNone/>
              <a:defRPr sz="1800" b="0" i="0" u="none" strike="noStrike" cap="none">
                <a:solidFill>
                  <a:schemeClr val="dk1"/>
                </a:solidFill>
                <a:latin typeface="Gill Sans"/>
                <a:ea typeface="Gill Sans"/>
                <a:cs typeface="Gill Sans"/>
                <a:sym typeface="Gill Sans"/>
              </a:defRPr>
            </a:lvl6pPr>
            <a:lvl7pPr marL="0" marR="0" lvl="6" indent="0" algn="l" rtl="0">
              <a:spcBef>
                <a:spcPts val="0"/>
              </a:spcBef>
              <a:buNone/>
              <a:defRPr sz="1800" b="0" i="0" u="none" strike="noStrike" cap="none">
                <a:solidFill>
                  <a:schemeClr val="dk1"/>
                </a:solidFill>
                <a:latin typeface="Gill Sans"/>
                <a:ea typeface="Gill Sans"/>
                <a:cs typeface="Gill Sans"/>
                <a:sym typeface="Gill Sans"/>
              </a:defRPr>
            </a:lvl7pPr>
            <a:lvl8pPr marL="0" marR="0" lvl="7" indent="0" algn="l" rtl="0">
              <a:spcBef>
                <a:spcPts val="0"/>
              </a:spcBef>
              <a:buNone/>
              <a:defRPr sz="1800" b="0" i="0" u="none" strike="noStrike" cap="none">
                <a:solidFill>
                  <a:schemeClr val="dk1"/>
                </a:solidFill>
                <a:latin typeface="Gill Sans"/>
                <a:ea typeface="Gill Sans"/>
                <a:cs typeface="Gill Sans"/>
                <a:sym typeface="Gill Sans"/>
              </a:defRPr>
            </a:lvl8pPr>
            <a:lvl9pPr marL="0" marR="0" lvl="8" indent="0" algn="l" rtl="0">
              <a:spcBef>
                <a:spcPts val="0"/>
              </a:spcBef>
              <a:buNone/>
              <a:defRPr sz="1800" b="0" i="0" u="none" strike="noStrike" cap="none">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12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354330" y="1"/>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59897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5"/>
        <p:cNvGrpSpPr/>
        <p:nvPr/>
      </p:nvGrpSpPr>
      <p:grpSpPr>
        <a:xfrm>
          <a:off x="0" y="0"/>
          <a:ext cx="0" cy="0"/>
          <a:chOff x="0" y="0"/>
          <a:chExt cx="0" cy="0"/>
        </a:xfrm>
      </p:grpSpPr>
      <p:sp>
        <p:nvSpPr>
          <p:cNvPr id="36" name="Google Shape;36;p44"/>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400"/>
              <a:buFont typeface="Ovo"/>
              <a:buNone/>
              <a:defRPr sz="2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44"/>
          <p:cNvSpPr txBox="1">
            <a:spLocks noGrp="1"/>
          </p:cNvSpPr>
          <p:nvPr>
            <p:ph type="body" idx="1"/>
          </p:nvPr>
        </p:nvSpPr>
        <p:spPr>
          <a:xfrm>
            <a:off x="371327" y="858130"/>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2"/>
              </a:buClr>
              <a:buSzPts val="1100"/>
              <a:buNone/>
              <a:defRPr sz="1100">
                <a:solidFill>
                  <a:schemeClr val="dk2"/>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Tree>
    <p:extLst>
      <p:ext uri="{BB962C8B-B14F-4D97-AF65-F5344CB8AC3E}">
        <p14:creationId xmlns:p14="http://schemas.microsoft.com/office/powerpoint/2010/main" val="259910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38"/>
        <p:cNvGrpSpPr/>
        <p:nvPr/>
      </p:nvGrpSpPr>
      <p:grpSpPr>
        <a:xfrm>
          <a:off x="0" y="0"/>
          <a:ext cx="0" cy="0"/>
          <a:chOff x="0" y="0"/>
          <a:chExt cx="0" cy="0"/>
        </a:xfrm>
      </p:grpSpPr>
      <p:pic>
        <p:nvPicPr>
          <p:cNvPr id="39" name="Google Shape;39;p47"/>
          <p:cNvPicPr preferRelativeResize="0"/>
          <p:nvPr/>
        </p:nvPicPr>
        <p:blipFill rotWithShape="1">
          <a:blip r:embed="rId2">
            <a:alphaModFix/>
          </a:blip>
          <a:srcRect/>
          <a:stretch/>
        </p:blipFill>
        <p:spPr>
          <a:xfrm>
            <a:off x="-1" y="0"/>
            <a:ext cx="12191999" cy="6174581"/>
          </a:xfrm>
          <a:prstGeom prst="rect">
            <a:avLst/>
          </a:prstGeom>
          <a:noFill/>
          <a:ln>
            <a:noFill/>
          </a:ln>
        </p:spPr>
      </p:pic>
      <p:sp>
        <p:nvSpPr>
          <p:cNvPr id="40" name="Google Shape;40;p47"/>
          <p:cNvSpPr txBox="1">
            <a:spLocks noGrp="1"/>
          </p:cNvSpPr>
          <p:nvPr>
            <p:ph type="title"/>
          </p:nvPr>
        </p:nvSpPr>
        <p:spPr>
          <a:xfrm>
            <a:off x="371326" y="2906685"/>
            <a:ext cx="9607561"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Ov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1" name="Google Shape;41;p47"/>
          <p:cNvCxnSpPr/>
          <p:nvPr/>
        </p:nvCxnSpPr>
        <p:spPr>
          <a:xfrm>
            <a:off x="464819" y="3835636"/>
            <a:ext cx="326931" cy="0"/>
          </a:xfrm>
          <a:prstGeom prst="straightConnector1">
            <a:avLst/>
          </a:prstGeom>
          <a:noFill/>
          <a:ln w="47625" cap="flat" cmpd="sng">
            <a:solidFill>
              <a:schemeClr val="dk2"/>
            </a:solidFill>
            <a:prstDash val="solid"/>
            <a:miter lim="800000"/>
            <a:headEnd type="none" w="sm" len="sm"/>
            <a:tailEnd type="none" w="sm" len="sm"/>
          </a:ln>
        </p:spPr>
      </p:cxnSp>
      <p:sp>
        <p:nvSpPr>
          <p:cNvPr id="42" name="Google Shape;42;p47"/>
          <p:cNvSpPr txBox="1">
            <a:spLocks noGrp="1"/>
          </p:cNvSpPr>
          <p:nvPr>
            <p:ph type="body" idx="1"/>
          </p:nvPr>
        </p:nvSpPr>
        <p:spPr>
          <a:xfrm>
            <a:off x="371326" y="3963226"/>
            <a:ext cx="5453003" cy="45995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100"/>
              <a:buNone/>
              <a:defRPr sz="1100" b="1">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Tree>
    <p:extLst>
      <p:ext uri="{BB962C8B-B14F-4D97-AF65-F5344CB8AC3E}">
        <p14:creationId xmlns:p14="http://schemas.microsoft.com/office/powerpoint/2010/main" val="130703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bg>
      <p:bgPr>
        <a:solidFill>
          <a:schemeClr val="dk1"/>
        </a:solidFill>
        <a:effectLst/>
      </p:bgPr>
    </p:bg>
    <p:spTree>
      <p:nvGrpSpPr>
        <p:cNvPr id="1" name="Shape 43"/>
        <p:cNvGrpSpPr/>
        <p:nvPr/>
      </p:nvGrpSpPr>
      <p:grpSpPr>
        <a:xfrm>
          <a:off x="0" y="0"/>
          <a:ext cx="0" cy="0"/>
          <a:chOff x="0" y="0"/>
          <a:chExt cx="0" cy="0"/>
        </a:xfrm>
      </p:grpSpPr>
      <p:sp>
        <p:nvSpPr>
          <p:cNvPr id="44" name="Google Shape;44;p48"/>
          <p:cNvSpPr txBox="1">
            <a:spLocks noGrp="1"/>
          </p:cNvSpPr>
          <p:nvPr>
            <p:ph type="title"/>
          </p:nvPr>
        </p:nvSpPr>
        <p:spPr>
          <a:xfrm>
            <a:off x="371326" y="2906685"/>
            <a:ext cx="9607561"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Ov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5" name="Google Shape;45;p48"/>
          <p:cNvCxnSpPr/>
          <p:nvPr/>
        </p:nvCxnSpPr>
        <p:spPr>
          <a:xfrm>
            <a:off x="464819" y="3835636"/>
            <a:ext cx="326931" cy="0"/>
          </a:xfrm>
          <a:prstGeom prst="straightConnector1">
            <a:avLst/>
          </a:prstGeom>
          <a:noFill/>
          <a:ln w="47625" cap="flat" cmpd="sng">
            <a:solidFill>
              <a:schemeClr val="dk2"/>
            </a:solidFill>
            <a:prstDash val="solid"/>
            <a:miter lim="800000"/>
            <a:headEnd type="none" w="sm" len="sm"/>
            <a:tailEnd type="none" w="sm" len="sm"/>
          </a:ln>
        </p:spPr>
      </p:cxnSp>
      <p:sp>
        <p:nvSpPr>
          <p:cNvPr id="46" name="Google Shape;46;p48"/>
          <p:cNvSpPr txBox="1">
            <a:spLocks noGrp="1"/>
          </p:cNvSpPr>
          <p:nvPr>
            <p:ph type="body" idx="1"/>
          </p:nvPr>
        </p:nvSpPr>
        <p:spPr>
          <a:xfrm>
            <a:off x="371326" y="3963226"/>
            <a:ext cx="5453003" cy="45995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100"/>
              <a:buNone/>
              <a:defRPr sz="1100" b="1">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Tree>
    <p:extLst>
      <p:ext uri="{BB962C8B-B14F-4D97-AF65-F5344CB8AC3E}">
        <p14:creationId xmlns:p14="http://schemas.microsoft.com/office/powerpoint/2010/main" val="3036415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bg>
      <p:bgPr>
        <a:solidFill>
          <a:schemeClr val="dk1"/>
        </a:solidFill>
        <a:effectLst/>
      </p:bgPr>
    </p:bg>
    <p:spTree>
      <p:nvGrpSpPr>
        <p:cNvPr id="1" name="Shape 47"/>
        <p:cNvGrpSpPr/>
        <p:nvPr/>
      </p:nvGrpSpPr>
      <p:grpSpPr>
        <a:xfrm>
          <a:off x="0" y="0"/>
          <a:ext cx="0" cy="0"/>
          <a:chOff x="0" y="0"/>
          <a:chExt cx="0" cy="0"/>
        </a:xfrm>
      </p:grpSpPr>
      <p:sp>
        <p:nvSpPr>
          <p:cNvPr id="48" name="Google Shape;48;p49"/>
          <p:cNvSpPr txBox="1">
            <a:spLocks noGrp="1"/>
          </p:cNvSpPr>
          <p:nvPr>
            <p:ph type="title"/>
          </p:nvPr>
        </p:nvSpPr>
        <p:spPr>
          <a:xfrm>
            <a:off x="371326" y="2906685"/>
            <a:ext cx="9607561"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Ov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9" name="Google Shape;49;p49"/>
          <p:cNvCxnSpPr/>
          <p:nvPr/>
        </p:nvCxnSpPr>
        <p:spPr>
          <a:xfrm>
            <a:off x="464819" y="3835636"/>
            <a:ext cx="326931" cy="0"/>
          </a:xfrm>
          <a:prstGeom prst="straightConnector1">
            <a:avLst/>
          </a:prstGeom>
          <a:noFill/>
          <a:ln w="47625" cap="flat" cmpd="sng">
            <a:solidFill>
              <a:schemeClr val="dk2"/>
            </a:solidFill>
            <a:prstDash val="solid"/>
            <a:miter lim="800000"/>
            <a:headEnd type="none" w="sm" len="sm"/>
            <a:tailEnd type="none" w="sm" len="sm"/>
          </a:ln>
        </p:spPr>
      </p:cxnSp>
      <p:sp>
        <p:nvSpPr>
          <p:cNvPr id="50" name="Google Shape;50;p49"/>
          <p:cNvSpPr txBox="1">
            <a:spLocks noGrp="1"/>
          </p:cNvSpPr>
          <p:nvPr>
            <p:ph type="body" idx="1"/>
          </p:nvPr>
        </p:nvSpPr>
        <p:spPr>
          <a:xfrm>
            <a:off x="371326" y="3963226"/>
            <a:ext cx="5453003" cy="45995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100"/>
              <a:buNone/>
              <a:defRPr sz="1100" b="1">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51" name="Google Shape;51;p49"/>
          <p:cNvSpPr/>
          <p:nvPr/>
        </p:nvSpPr>
        <p:spPr>
          <a:xfrm>
            <a:off x="1" y="5529943"/>
            <a:ext cx="12192000" cy="1328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52" name="Google Shape;52;p49" descr="A picture containing text, sign&#10;&#10;Description automatically generated"/>
          <p:cNvPicPr preferRelativeResize="0"/>
          <p:nvPr/>
        </p:nvPicPr>
        <p:blipFill rotWithShape="1">
          <a:blip r:embed="rId2">
            <a:alphaModFix/>
          </a:blip>
          <a:srcRect/>
          <a:stretch/>
        </p:blipFill>
        <p:spPr>
          <a:xfrm>
            <a:off x="10178705" y="5737860"/>
            <a:ext cx="1457559" cy="901478"/>
          </a:xfrm>
          <a:prstGeom prst="rect">
            <a:avLst/>
          </a:prstGeom>
          <a:noFill/>
          <a:ln>
            <a:noFill/>
          </a:ln>
        </p:spPr>
      </p:pic>
    </p:spTree>
    <p:extLst>
      <p:ext uri="{BB962C8B-B14F-4D97-AF65-F5344CB8AC3E}">
        <p14:creationId xmlns:p14="http://schemas.microsoft.com/office/powerpoint/2010/main" val="3312784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bg>
      <p:bgPr>
        <a:solidFill>
          <a:schemeClr val="dk2"/>
        </a:solidFill>
        <a:effectLst/>
      </p:bgPr>
    </p:bg>
    <p:spTree>
      <p:nvGrpSpPr>
        <p:cNvPr id="1" name="Shape 53"/>
        <p:cNvGrpSpPr/>
        <p:nvPr/>
      </p:nvGrpSpPr>
      <p:grpSpPr>
        <a:xfrm>
          <a:off x="0" y="0"/>
          <a:ext cx="0" cy="0"/>
          <a:chOff x="0" y="0"/>
          <a:chExt cx="0" cy="0"/>
        </a:xfrm>
      </p:grpSpPr>
      <p:sp>
        <p:nvSpPr>
          <p:cNvPr id="54" name="Google Shape;54;p50"/>
          <p:cNvSpPr txBox="1">
            <a:spLocks noGrp="1"/>
          </p:cNvSpPr>
          <p:nvPr>
            <p:ph type="title"/>
          </p:nvPr>
        </p:nvSpPr>
        <p:spPr>
          <a:xfrm>
            <a:off x="371326" y="2906685"/>
            <a:ext cx="9607561"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Ov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5" name="Google Shape;55;p50"/>
          <p:cNvCxnSpPr/>
          <p:nvPr/>
        </p:nvCxnSpPr>
        <p:spPr>
          <a:xfrm>
            <a:off x="464819" y="3835636"/>
            <a:ext cx="326931" cy="0"/>
          </a:xfrm>
          <a:prstGeom prst="straightConnector1">
            <a:avLst/>
          </a:prstGeom>
          <a:noFill/>
          <a:ln w="47625" cap="flat" cmpd="sng">
            <a:solidFill>
              <a:schemeClr val="accent6"/>
            </a:solidFill>
            <a:prstDash val="solid"/>
            <a:miter lim="800000"/>
            <a:headEnd type="none" w="sm" len="sm"/>
            <a:tailEnd type="none" w="sm" len="sm"/>
          </a:ln>
        </p:spPr>
      </p:cxnSp>
      <p:sp>
        <p:nvSpPr>
          <p:cNvPr id="56" name="Google Shape;56;p50"/>
          <p:cNvSpPr txBox="1">
            <a:spLocks noGrp="1"/>
          </p:cNvSpPr>
          <p:nvPr>
            <p:ph type="body" idx="1"/>
          </p:nvPr>
        </p:nvSpPr>
        <p:spPr>
          <a:xfrm>
            <a:off x="371326" y="3963226"/>
            <a:ext cx="5453003" cy="45995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100"/>
              <a:buNone/>
              <a:defRPr sz="1100" b="1">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57" name="Google Shape;57;p50"/>
          <p:cNvSpPr/>
          <p:nvPr/>
        </p:nvSpPr>
        <p:spPr>
          <a:xfrm>
            <a:off x="9622971" y="5529943"/>
            <a:ext cx="2569029" cy="1328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58" name="Google Shape;58;p50" descr="A picture containing text, sign&#10;&#10;Description automatically generated"/>
          <p:cNvPicPr preferRelativeResize="0"/>
          <p:nvPr/>
        </p:nvPicPr>
        <p:blipFill rotWithShape="1">
          <a:blip r:embed="rId2">
            <a:alphaModFix/>
          </a:blip>
          <a:srcRect/>
          <a:stretch/>
        </p:blipFill>
        <p:spPr>
          <a:xfrm>
            <a:off x="10178705" y="5737860"/>
            <a:ext cx="1457559" cy="901478"/>
          </a:xfrm>
          <a:prstGeom prst="rect">
            <a:avLst/>
          </a:prstGeom>
          <a:noFill/>
          <a:ln>
            <a:noFill/>
          </a:ln>
        </p:spPr>
      </p:pic>
    </p:spTree>
    <p:extLst>
      <p:ext uri="{BB962C8B-B14F-4D97-AF65-F5344CB8AC3E}">
        <p14:creationId xmlns:p14="http://schemas.microsoft.com/office/powerpoint/2010/main" val="446466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59"/>
        <p:cNvGrpSpPr/>
        <p:nvPr/>
      </p:nvGrpSpPr>
      <p:grpSpPr>
        <a:xfrm>
          <a:off x="0" y="0"/>
          <a:ext cx="0" cy="0"/>
          <a:chOff x="0" y="0"/>
          <a:chExt cx="0" cy="0"/>
        </a:xfrm>
      </p:grpSpPr>
      <p:sp>
        <p:nvSpPr>
          <p:cNvPr id="60" name="Google Shape;60;p51"/>
          <p:cNvSpPr txBox="1">
            <a:spLocks noGrp="1"/>
          </p:cNvSpPr>
          <p:nvPr>
            <p:ph type="title"/>
          </p:nvPr>
        </p:nvSpPr>
        <p:spPr>
          <a:xfrm>
            <a:off x="371326" y="428625"/>
            <a:ext cx="6943873"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3600"/>
              <a:buFont typeface="Ov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1" name="Google Shape;61;p51"/>
          <p:cNvCxnSpPr/>
          <p:nvPr/>
        </p:nvCxnSpPr>
        <p:spPr>
          <a:xfrm>
            <a:off x="464819" y="1161736"/>
            <a:ext cx="326931" cy="0"/>
          </a:xfrm>
          <a:prstGeom prst="straightConnector1">
            <a:avLst/>
          </a:prstGeom>
          <a:noFill/>
          <a:ln w="47625" cap="flat" cmpd="sng">
            <a:solidFill>
              <a:schemeClr val="dk1"/>
            </a:solidFill>
            <a:prstDash val="solid"/>
            <a:miter lim="800000"/>
            <a:headEnd type="none" w="sm" len="sm"/>
            <a:tailEnd type="none" w="sm" len="sm"/>
          </a:ln>
        </p:spPr>
      </p:cxnSp>
      <p:sp>
        <p:nvSpPr>
          <p:cNvPr id="62" name="Google Shape;62;p51"/>
          <p:cNvSpPr txBox="1">
            <a:spLocks noGrp="1"/>
          </p:cNvSpPr>
          <p:nvPr>
            <p:ph type="body" idx="1"/>
          </p:nvPr>
        </p:nvSpPr>
        <p:spPr>
          <a:xfrm>
            <a:off x="371327" y="1249569"/>
            <a:ext cx="3048000" cy="169057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2"/>
              </a:buClr>
              <a:buSzPts val="1100"/>
              <a:buNone/>
              <a:defRPr sz="1100" b="1">
                <a:solidFill>
                  <a:schemeClr val="dk2"/>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63" name="Google Shape;63;p51"/>
          <p:cNvSpPr/>
          <p:nvPr/>
        </p:nvSpPr>
        <p:spPr>
          <a:xfrm>
            <a:off x="1" y="5529943"/>
            <a:ext cx="12192000" cy="1328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ill Sans"/>
              <a:ea typeface="Gill Sans"/>
              <a:cs typeface="Gill Sans"/>
              <a:sym typeface="Gill Sans"/>
            </a:endParaRPr>
          </a:p>
        </p:txBody>
      </p:sp>
      <p:pic>
        <p:nvPicPr>
          <p:cNvPr id="64" name="Google Shape;64;p51" descr="A picture containing text, sign&#10;&#10;Description automatically generated"/>
          <p:cNvPicPr preferRelativeResize="0"/>
          <p:nvPr/>
        </p:nvPicPr>
        <p:blipFill rotWithShape="1">
          <a:blip r:embed="rId2">
            <a:alphaModFix/>
          </a:blip>
          <a:srcRect/>
          <a:stretch/>
        </p:blipFill>
        <p:spPr>
          <a:xfrm>
            <a:off x="10178705" y="5737860"/>
            <a:ext cx="1457559" cy="901478"/>
          </a:xfrm>
          <a:prstGeom prst="rect">
            <a:avLst/>
          </a:prstGeom>
          <a:noFill/>
          <a:ln>
            <a:noFill/>
          </a:ln>
        </p:spPr>
      </p:pic>
    </p:spTree>
    <p:extLst>
      <p:ext uri="{BB962C8B-B14F-4D97-AF65-F5344CB8AC3E}">
        <p14:creationId xmlns:p14="http://schemas.microsoft.com/office/powerpoint/2010/main" val="4252523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5"/>
        <p:cNvGrpSpPr/>
        <p:nvPr/>
      </p:nvGrpSpPr>
      <p:grpSpPr>
        <a:xfrm>
          <a:off x="0" y="0"/>
          <a:ext cx="0" cy="0"/>
          <a:chOff x="0" y="0"/>
          <a:chExt cx="0" cy="0"/>
        </a:xfrm>
      </p:grpSpPr>
      <p:sp>
        <p:nvSpPr>
          <p:cNvPr id="66" name="Google Shape;66;p52"/>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4400"/>
              <a:buFont typeface="Ovo"/>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7" name="Google Shape;67;p52"/>
          <p:cNvCxnSpPr/>
          <p:nvPr/>
        </p:nvCxnSpPr>
        <p:spPr>
          <a:xfrm>
            <a:off x="507683" y="3881857"/>
            <a:ext cx="326931" cy="0"/>
          </a:xfrm>
          <a:prstGeom prst="straightConnector1">
            <a:avLst/>
          </a:prstGeom>
          <a:noFill/>
          <a:ln w="476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795447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chemeClr val="dk2"/>
        </a:solidFill>
        <a:effectLst/>
      </p:bgPr>
    </p:bg>
    <p:spTree>
      <p:nvGrpSpPr>
        <p:cNvPr id="1" name="Shape 68"/>
        <p:cNvGrpSpPr/>
        <p:nvPr/>
      </p:nvGrpSpPr>
      <p:grpSpPr>
        <a:xfrm>
          <a:off x="0" y="0"/>
          <a:ext cx="0" cy="0"/>
          <a:chOff x="0" y="0"/>
          <a:chExt cx="0" cy="0"/>
        </a:xfrm>
      </p:grpSpPr>
      <p:sp>
        <p:nvSpPr>
          <p:cNvPr id="69" name="Google Shape;69;p53"/>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0" name="Google Shape;70;p53"/>
          <p:cNvCxnSpPr/>
          <p:nvPr/>
        </p:nvCxnSpPr>
        <p:spPr>
          <a:xfrm>
            <a:off x="507683" y="3881857"/>
            <a:ext cx="326931" cy="0"/>
          </a:xfrm>
          <a:prstGeom prst="straightConnector1">
            <a:avLst/>
          </a:prstGeom>
          <a:noFill/>
          <a:ln w="47625"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2418832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CCC801-7441-42CD-81FD-6C3806DC1756}"/>
              </a:ext>
            </a:extLst>
          </p:cNvPr>
          <p:cNvPicPr>
            <a:picLocks noChangeAspect="1"/>
          </p:cNvPicPr>
          <p:nvPr userDrawn="1"/>
        </p:nvPicPr>
        <p:blipFill rotWithShape="1">
          <a:blip r:embed="rId2"/>
          <a:srcRect l="12087" r="3310"/>
          <a:stretch/>
        </p:blipFill>
        <p:spPr>
          <a:xfrm>
            <a:off x="0" y="0"/>
            <a:ext cx="12191999" cy="6182288"/>
          </a:xfrm>
          <a:prstGeom prst="rect">
            <a:avLst/>
          </a:prstGeom>
        </p:spPr>
      </p:pic>
      <p:sp>
        <p:nvSpPr>
          <p:cNvPr id="5" name="Rectangle 4">
            <a:extLst>
              <a:ext uri="{FF2B5EF4-FFF2-40B4-BE49-F238E27FC236}">
                <a16:creationId xmlns:a16="http://schemas.microsoft.com/office/drawing/2014/main" id="{67BA55FA-35DE-494B-A3A3-BCE84967846C}"/>
              </a:ext>
            </a:extLst>
          </p:cNvPr>
          <p:cNvSpPr/>
          <p:nvPr userDrawn="1"/>
        </p:nvSpPr>
        <p:spPr>
          <a:xfrm>
            <a:off x="0" y="0"/>
            <a:ext cx="5248126" cy="6182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vo" panose="02020502070400060406" pitchFamily="18" charset="0"/>
            </a:endParaRP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7" y="428625"/>
            <a:ext cx="4464834" cy="793921"/>
          </a:xfrm>
        </p:spPr>
        <p:txBody>
          <a:bodyPr anchor="t">
            <a:noAutofit/>
          </a:bodyPr>
          <a:lstStyle>
            <a:lvl1pPr>
              <a:defRPr sz="36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1400565"/>
            <a:ext cx="4464833" cy="4380475"/>
          </a:xfrm>
        </p:spPr>
        <p:txBody>
          <a:bodyPr anchor="t">
            <a:normAutofit/>
          </a:bodyPr>
          <a:lstStyle>
            <a:lvl1pPr marL="0" indent="0">
              <a:lnSpc>
                <a:spcPct val="150000"/>
              </a:lnSpc>
              <a:buNone/>
              <a:defRPr sz="1400" b="1"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2260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54"/>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3" name="Google Shape;73;p54"/>
          <p:cNvCxnSpPr/>
          <p:nvPr/>
        </p:nvCxnSpPr>
        <p:spPr>
          <a:xfrm>
            <a:off x="507683" y="3881857"/>
            <a:ext cx="326931" cy="0"/>
          </a:xfrm>
          <a:prstGeom prst="straightConnector1">
            <a:avLst/>
          </a:prstGeom>
          <a:noFill/>
          <a:ln w="47625"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4087413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Slide">
  <p:cSld name="7_Title Slide">
    <p:bg>
      <p:bgPr>
        <a:solidFill>
          <a:schemeClr val="lt2"/>
        </a:solidFill>
        <a:effectLst/>
      </p:bgPr>
    </p:bg>
    <p:spTree>
      <p:nvGrpSpPr>
        <p:cNvPr id="1" name="Shape 74"/>
        <p:cNvGrpSpPr/>
        <p:nvPr/>
      </p:nvGrpSpPr>
      <p:grpSpPr>
        <a:xfrm>
          <a:off x="0" y="0"/>
          <a:ext cx="0" cy="0"/>
          <a:chOff x="0" y="0"/>
          <a:chExt cx="0" cy="0"/>
        </a:xfrm>
      </p:grpSpPr>
      <p:sp>
        <p:nvSpPr>
          <p:cNvPr id="75" name="Google Shape;75;p55"/>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6" name="Google Shape;76;p55"/>
          <p:cNvCxnSpPr/>
          <p:nvPr/>
        </p:nvCxnSpPr>
        <p:spPr>
          <a:xfrm>
            <a:off x="507683" y="3881857"/>
            <a:ext cx="326931" cy="0"/>
          </a:xfrm>
          <a:prstGeom prst="straightConnector1">
            <a:avLst/>
          </a:prstGeom>
          <a:noFill/>
          <a:ln w="47625" cap="flat" cmpd="sng">
            <a:solidFill>
              <a:srgbClr val="4F5565"/>
            </a:solidFill>
            <a:prstDash val="solid"/>
            <a:miter lim="800000"/>
            <a:headEnd type="none" w="sm" len="sm"/>
            <a:tailEnd type="none" w="sm" len="sm"/>
          </a:ln>
        </p:spPr>
      </p:cxnSp>
    </p:spTree>
    <p:extLst>
      <p:ext uri="{BB962C8B-B14F-4D97-AF65-F5344CB8AC3E}">
        <p14:creationId xmlns:p14="http://schemas.microsoft.com/office/powerpoint/2010/main" val="313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rgbClr val="285477"/>
        </a:solidFill>
        <a:effectLst/>
      </p:bgPr>
    </p:bg>
    <p:spTree>
      <p:nvGrpSpPr>
        <p:cNvPr id="1" name="Shape 77"/>
        <p:cNvGrpSpPr/>
        <p:nvPr/>
      </p:nvGrpSpPr>
      <p:grpSpPr>
        <a:xfrm>
          <a:off x="0" y="0"/>
          <a:ext cx="0" cy="0"/>
          <a:chOff x="0" y="0"/>
          <a:chExt cx="0" cy="0"/>
        </a:xfrm>
      </p:grpSpPr>
      <p:sp>
        <p:nvSpPr>
          <p:cNvPr id="78" name="Google Shape;78;p56"/>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79" name="Google Shape;79;p56"/>
          <p:cNvCxnSpPr/>
          <p:nvPr/>
        </p:nvCxnSpPr>
        <p:spPr>
          <a:xfrm>
            <a:off x="507683" y="3881857"/>
            <a:ext cx="326931" cy="0"/>
          </a:xfrm>
          <a:prstGeom prst="straightConnector1">
            <a:avLst/>
          </a:prstGeom>
          <a:noFill/>
          <a:ln w="47625"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2994525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rgbClr val="66898C"/>
        </a:solidFill>
        <a:effectLst/>
      </p:bgPr>
    </p:bg>
    <p:spTree>
      <p:nvGrpSpPr>
        <p:cNvPr id="1" name="Shape 80"/>
        <p:cNvGrpSpPr/>
        <p:nvPr/>
      </p:nvGrpSpPr>
      <p:grpSpPr>
        <a:xfrm>
          <a:off x="0" y="0"/>
          <a:ext cx="0" cy="0"/>
          <a:chOff x="0" y="0"/>
          <a:chExt cx="0" cy="0"/>
        </a:xfrm>
      </p:grpSpPr>
      <p:sp>
        <p:nvSpPr>
          <p:cNvPr id="81" name="Google Shape;81;p57"/>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2" name="Google Shape;82;p57"/>
          <p:cNvCxnSpPr/>
          <p:nvPr/>
        </p:nvCxnSpPr>
        <p:spPr>
          <a:xfrm>
            <a:off x="507683" y="3881857"/>
            <a:ext cx="326931" cy="0"/>
          </a:xfrm>
          <a:prstGeom prst="straightConnector1">
            <a:avLst/>
          </a:prstGeom>
          <a:noFill/>
          <a:ln w="47625" cap="flat" cmpd="sng">
            <a:solidFill>
              <a:srgbClr val="BB4430"/>
            </a:solidFill>
            <a:prstDash val="solid"/>
            <a:miter lim="800000"/>
            <a:headEnd type="none" w="sm" len="sm"/>
            <a:tailEnd type="none" w="sm" len="sm"/>
          </a:ln>
        </p:spPr>
      </p:cxnSp>
    </p:spTree>
    <p:extLst>
      <p:ext uri="{BB962C8B-B14F-4D97-AF65-F5344CB8AC3E}">
        <p14:creationId xmlns:p14="http://schemas.microsoft.com/office/powerpoint/2010/main" val="2318778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83"/>
        <p:cNvGrpSpPr/>
        <p:nvPr/>
      </p:nvGrpSpPr>
      <p:grpSpPr>
        <a:xfrm>
          <a:off x="0" y="0"/>
          <a:ext cx="0" cy="0"/>
          <a:chOff x="0" y="0"/>
          <a:chExt cx="0" cy="0"/>
        </a:xfrm>
      </p:grpSpPr>
      <p:pic>
        <p:nvPicPr>
          <p:cNvPr id="84" name="Google Shape;84;p58"/>
          <p:cNvPicPr preferRelativeResize="0"/>
          <p:nvPr/>
        </p:nvPicPr>
        <p:blipFill rotWithShape="1">
          <a:blip r:embed="rId2">
            <a:alphaModFix/>
          </a:blip>
          <a:srcRect b="-1"/>
          <a:stretch/>
        </p:blipFill>
        <p:spPr>
          <a:xfrm>
            <a:off x="0" y="0"/>
            <a:ext cx="12192000" cy="6173790"/>
          </a:xfrm>
          <a:prstGeom prst="rect">
            <a:avLst/>
          </a:prstGeom>
          <a:noFill/>
          <a:ln>
            <a:noFill/>
          </a:ln>
        </p:spPr>
      </p:pic>
      <p:sp>
        <p:nvSpPr>
          <p:cNvPr id="85" name="Google Shape;85;p58"/>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86" name="Google Shape;86;p58"/>
          <p:cNvCxnSpPr/>
          <p:nvPr/>
        </p:nvCxnSpPr>
        <p:spPr>
          <a:xfrm>
            <a:off x="507683" y="3881857"/>
            <a:ext cx="326931" cy="0"/>
          </a:xfrm>
          <a:prstGeom prst="straightConnector1">
            <a:avLst/>
          </a:prstGeom>
          <a:noFill/>
          <a:ln w="47625" cap="flat" cmpd="sng">
            <a:solidFill>
              <a:schemeClr val="lt2"/>
            </a:solidFill>
            <a:prstDash val="solid"/>
            <a:miter lim="800000"/>
            <a:headEnd type="none" w="sm" len="sm"/>
            <a:tailEnd type="none" w="sm" len="sm"/>
          </a:ln>
        </p:spPr>
      </p:cxnSp>
    </p:spTree>
    <p:extLst>
      <p:ext uri="{BB962C8B-B14F-4D97-AF65-F5344CB8AC3E}">
        <p14:creationId xmlns:p14="http://schemas.microsoft.com/office/powerpoint/2010/main" val="2161511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7"/>
        <p:cNvGrpSpPr/>
        <p:nvPr/>
      </p:nvGrpSpPr>
      <p:grpSpPr>
        <a:xfrm>
          <a:off x="0" y="0"/>
          <a:ext cx="0" cy="0"/>
          <a:chOff x="0" y="0"/>
          <a:chExt cx="0" cy="0"/>
        </a:xfrm>
      </p:grpSpPr>
      <p:pic>
        <p:nvPicPr>
          <p:cNvPr id="88" name="Google Shape;88;p59"/>
          <p:cNvPicPr preferRelativeResize="0"/>
          <p:nvPr/>
        </p:nvPicPr>
        <p:blipFill rotWithShape="1">
          <a:blip r:embed="rId2">
            <a:alphaModFix/>
          </a:blip>
          <a:srcRect b="-44"/>
          <a:stretch/>
        </p:blipFill>
        <p:spPr>
          <a:xfrm>
            <a:off x="0" y="0"/>
            <a:ext cx="12192000" cy="6177760"/>
          </a:xfrm>
          <a:prstGeom prst="rect">
            <a:avLst/>
          </a:prstGeom>
          <a:noFill/>
          <a:ln>
            <a:noFill/>
          </a:ln>
        </p:spPr>
      </p:pic>
      <p:sp>
        <p:nvSpPr>
          <p:cNvPr id="89" name="Google Shape;89;p59"/>
          <p:cNvSpPr txBox="1">
            <a:spLocks noGrp="1"/>
          </p:cNvSpPr>
          <p:nvPr>
            <p:ph type="title"/>
          </p:nvPr>
        </p:nvSpPr>
        <p:spPr>
          <a:xfrm>
            <a:off x="385763" y="2891790"/>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Ov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0" name="Google Shape;90;p59"/>
          <p:cNvCxnSpPr/>
          <p:nvPr/>
        </p:nvCxnSpPr>
        <p:spPr>
          <a:xfrm>
            <a:off x="507683" y="3881857"/>
            <a:ext cx="326931" cy="0"/>
          </a:xfrm>
          <a:prstGeom prst="straightConnector1">
            <a:avLst/>
          </a:prstGeom>
          <a:noFill/>
          <a:ln w="476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4265800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1"/>
        <p:cNvGrpSpPr/>
        <p:nvPr/>
      </p:nvGrpSpPr>
      <p:grpSpPr>
        <a:xfrm>
          <a:off x="0" y="0"/>
          <a:ext cx="0" cy="0"/>
          <a:chOff x="0" y="0"/>
          <a:chExt cx="0" cy="0"/>
        </a:xfrm>
      </p:grpSpPr>
      <p:sp>
        <p:nvSpPr>
          <p:cNvPr id="92" name="Google Shape;92;p60"/>
          <p:cNvSpPr txBox="1">
            <a:spLocks noGrp="1"/>
          </p:cNvSpPr>
          <p:nvPr>
            <p:ph type="title"/>
          </p:nvPr>
        </p:nvSpPr>
        <p:spPr>
          <a:xfrm>
            <a:off x="371327" y="1727095"/>
            <a:ext cx="3048000"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400"/>
              <a:buFont typeface="Ovo"/>
              <a:buNone/>
              <a:defRPr sz="2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3" name="Google Shape;93;p60"/>
          <p:cNvCxnSpPr/>
          <p:nvPr/>
        </p:nvCxnSpPr>
        <p:spPr>
          <a:xfrm>
            <a:off x="474009" y="1559391"/>
            <a:ext cx="326931" cy="0"/>
          </a:xfrm>
          <a:prstGeom prst="straightConnector1">
            <a:avLst/>
          </a:prstGeom>
          <a:noFill/>
          <a:ln w="47625" cap="flat" cmpd="sng">
            <a:solidFill>
              <a:schemeClr val="dk2"/>
            </a:solidFill>
            <a:prstDash val="solid"/>
            <a:miter lim="800000"/>
            <a:headEnd type="none" w="sm" len="sm"/>
            <a:tailEnd type="none" w="sm" len="sm"/>
          </a:ln>
        </p:spPr>
      </p:cxnSp>
      <p:sp>
        <p:nvSpPr>
          <p:cNvPr id="94" name="Google Shape;94;p60"/>
          <p:cNvSpPr txBox="1">
            <a:spLocks noGrp="1"/>
          </p:cNvSpPr>
          <p:nvPr>
            <p:ph type="body" idx="1"/>
          </p:nvPr>
        </p:nvSpPr>
        <p:spPr>
          <a:xfrm>
            <a:off x="371327" y="2548039"/>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95" name="Google Shape;95;p60"/>
          <p:cNvSpPr>
            <a:spLocks noGrp="1"/>
          </p:cNvSpPr>
          <p:nvPr>
            <p:ph type="pic" idx="2"/>
          </p:nvPr>
        </p:nvSpPr>
        <p:spPr>
          <a:xfrm>
            <a:off x="8135459" y="0"/>
            <a:ext cx="4056540" cy="6429373"/>
          </a:xfrm>
          <a:prstGeom prst="rect">
            <a:avLst/>
          </a:prstGeom>
          <a:noFill/>
          <a:ln>
            <a:noFill/>
          </a:ln>
        </p:spPr>
      </p:sp>
    </p:spTree>
    <p:extLst>
      <p:ext uri="{BB962C8B-B14F-4D97-AF65-F5344CB8AC3E}">
        <p14:creationId xmlns:p14="http://schemas.microsoft.com/office/powerpoint/2010/main" val="1011354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dk2"/>
        </a:solidFill>
        <a:effectLst/>
      </p:bgPr>
    </p:bg>
    <p:spTree>
      <p:nvGrpSpPr>
        <p:cNvPr id="1" name="Shape 96"/>
        <p:cNvGrpSpPr/>
        <p:nvPr/>
      </p:nvGrpSpPr>
      <p:grpSpPr>
        <a:xfrm>
          <a:off x="0" y="0"/>
          <a:ext cx="0" cy="0"/>
          <a:chOff x="0" y="0"/>
          <a:chExt cx="0" cy="0"/>
        </a:xfrm>
      </p:grpSpPr>
      <p:sp>
        <p:nvSpPr>
          <p:cNvPr id="97" name="Google Shape;97;p61"/>
          <p:cNvSpPr txBox="1">
            <a:spLocks noGrp="1"/>
          </p:cNvSpPr>
          <p:nvPr>
            <p:ph type="title"/>
          </p:nvPr>
        </p:nvSpPr>
        <p:spPr>
          <a:xfrm>
            <a:off x="371327" y="1727095"/>
            <a:ext cx="3048000"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8" name="Google Shape;98;p61"/>
          <p:cNvCxnSpPr/>
          <p:nvPr/>
        </p:nvCxnSpPr>
        <p:spPr>
          <a:xfrm>
            <a:off x="474009" y="1559391"/>
            <a:ext cx="326931" cy="0"/>
          </a:xfrm>
          <a:prstGeom prst="straightConnector1">
            <a:avLst/>
          </a:prstGeom>
          <a:noFill/>
          <a:ln w="47625" cap="flat" cmpd="sng">
            <a:solidFill>
              <a:schemeClr val="lt2"/>
            </a:solidFill>
            <a:prstDash val="solid"/>
            <a:miter lim="800000"/>
            <a:headEnd type="none" w="sm" len="sm"/>
            <a:tailEnd type="none" w="sm" len="sm"/>
          </a:ln>
        </p:spPr>
      </p:cxnSp>
      <p:sp>
        <p:nvSpPr>
          <p:cNvPr id="99" name="Google Shape;99;p61"/>
          <p:cNvSpPr txBox="1">
            <a:spLocks noGrp="1"/>
          </p:cNvSpPr>
          <p:nvPr>
            <p:ph type="body" idx="1"/>
          </p:nvPr>
        </p:nvSpPr>
        <p:spPr>
          <a:xfrm>
            <a:off x="371327" y="2548039"/>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00" name="Google Shape;100;p61"/>
          <p:cNvSpPr>
            <a:spLocks noGrp="1"/>
          </p:cNvSpPr>
          <p:nvPr>
            <p:ph type="pic" idx="2"/>
          </p:nvPr>
        </p:nvSpPr>
        <p:spPr>
          <a:xfrm>
            <a:off x="8135459" y="1"/>
            <a:ext cx="4056540" cy="6140548"/>
          </a:xfrm>
          <a:prstGeom prst="rect">
            <a:avLst/>
          </a:prstGeom>
          <a:noFill/>
          <a:ln>
            <a:noFill/>
          </a:ln>
        </p:spPr>
      </p:sp>
    </p:spTree>
    <p:extLst>
      <p:ext uri="{BB962C8B-B14F-4D97-AF65-F5344CB8AC3E}">
        <p14:creationId xmlns:p14="http://schemas.microsoft.com/office/powerpoint/2010/main" val="18189069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01"/>
        <p:cNvGrpSpPr/>
        <p:nvPr/>
      </p:nvGrpSpPr>
      <p:grpSpPr>
        <a:xfrm>
          <a:off x="0" y="0"/>
          <a:ext cx="0" cy="0"/>
          <a:chOff x="0" y="0"/>
          <a:chExt cx="0" cy="0"/>
        </a:xfrm>
      </p:grpSpPr>
      <p:sp>
        <p:nvSpPr>
          <p:cNvPr id="102" name="Google Shape;102;p62"/>
          <p:cNvSpPr/>
          <p:nvPr/>
        </p:nvSpPr>
        <p:spPr>
          <a:xfrm flipH="1">
            <a:off x="-2095" y="0"/>
            <a:ext cx="12219818" cy="64293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vo"/>
              <a:ea typeface="Ovo"/>
              <a:cs typeface="Ovo"/>
              <a:sym typeface="Ovo"/>
            </a:endParaRPr>
          </a:p>
        </p:txBody>
      </p:sp>
      <p:sp>
        <p:nvSpPr>
          <p:cNvPr id="103" name="Google Shape;103;p62"/>
          <p:cNvSpPr txBox="1">
            <a:spLocks noGrp="1"/>
          </p:cNvSpPr>
          <p:nvPr>
            <p:ph type="title"/>
          </p:nvPr>
        </p:nvSpPr>
        <p:spPr>
          <a:xfrm>
            <a:off x="371327" y="1727095"/>
            <a:ext cx="3048000"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4" name="Google Shape;104;p62"/>
          <p:cNvCxnSpPr/>
          <p:nvPr/>
        </p:nvCxnSpPr>
        <p:spPr>
          <a:xfrm>
            <a:off x="474009" y="1559391"/>
            <a:ext cx="326931" cy="0"/>
          </a:xfrm>
          <a:prstGeom prst="straightConnector1">
            <a:avLst/>
          </a:prstGeom>
          <a:noFill/>
          <a:ln w="47625" cap="flat" cmpd="sng">
            <a:solidFill>
              <a:schemeClr val="lt2"/>
            </a:solidFill>
            <a:prstDash val="solid"/>
            <a:miter lim="800000"/>
            <a:headEnd type="none" w="sm" len="sm"/>
            <a:tailEnd type="none" w="sm" len="sm"/>
          </a:ln>
        </p:spPr>
      </p:cxnSp>
      <p:sp>
        <p:nvSpPr>
          <p:cNvPr id="105" name="Google Shape;105;p62"/>
          <p:cNvSpPr txBox="1">
            <a:spLocks noGrp="1"/>
          </p:cNvSpPr>
          <p:nvPr>
            <p:ph type="body" idx="1"/>
          </p:nvPr>
        </p:nvSpPr>
        <p:spPr>
          <a:xfrm>
            <a:off x="371327" y="2548039"/>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06" name="Google Shape;106;p62"/>
          <p:cNvSpPr>
            <a:spLocks noGrp="1"/>
          </p:cNvSpPr>
          <p:nvPr>
            <p:ph type="pic" idx="2"/>
          </p:nvPr>
        </p:nvSpPr>
        <p:spPr>
          <a:xfrm>
            <a:off x="8135459" y="0"/>
            <a:ext cx="4056540" cy="6429373"/>
          </a:xfrm>
          <a:prstGeom prst="rect">
            <a:avLst/>
          </a:prstGeom>
          <a:noFill/>
          <a:ln>
            <a:noFill/>
          </a:ln>
        </p:spPr>
      </p:sp>
    </p:spTree>
    <p:extLst>
      <p:ext uri="{BB962C8B-B14F-4D97-AF65-F5344CB8AC3E}">
        <p14:creationId xmlns:p14="http://schemas.microsoft.com/office/powerpoint/2010/main" val="3720631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bg>
      <p:bgPr>
        <a:solidFill>
          <a:schemeClr val="lt2"/>
        </a:solidFill>
        <a:effectLst/>
      </p:bgPr>
    </p:bg>
    <p:spTree>
      <p:nvGrpSpPr>
        <p:cNvPr id="1" name="Shape 107"/>
        <p:cNvGrpSpPr/>
        <p:nvPr/>
      </p:nvGrpSpPr>
      <p:grpSpPr>
        <a:xfrm>
          <a:off x="0" y="0"/>
          <a:ext cx="0" cy="0"/>
          <a:chOff x="0" y="0"/>
          <a:chExt cx="0" cy="0"/>
        </a:xfrm>
      </p:grpSpPr>
      <p:sp>
        <p:nvSpPr>
          <p:cNvPr id="108" name="Google Shape;108;p63"/>
          <p:cNvSpPr txBox="1">
            <a:spLocks noGrp="1"/>
          </p:cNvSpPr>
          <p:nvPr>
            <p:ph type="title"/>
          </p:nvPr>
        </p:nvSpPr>
        <p:spPr>
          <a:xfrm>
            <a:off x="371327" y="1727095"/>
            <a:ext cx="3048000"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9" name="Google Shape;109;p63"/>
          <p:cNvCxnSpPr/>
          <p:nvPr/>
        </p:nvCxnSpPr>
        <p:spPr>
          <a:xfrm>
            <a:off x="474009" y="1559391"/>
            <a:ext cx="326931" cy="0"/>
          </a:xfrm>
          <a:prstGeom prst="straightConnector1">
            <a:avLst/>
          </a:prstGeom>
          <a:noFill/>
          <a:ln w="47625" cap="flat" cmpd="sng">
            <a:solidFill>
              <a:schemeClr val="dk1"/>
            </a:solidFill>
            <a:prstDash val="solid"/>
            <a:miter lim="800000"/>
            <a:headEnd type="none" w="sm" len="sm"/>
            <a:tailEnd type="none" w="sm" len="sm"/>
          </a:ln>
        </p:spPr>
      </p:cxnSp>
      <p:sp>
        <p:nvSpPr>
          <p:cNvPr id="110" name="Google Shape;110;p63"/>
          <p:cNvSpPr txBox="1">
            <a:spLocks noGrp="1"/>
          </p:cNvSpPr>
          <p:nvPr>
            <p:ph type="body" idx="1"/>
          </p:nvPr>
        </p:nvSpPr>
        <p:spPr>
          <a:xfrm>
            <a:off x="371327" y="2548039"/>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11" name="Google Shape;111;p63"/>
          <p:cNvSpPr>
            <a:spLocks noGrp="1"/>
          </p:cNvSpPr>
          <p:nvPr>
            <p:ph type="pic" idx="2"/>
          </p:nvPr>
        </p:nvSpPr>
        <p:spPr>
          <a:xfrm>
            <a:off x="8135459" y="0"/>
            <a:ext cx="4056540" cy="6429373"/>
          </a:xfrm>
          <a:prstGeom prst="rect">
            <a:avLst/>
          </a:prstGeom>
          <a:noFill/>
          <a:ln>
            <a:noFill/>
          </a:ln>
        </p:spPr>
      </p:sp>
    </p:spTree>
    <p:extLst>
      <p:ext uri="{BB962C8B-B14F-4D97-AF65-F5344CB8AC3E}">
        <p14:creationId xmlns:p14="http://schemas.microsoft.com/office/powerpoint/2010/main" val="143079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tx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2324482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2"/>
        </a:solidFill>
        <a:effectLst/>
      </p:bgPr>
    </p:bg>
    <p:spTree>
      <p:nvGrpSpPr>
        <p:cNvPr id="1" name="Shape 112"/>
        <p:cNvGrpSpPr/>
        <p:nvPr/>
      </p:nvGrpSpPr>
      <p:grpSpPr>
        <a:xfrm>
          <a:off x="0" y="0"/>
          <a:ext cx="0" cy="0"/>
          <a:chOff x="0" y="0"/>
          <a:chExt cx="0" cy="0"/>
        </a:xfrm>
      </p:grpSpPr>
      <p:sp>
        <p:nvSpPr>
          <p:cNvPr id="113" name="Google Shape;113;p64"/>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64"/>
          <p:cNvSpPr txBox="1">
            <a:spLocks noGrp="1"/>
          </p:cNvSpPr>
          <p:nvPr>
            <p:ph type="body" idx="1"/>
          </p:nvPr>
        </p:nvSpPr>
        <p:spPr>
          <a:xfrm>
            <a:off x="371327" y="858130"/>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15" name="Google Shape;115;p64"/>
          <p:cNvSpPr>
            <a:spLocks noGrp="1"/>
          </p:cNvSpPr>
          <p:nvPr>
            <p:ph type="pic" idx="2"/>
          </p:nvPr>
        </p:nvSpPr>
        <p:spPr>
          <a:xfrm>
            <a:off x="4053194" y="0"/>
            <a:ext cx="8138806" cy="6429373"/>
          </a:xfrm>
          <a:prstGeom prst="rect">
            <a:avLst/>
          </a:prstGeom>
          <a:noFill/>
          <a:ln>
            <a:noFill/>
          </a:ln>
        </p:spPr>
      </p:sp>
    </p:spTree>
    <p:extLst>
      <p:ext uri="{BB962C8B-B14F-4D97-AF65-F5344CB8AC3E}">
        <p14:creationId xmlns:p14="http://schemas.microsoft.com/office/powerpoint/2010/main" val="1110553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accent2"/>
        </a:solidFill>
        <a:effectLst/>
      </p:bgPr>
    </p:bg>
    <p:spTree>
      <p:nvGrpSpPr>
        <p:cNvPr id="1" name="Shape 116"/>
        <p:cNvGrpSpPr/>
        <p:nvPr/>
      </p:nvGrpSpPr>
      <p:grpSpPr>
        <a:xfrm>
          <a:off x="0" y="0"/>
          <a:ext cx="0" cy="0"/>
          <a:chOff x="0" y="0"/>
          <a:chExt cx="0" cy="0"/>
        </a:xfrm>
      </p:grpSpPr>
      <p:sp>
        <p:nvSpPr>
          <p:cNvPr id="117" name="Google Shape;117;p65"/>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65"/>
          <p:cNvSpPr txBox="1">
            <a:spLocks noGrp="1"/>
          </p:cNvSpPr>
          <p:nvPr>
            <p:ph type="body" idx="1"/>
          </p:nvPr>
        </p:nvSpPr>
        <p:spPr>
          <a:xfrm>
            <a:off x="371327" y="858130"/>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19" name="Google Shape;119;p65"/>
          <p:cNvSpPr>
            <a:spLocks noGrp="1"/>
          </p:cNvSpPr>
          <p:nvPr>
            <p:ph type="pic" idx="2"/>
          </p:nvPr>
        </p:nvSpPr>
        <p:spPr>
          <a:xfrm>
            <a:off x="4053194" y="0"/>
            <a:ext cx="8138806" cy="6429373"/>
          </a:xfrm>
          <a:prstGeom prst="rect">
            <a:avLst/>
          </a:prstGeom>
          <a:noFill/>
          <a:ln>
            <a:noFill/>
          </a:ln>
        </p:spPr>
      </p:sp>
    </p:spTree>
    <p:extLst>
      <p:ext uri="{BB962C8B-B14F-4D97-AF65-F5344CB8AC3E}">
        <p14:creationId xmlns:p14="http://schemas.microsoft.com/office/powerpoint/2010/main" val="4028233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bg>
      <p:bgPr>
        <a:solidFill>
          <a:schemeClr val="lt2"/>
        </a:solidFill>
        <a:effectLst/>
      </p:bgPr>
    </p:bg>
    <p:spTree>
      <p:nvGrpSpPr>
        <p:cNvPr id="1" name="Shape 120"/>
        <p:cNvGrpSpPr/>
        <p:nvPr/>
      </p:nvGrpSpPr>
      <p:grpSpPr>
        <a:xfrm>
          <a:off x="0" y="0"/>
          <a:ext cx="0" cy="0"/>
          <a:chOff x="0" y="0"/>
          <a:chExt cx="0" cy="0"/>
        </a:xfrm>
      </p:grpSpPr>
      <p:sp>
        <p:nvSpPr>
          <p:cNvPr id="121" name="Google Shape;121;p66"/>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2400"/>
              <a:buFont typeface="Ovo"/>
              <a:buNone/>
              <a:defRPr sz="2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66"/>
          <p:cNvSpPr txBox="1">
            <a:spLocks noGrp="1"/>
          </p:cNvSpPr>
          <p:nvPr>
            <p:ph type="body" idx="1"/>
          </p:nvPr>
        </p:nvSpPr>
        <p:spPr>
          <a:xfrm>
            <a:off x="371327" y="858130"/>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23" name="Google Shape;123;p66"/>
          <p:cNvSpPr>
            <a:spLocks noGrp="1"/>
          </p:cNvSpPr>
          <p:nvPr>
            <p:ph type="pic" idx="2"/>
          </p:nvPr>
        </p:nvSpPr>
        <p:spPr>
          <a:xfrm>
            <a:off x="4053194" y="0"/>
            <a:ext cx="8138806" cy="6429373"/>
          </a:xfrm>
          <a:prstGeom prst="rect">
            <a:avLst/>
          </a:prstGeom>
          <a:noFill/>
          <a:ln>
            <a:noFill/>
          </a:ln>
        </p:spPr>
      </p:sp>
    </p:spTree>
    <p:extLst>
      <p:ext uri="{BB962C8B-B14F-4D97-AF65-F5344CB8AC3E}">
        <p14:creationId xmlns:p14="http://schemas.microsoft.com/office/powerpoint/2010/main" val="35930660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bg>
      <p:bgPr>
        <a:solidFill>
          <a:schemeClr val="accent1"/>
        </a:solidFill>
        <a:effectLst/>
      </p:bgPr>
    </p:bg>
    <p:spTree>
      <p:nvGrpSpPr>
        <p:cNvPr id="1" name="Shape 124"/>
        <p:cNvGrpSpPr/>
        <p:nvPr/>
      </p:nvGrpSpPr>
      <p:grpSpPr>
        <a:xfrm>
          <a:off x="0" y="0"/>
          <a:ext cx="0" cy="0"/>
          <a:chOff x="0" y="0"/>
          <a:chExt cx="0" cy="0"/>
        </a:xfrm>
      </p:grpSpPr>
      <p:sp>
        <p:nvSpPr>
          <p:cNvPr id="125" name="Google Shape;125;p67"/>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2400"/>
              <a:buFont typeface="Ovo"/>
              <a:buNone/>
              <a:defRPr sz="2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67"/>
          <p:cNvSpPr txBox="1">
            <a:spLocks noGrp="1"/>
          </p:cNvSpPr>
          <p:nvPr>
            <p:ph type="body" idx="1"/>
          </p:nvPr>
        </p:nvSpPr>
        <p:spPr>
          <a:xfrm>
            <a:off x="371327" y="858130"/>
            <a:ext cx="3048000" cy="355733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27" name="Google Shape;127;p67"/>
          <p:cNvSpPr>
            <a:spLocks noGrp="1"/>
          </p:cNvSpPr>
          <p:nvPr>
            <p:ph type="pic" idx="2"/>
          </p:nvPr>
        </p:nvSpPr>
        <p:spPr>
          <a:xfrm>
            <a:off x="4053194" y="0"/>
            <a:ext cx="8138806" cy="6429373"/>
          </a:xfrm>
          <a:prstGeom prst="rect">
            <a:avLst/>
          </a:prstGeom>
          <a:noFill/>
          <a:ln>
            <a:noFill/>
          </a:ln>
        </p:spPr>
      </p:sp>
    </p:spTree>
    <p:extLst>
      <p:ext uri="{BB962C8B-B14F-4D97-AF65-F5344CB8AC3E}">
        <p14:creationId xmlns:p14="http://schemas.microsoft.com/office/powerpoint/2010/main" val="275438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28"/>
        <p:cNvGrpSpPr/>
        <p:nvPr/>
      </p:nvGrpSpPr>
      <p:grpSpPr>
        <a:xfrm>
          <a:off x="0" y="0"/>
          <a:ext cx="0" cy="0"/>
          <a:chOff x="0" y="0"/>
          <a:chExt cx="0" cy="0"/>
        </a:xfrm>
      </p:grpSpPr>
      <p:cxnSp>
        <p:nvCxnSpPr>
          <p:cNvPr id="129" name="Google Shape;129;p68"/>
          <p:cNvCxnSpPr/>
          <p:nvPr/>
        </p:nvCxnSpPr>
        <p:spPr>
          <a:xfrm>
            <a:off x="441925" y="1094170"/>
            <a:ext cx="326931" cy="0"/>
          </a:xfrm>
          <a:prstGeom prst="straightConnector1">
            <a:avLst/>
          </a:prstGeom>
          <a:noFill/>
          <a:ln w="47625" cap="flat" cmpd="sng">
            <a:solidFill>
              <a:schemeClr val="dk1"/>
            </a:solidFill>
            <a:prstDash val="solid"/>
            <a:miter lim="800000"/>
            <a:headEnd type="none" w="sm" len="sm"/>
            <a:tailEnd type="none" w="sm" len="sm"/>
          </a:ln>
        </p:spPr>
      </p:cxnSp>
      <p:sp>
        <p:nvSpPr>
          <p:cNvPr id="130" name="Google Shape;130;p68"/>
          <p:cNvSpPr txBox="1">
            <a:spLocks noGrp="1"/>
          </p:cNvSpPr>
          <p:nvPr>
            <p:ph type="body" idx="1"/>
          </p:nvPr>
        </p:nvSpPr>
        <p:spPr>
          <a:xfrm>
            <a:off x="371327" y="1279412"/>
            <a:ext cx="3048000" cy="200521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31" name="Google Shape;131;p68"/>
          <p:cNvSpPr txBox="1">
            <a:spLocks noGrp="1"/>
          </p:cNvSpPr>
          <p:nvPr>
            <p:ph type="body" idx="2"/>
          </p:nvPr>
        </p:nvSpPr>
        <p:spPr>
          <a:xfrm>
            <a:off x="4476926" y="1276738"/>
            <a:ext cx="3048000" cy="20052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32" name="Google Shape;132;p68"/>
          <p:cNvSpPr txBox="1">
            <a:spLocks noGrp="1"/>
          </p:cNvSpPr>
          <p:nvPr>
            <p:ph type="body" idx="3"/>
          </p:nvPr>
        </p:nvSpPr>
        <p:spPr>
          <a:xfrm>
            <a:off x="8582526" y="1276738"/>
            <a:ext cx="3048000" cy="20052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33" name="Google Shape;133;p68"/>
          <p:cNvSpPr txBox="1">
            <a:spLocks noGrp="1"/>
          </p:cNvSpPr>
          <p:nvPr>
            <p:ph type="title"/>
          </p:nvPr>
        </p:nvSpPr>
        <p:spPr>
          <a:xfrm>
            <a:off x="371326" y="428626"/>
            <a:ext cx="4580501" cy="429504"/>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2400"/>
              <a:buFont typeface="Ovo"/>
              <a:buNone/>
              <a:defRPr sz="24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34" name="Google Shape;134;p68"/>
          <p:cNvCxnSpPr/>
          <p:nvPr/>
        </p:nvCxnSpPr>
        <p:spPr>
          <a:xfrm>
            <a:off x="4548704" y="1094170"/>
            <a:ext cx="326931" cy="0"/>
          </a:xfrm>
          <a:prstGeom prst="straightConnector1">
            <a:avLst/>
          </a:prstGeom>
          <a:noFill/>
          <a:ln w="47625" cap="flat" cmpd="sng">
            <a:solidFill>
              <a:schemeClr val="dk1"/>
            </a:solidFill>
            <a:prstDash val="solid"/>
            <a:miter lim="800000"/>
            <a:headEnd type="none" w="sm" len="sm"/>
            <a:tailEnd type="none" w="sm" len="sm"/>
          </a:ln>
        </p:spPr>
      </p:cxnSp>
      <p:cxnSp>
        <p:nvCxnSpPr>
          <p:cNvPr id="135" name="Google Shape;135;p68"/>
          <p:cNvCxnSpPr/>
          <p:nvPr/>
        </p:nvCxnSpPr>
        <p:spPr>
          <a:xfrm>
            <a:off x="8671525" y="1094170"/>
            <a:ext cx="326931" cy="0"/>
          </a:xfrm>
          <a:prstGeom prst="straightConnector1">
            <a:avLst/>
          </a:prstGeom>
          <a:noFill/>
          <a:ln w="47625" cap="flat" cmpd="sng">
            <a:solidFill>
              <a:schemeClr val="dk1"/>
            </a:solidFill>
            <a:prstDash val="solid"/>
            <a:miter lim="800000"/>
            <a:headEnd type="none" w="sm" len="sm"/>
            <a:tailEnd type="none" w="sm" len="sm"/>
          </a:ln>
        </p:spPr>
      </p:cxnSp>
      <p:sp>
        <p:nvSpPr>
          <p:cNvPr id="136" name="Google Shape;136;p68"/>
          <p:cNvSpPr txBox="1">
            <a:spLocks noGrp="1"/>
          </p:cNvSpPr>
          <p:nvPr>
            <p:ph type="body" idx="4"/>
          </p:nvPr>
        </p:nvSpPr>
        <p:spPr>
          <a:xfrm>
            <a:off x="371327" y="3669687"/>
            <a:ext cx="3048000" cy="200521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37" name="Google Shape;137;p68"/>
          <p:cNvSpPr txBox="1">
            <a:spLocks noGrp="1"/>
          </p:cNvSpPr>
          <p:nvPr>
            <p:ph type="body" idx="5"/>
          </p:nvPr>
        </p:nvSpPr>
        <p:spPr>
          <a:xfrm>
            <a:off x="4476926" y="3667013"/>
            <a:ext cx="3048000" cy="20052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
        <p:nvSpPr>
          <p:cNvPr id="138" name="Google Shape;138;p68"/>
          <p:cNvSpPr txBox="1">
            <a:spLocks noGrp="1"/>
          </p:cNvSpPr>
          <p:nvPr>
            <p:ph type="body" idx="6"/>
          </p:nvPr>
        </p:nvSpPr>
        <p:spPr>
          <a:xfrm>
            <a:off x="8582526" y="3667013"/>
            <a:ext cx="3048000" cy="200521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cxnSp>
        <p:nvCxnSpPr>
          <p:cNvPr id="139" name="Google Shape;139;p68"/>
          <p:cNvCxnSpPr/>
          <p:nvPr/>
        </p:nvCxnSpPr>
        <p:spPr>
          <a:xfrm>
            <a:off x="441925" y="3484446"/>
            <a:ext cx="326931" cy="0"/>
          </a:xfrm>
          <a:prstGeom prst="straightConnector1">
            <a:avLst/>
          </a:prstGeom>
          <a:noFill/>
          <a:ln w="47625" cap="flat" cmpd="sng">
            <a:solidFill>
              <a:schemeClr val="dk1"/>
            </a:solidFill>
            <a:prstDash val="solid"/>
            <a:miter lim="800000"/>
            <a:headEnd type="none" w="sm" len="sm"/>
            <a:tailEnd type="none" w="sm" len="sm"/>
          </a:ln>
        </p:spPr>
      </p:cxnSp>
      <p:cxnSp>
        <p:nvCxnSpPr>
          <p:cNvPr id="140" name="Google Shape;140;p68"/>
          <p:cNvCxnSpPr/>
          <p:nvPr/>
        </p:nvCxnSpPr>
        <p:spPr>
          <a:xfrm>
            <a:off x="4548704" y="3484446"/>
            <a:ext cx="326931" cy="0"/>
          </a:xfrm>
          <a:prstGeom prst="straightConnector1">
            <a:avLst/>
          </a:prstGeom>
          <a:noFill/>
          <a:ln w="476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3669952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41"/>
        <p:cNvGrpSpPr/>
        <p:nvPr/>
      </p:nvGrpSpPr>
      <p:grpSpPr>
        <a:xfrm>
          <a:off x="0" y="0"/>
          <a:ext cx="0" cy="0"/>
          <a:chOff x="0" y="0"/>
          <a:chExt cx="0" cy="0"/>
        </a:xfrm>
      </p:grpSpPr>
      <p:sp>
        <p:nvSpPr>
          <p:cNvPr id="142" name="Google Shape;142;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6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4" name="Google Shape;144;p6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6" name="Google Shape;146;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7" name="Google Shape;147;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6872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8"/>
        <p:cNvGrpSpPr/>
        <p:nvPr/>
      </p:nvGrpSpPr>
      <p:grpSpPr>
        <a:xfrm>
          <a:off x="0" y="0"/>
          <a:ext cx="0" cy="0"/>
          <a:chOff x="0" y="0"/>
          <a:chExt cx="0" cy="0"/>
        </a:xfrm>
      </p:grpSpPr>
      <p:sp>
        <p:nvSpPr>
          <p:cNvPr id="149" name="Google Shape;149;p7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vo"/>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70"/>
          <p:cNvSpPr>
            <a:spLocks noGrp="1"/>
          </p:cNvSpPr>
          <p:nvPr>
            <p:ph type="pic" idx="2"/>
          </p:nvPr>
        </p:nvSpPr>
        <p:spPr>
          <a:xfrm>
            <a:off x="5183188" y="987425"/>
            <a:ext cx="6172200" cy="4873625"/>
          </a:xfrm>
          <a:prstGeom prst="rect">
            <a:avLst/>
          </a:prstGeom>
          <a:noFill/>
          <a:ln>
            <a:noFill/>
          </a:ln>
        </p:spPr>
      </p:sp>
      <p:sp>
        <p:nvSpPr>
          <p:cNvPr id="151" name="Google Shape;151;p7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2" name="Google Shape;152;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53" name="Google Shape;153;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54" name="Google Shape;154;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00580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5"/>
        <p:cNvGrpSpPr/>
        <p:nvPr/>
      </p:nvGrpSpPr>
      <p:grpSpPr>
        <a:xfrm>
          <a:off x="0" y="0"/>
          <a:ext cx="0" cy="0"/>
          <a:chOff x="0" y="0"/>
          <a:chExt cx="0" cy="0"/>
        </a:xfrm>
      </p:grpSpPr>
      <p:sp>
        <p:nvSpPr>
          <p:cNvPr id="156" name="Google Shape;156;p71"/>
          <p:cNvSpPr txBox="1">
            <a:spLocks noGrp="1"/>
          </p:cNvSpPr>
          <p:nvPr>
            <p:ph type="title"/>
          </p:nvPr>
        </p:nvSpPr>
        <p:spPr>
          <a:xfrm>
            <a:off x="354330" y="1"/>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7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59" name="Google Shape;159;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60" name="Google Shape;16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534199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B3C3C2-DC2E-6E4C-8609-5A7B1DC420BA}"/>
              </a:ext>
            </a:extLst>
          </p:cNvPr>
          <p:cNvPicPr>
            <a:picLocks noChangeAspect="1"/>
          </p:cNvPicPr>
          <p:nvPr userDrawn="1"/>
        </p:nvPicPr>
        <p:blipFill rotWithShape="1">
          <a:blip r:embed="rId2"/>
          <a:srcRect l="2248" r="3310"/>
          <a:stretch/>
        </p:blipFill>
        <p:spPr>
          <a:xfrm>
            <a:off x="1" y="0"/>
            <a:ext cx="12191998" cy="5538214"/>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6845AE3A-F0C8-1D44-839E-E9B46EB087DB}"/>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gn&#10;&#10;Description automatically generated">
            <a:extLst>
              <a:ext uri="{FF2B5EF4-FFF2-40B4-BE49-F238E27FC236}">
                <a16:creationId xmlns:a16="http://schemas.microsoft.com/office/drawing/2014/main" id="{8D5A718A-F0B7-C446-BCBE-78DD7A15F1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874493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8CCC801-7441-42CD-81FD-6C3806DC1756}"/>
              </a:ext>
            </a:extLst>
          </p:cNvPr>
          <p:cNvPicPr>
            <a:picLocks noChangeAspect="1"/>
          </p:cNvPicPr>
          <p:nvPr userDrawn="1"/>
        </p:nvPicPr>
        <p:blipFill rotWithShape="1">
          <a:blip r:embed="rId2"/>
          <a:srcRect l="12087" r="3310"/>
          <a:stretch/>
        </p:blipFill>
        <p:spPr>
          <a:xfrm>
            <a:off x="0" y="0"/>
            <a:ext cx="12191999" cy="6182288"/>
          </a:xfrm>
          <a:prstGeom prst="rect">
            <a:avLst/>
          </a:prstGeom>
        </p:spPr>
      </p:pic>
      <p:sp>
        <p:nvSpPr>
          <p:cNvPr id="5" name="Rectangle 4">
            <a:extLst>
              <a:ext uri="{FF2B5EF4-FFF2-40B4-BE49-F238E27FC236}">
                <a16:creationId xmlns:a16="http://schemas.microsoft.com/office/drawing/2014/main" id="{67BA55FA-35DE-494B-A3A3-BCE84967846C}"/>
              </a:ext>
            </a:extLst>
          </p:cNvPr>
          <p:cNvSpPr/>
          <p:nvPr userDrawn="1"/>
        </p:nvSpPr>
        <p:spPr>
          <a:xfrm>
            <a:off x="0" y="0"/>
            <a:ext cx="5248126" cy="61822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vo" panose="02020502070400060406" pitchFamily="18" charset="0"/>
            </a:endParaRP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7" y="428625"/>
            <a:ext cx="4464834" cy="793921"/>
          </a:xfrm>
        </p:spPr>
        <p:txBody>
          <a:bodyPr anchor="t">
            <a:noAutofit/>
          </a:bodyPr>
          <a:lstStyle>
            <a:lvl1pPr>
              <a:defRPr sz="36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1400565"/>
            <a:ext cx="4464833" cy="4380475"/>
          </a:xfrm>
        </p:spPr>
        <p:txBody>
          <a:bodyPr anchor="t">
            <a:normAutofit/>
          </a:bodyPr>
          <a:lstStyle>
            <a:lvl1pPr marL="0" indent="0">
              <a:lnSpc>
                <a:spcPct val="150000"/>
              </a:lnSpc>
              <a:buNone/>
              <a:defRPr sz="1400" b="1" cap="all" spc="3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1445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p:nvPr>
        </p:nvSpPr>
        <p:spPr>
          <a:xfrm>
            <a:off x="371327" y="1402915"/>
            <a:ext cx="11355854" cy="4183691"/>
          </a:xfrm>
        </p:spPr>
        <p:txBody>
          <a:bodyPr anchor="t">
            <a:normAutofit/>
          </a:bodyPr>
          <a:lstStyle>
            <a:lvl1pPr marL="173038" indent="-173038">
              <a:lnSpc>
                <a:spcPct val="150000"/>
              </a:lnSpc>
              <a:buClr>
                <a:schemeClr val="tx2"/>
              </a:buClr>
              <a:buFont typeface="Arial" panose="020B0604020202020204" pitchFamily="34" charset="0"/>
              <a:buChar char="•"/>
              <a:tabLst/>
              <a:defRPr sz="1800" b="0" i="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11355855" cy="590931"/>
          </a:xfrm>
          <a:solidFill>
            <a:srgbClr val="FFFFFF"/>
          </a:solidFill>
        </p:spPr>
        <p:txBody>
          <a:bodyPr anchor="t">
            <a:spAutoFit/>
          </a:bodyPr>
          <a:lstStyle>
            <a:lvl1pP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402631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p:nvPr>
        </p:nvSpPr>
        <p:spPr>
          <a:xfrm>
            <a:off x="371327" y="1402915"/>
            <a:ext cx="11355854" cy="4183691"/>
          </a:xfrm>
        </p:spPr>
        <p:txBody>
          <a:bodyPr anchor="t">
            <a:normAutofit/>
          </a:bodyPr>
          <a:lstStyle>
            <a:lvl1pPr marL="173038" indent="-173038">
              <a:lnSpc>
                <a:spcPct val="150000"/>
              </a:lnSpc>
              <a:buClr>
                <a:schemeClr val="tx2"/>
              </a:buClr>
              <a:buFont typeface="Arial" panose="020B0604020202020204" pitchFamily="34" charset="0"/>
              <a:buChar char="•"/>
              <a:tabLst/>
              <a:defRPr sz="1800" b="0" i="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11355855" cy="590931"/>
          </a:xfrm>
          <a:solidFill>
            <a:srgbClr val="FFFFFF"/>
          </a:solidFill>
        </p:spPr>
        <p:txBody>
          <a:bodyPr anchor="t">
            <a:spAutoFit/>
          </a:bodyPr>
          <a:lstStyle>
            <a:lvl1pP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8142270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19648D-0DB3-4D42-AAC2-D863394BB694}"/>
              </a:ext>
            </a:extLst>
          </p:cNvPr>
          <p:cNvSpPr>
            <a:spLocks noGrp="1"/>
          </p:cNvSpPr>
          <p:nvPr>
            <p:ph type="dt" sz="half" idx="10"/>
          </p:nvPr>
        </p:nvSpPr>
        <p:spPr/>
        <p:txBody>
          <a:bodyPr/>
          <a:lstStyle/>
          <a:p>
            <a:fld id="{D5A2F74C-F891-4B47-92C5-5BFE28C42EAC}" type="datetimeFigureOut">
              <a:rPr lang="en-US" smtClean="0"/>
              <a:t>2/17/2023</a:t>
            </a:fld>
            <a:endParaRPr lang="en-US"/>
          </a:p>
        </p:txBody>
      </p:sp>
      <p:sp>
        <p:nvSpPr>
          <p:cNvPr id="3" name="Footer Placeholder 2">
            <a:extLst>
              <a:ext uri="{FF2B5EF4-FFF2-40B4-BE49-F238E27FC236}">
                <a16:creationId xmlns:a16="http://schemas.microsoft.com/office/drawing/2014/main" id="{E794D5DC-D903-458F-BC46-3146BCB119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622EC0-B6A8-486D-ABD5-170DAD9BCE5A}"/>
              </a:ext>
            </a:extLst>
          </p:cNvPr>
          <p:cNvSpPr>
            <a:spLocks noGrp="1"/>
          </p:cNvSpPr>
          <p:nvPr>
            <p:ph type="sldNum" sz="quarter" idx="12"/>
          </p:nvPr>
        </p:nvSpPr>
        <p:spPr/>
        <p:txBody>
          <a:bodyPr/>
          <a:lstStyle/>
          <a:p>
            <a:fld id="{9FBB96D9-95A3-4229-9A27-65B11920415B}" type="slidenum">
              <a:rPr lang="en-US" smtClean="0"/>
              <a:t>‹#›</a:t>
            </a:fld>
            <a:endParaRPr lang="en-US"/>
          </a:p>
        </p:txBody>
      </p:sp>
    </p:spTree>
    <p:extLst>
      <p:ext uri="{BB962C8B-B14F-4D97-AF65-F5344CB8AC3E}">
        <p14:creationId xmlns:p14="http://schemas.microsoft.com/office/powerpoint/2010/main" val="2302010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33"/>
        <p:cNvGrpSpPr/>
        <p:nvPr/>
      </p:nvGrpSpPr>
      <p:grpSpPr>
        <a:xfrm>
          <a:off x="0" y="0"/>
          <a:ext cx="0" cy="0"/>
          <a:chOff x="0" y="0"/>
          <a:chExt cx="0" cy="0"/>
        </a:xfrm>
      </p:grpSpPr>
      <p:sp>
        <p:nvSpPr>
          <p:cNvPr id="34" name="Google Shape;34;p43"/>
          <p:cNvSpPr txBox="1">
            <a:spLocks noGrp="1"/>
          </p:cNvSpPr>
          <p:nvPr>
            <p:ph type="title"/>
          </p:nvPr>
        </p:nvSpPr>
        <p:spPr>
          <a:xfrm>
            <a:off x="354330" y="1"/>
            <a:ext cx="10515600" cy="107442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522532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3" name="Picture 2" descr="A wave in the ocean&#10;&#10;Description automatically generated with low confidence">
            <a:extLst>
              <a:ext uri="{FF2B5EF4-FFF2-40B4-BE49-F238E27FC236}">
                <a16:creationId xmlns:a16="http://schemas.microsoft.com/office/drawing/2014/main" id="{55DBE687-B81B-4969-A088-6556DB68E1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
        <p:nvSpPr>
          <p:cNvPr id="10" name="Title 6">
            <a:extLst>
              <a:ext uri="{FF2B5EF4-FFF2-40B4-BE49-F238E27FC236}">
                <a16:creationId xmlns:a16="http://schemas.microsoft.com/office/drawing/2014/main" id="{58930168-1856-6E4A-8213-6C8C927E1A4D}"/>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38F87F4D-AA8F-5040-AFC2-1F8CCFDE532E}"/>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4A589C5-3126-F140-B650-8ECCE8EC4AD1}"/>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68758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8" name="Picture 7" descr="A picture containing swimming&#10;&#10;Description automatically generated">
            <a:extLst>
              <a:ext uri="{FF2B5EF4-FFF2-40B4-BE49-F238E27FC236}">
                <a16:creationId xmlns:a16="http://schemas.microsoft.com/office/drawing/2014/main" id="{AD321593-7FD9-3F43-AB58-B309D8646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1" y="0"/>
            <a:ext cx="12192001" cy="6183086"/>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33475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8" name="Picture 7" descr="A picture containing swimming&#10;&#10;Description automatically generated">
            <a:extLst>
              <a:ext uri="{FF2B5EF4-FFF2-40B4-BE49-F238E27FC236}">
                <a16:creationId xmlns:a16="http://schemas.microsoft.com/office/drawing/2014/main" id="{ACBE121E-3F8A-BC47-9454-D819B9E258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
          <a:stretch/>
        </p:blipFill>
        <p:spPr>
          <a:xfrm>
            <a:off x="-1" y="0"/>
            <a:ext cx="12192001" cy="6420677"/>
          </a:xfrm>
          <a:prstGeom prst="rect">
            <a:avLst/>
          </a:prstGeom>
        </p:spPr>
      </p:pic>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
        <p:nvSpPr>
          <p:cNvPr id="10" name="Title 6">
            <a:extLst>
              <a:ext uri="{FF2B5EF4-FFF2-40B4-BE49-F238E27FC236}">
                <a16:creationId xmlns:a16="http://schemas.microsoft.com/office/drawing/2014/main" id="{58930168-1856-6E4A-8213-6C8C927E1A4D}"/>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38F87F4D-AA8F-5040-AFC2-1F8CCFDE532E}"/>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4A589C5-3126-F140-B650-8ECCE8EC4AD1}"/>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82876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3" name="Picture 2" descr="A picture containing plant, soil, vegetable&#10;&#10;Description automatically generated">
            <a:extLst>
              <a:ext uri="{FF2B5EF4-FFF2-40B4-BE49-F238E27FC236}">
                <a16:creationId xmlns:a16="http://schemas.microsoft.com/office/drawing/2014/main" id="{004EB240-9771-40F7-A1F2-3F7BA2006E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167886"/>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rgbClr val="285477"/>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9676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33A59-FE87-48F9-96F8-6E39B74AD7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5519199"/>
          </a:xfrm>
          <a:prstGeom prst="rect">
            <a:avLst/>
          </a:prstGeom>
        </p:spPr>
      </p:pic>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
        <p:nvSpPr>
          <p:cNvPr id="10" name="Title 6">
            <a:extLst>
              <a:ext uri="{FF2B5EF4-FFF2-40B4-BE49-F238E27FC236}">
                <a16:creationId xmlns:a16="http://schemas.microsoft.com/office/drawing/2014/main" id="{58930168-1856-6E4A-8213-6C8C927E1A4D}"/>
              </a:ext>
            </a:extLst>
          </p:cNvPr>
          <p:cNvSpPr>
            <a:spLocks noGrp="1"/>
          </p:cNvSpPr>
          <p:nvPr>
            <p:ph type="title"/>
          </p:nvPr>
        </p:nvSpPr>
        <p:spPr>
          <a:xfrm>
            <a:off x="371327" y="1390706"/>
            <a:ext cx="4934600"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38F87F4D-AA8F-5040-AFC2-1F8CCFDE532E}"/>
              </a:ext>
            </a:extLst>
          </p:cNvPr>
          <p:cNvCxnSpPr>
            <a:cxnSpLocks/>
          </p:cNvCxnSpPr>
          <p:nvPr userDrawn="1"/>
        </p:nvCxnSpPr>
        <p:spPr>
          <a:xfrm>
            <a:off x="464819" y="3835636"/>
            <a:ext cx="326931" cy="0"/>
          </a:xfrm>
          <a:prstGeom prst="line">
            <a:avLst/>
          </a:prstGeom>
          <a:ln w="47625">
            <a:solidFill>
              <a:srgbClr val="285477"/>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4A589C5-3126-F140-B650-8ECCE8EC4AD1}"/>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54359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A1E23-54FC-4B24-A1D0-7C5A2B50A0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201845"/>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rgbClr val="BB4430"/>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6201252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677C95-C4C8-4B56-B25C-CBD60BA502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70638"/>
            <a:ext cx="12191999" cy="5704539"/>
          </a:xfrm>
          <a:prstGeom prst="rect">
            <a:avLst/>
          </a:prstGeom>
        </p:spPr>
      </p:pic>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
        <p:nvSpPr>
          <p:cNvPr id="10" name="Title 6">
            <a:extLst>
              <a:ext uri="{FF2B5EF4-FFF2-40B4-BE49-F238E27FC236}">
                <a16:creationId xmlns:a16="http://schemas.microsoft.com/office/drawing/2014/main" id="{58930168-1856-6E4A-8213-6C8C927E1A4D}"/>
              </a:ext>
            </a:extLst>
          </p:cNvPr>
          <p:cNvSpPr>
            <a:spLocks noGrp="1"/>
          </p:cNvSpPr>
          <p:nvPr>
            <p:ph type="title"/>
          </p:nvPr>
        </p:nvSpPr>
        <p:spPr>
          <a:xfrm>
            <a:off x="371327" y="1390706"/>
            <a:ext cx="4934600"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38F87F4D-AA8F-5040-AFC2-1F8CCFDE532E}"/>
              </a:ext>
            </a:extLst>
          </p:cNvPr>
          <p:cNvCxnSpPr>
            <a:cxnSpLocks/>
          </p:cNvCxnSpPr>
          <p:nvPr userDrawn="1"/>
        </p:nvCxnSpPr>
        <p:spPr>
          <a:xfrm>
            <a:off x="464819" y="3835636"/>
            <a:ext cx="326931" cy="0"/>
          </a:xfrm>
          <a:prstGeom prst="line">
            <a:avLst/>
          </a:prstGeom>
          <a:ln w="47625">
            <a:solidFill>
              <a:srgbClr val="BB443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4A589C5-3126-F140-B650-8ECCE8EC4AD1}"/>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45891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B6D9FEB7-A592-9F44-971C-CAB23899D307}"/>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2CE7A31-0E86-E34F-ABBE-DA5CBFC62773}"/>
              </a:ext>
            </a:extLst>
          </p:cNvPr>
          <p:cNvSpPr>
            <a:spLocks noGrp="1"/>
          </p:cNvSpPr>
          <p:nvPr>
            <p:ph type="title"/>
          </p:nvPr>
        </p:nvSpPr>
        <p:spPr>
          <a:xfrm>
            <a:off x="371327" y="428625"/>
            <a:ext cx="7370594" cy="590931"/>
          </a:xfrm>
          <a:solidFill>
            <a:srgbClr val="FFFFFF"/>
          </a:solidFill>
        </p:spPr>
        <p:txBody>
          <a:bodyPr wrap="square" anchor="t">
            <a:spAutoFit/>
          </a:bodyPr>
          <a:lstStyle>
            <a:lvl1pPr>
              <a:defRPr sz="3600">
                <a:solidFill>
                  <a:schemeClr val="tx2"/>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E5152EC6-A12C-B644-B434-E0FA79824500}"/>
              </a:ext>
            </a:extLst>
          </p:cNvPr>
          <p:cNvSpPr>
            <a:spLocks noGrp="1"/>
          </p:cNvSpPr>
          <p:nvPr>
            <p:ph type="body" idx="15"/>
          </p:nvPr>
        </p:nvSpPr>
        <p:spPr>
          <a:xfrm>
            <a:off x="371326" y="1747522"/>
            <a:ext cx="3479311" cy="4052444"/>
          </a:xfrm>
        </p:spPr>
        <p:txBody>
          <a:bodyPr lIns="0" rIns="0" anchor="t">
            <a:normAutofit/>
          </a:bodyPr>
          <a:lstStyle>
            <a:lvl1pPr marL="0" indent="0">
              <a:lnSpc>
                <a:spcPct val="100000"/>
              </a:lnSpc>
              <a:spcBef>
                <a:spcPts val="1600"/>
              </a:spcBef>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BF3B3854-8928-EE47-B02A-32AA41471EAE}"/>
              </a:ext>
            </a:extLst>
          </p:cNvPr>
          <p:cNvSpPr>
            <a:spLocks noGrp="1"/>
          </p:cNvSpPr>
          <p:nvPr>
            <p:ph type="body" idx="16"/>
          </p:nvPr>
        </p:nvSpPr>
        <p:spPr>
          <a:xfrm>
            <a:off x="4303246" y="1747522"/>
            <a:ext cx="3479311" cy="4052444"/>
          </a:xfrm>
        </p:spPr>
        <p:txBody>
          <a:bodyPr lIns="0" rIns="0" anchor="t">
            <a:normAutofit/>
          </a:bodyPr>
          <a:lstStyle>
            <a:lvl1pPr marL="0" indent="0">
              <a:lnSpc>
                <a:spcPct val="100000"/>
              </a:lnSpc>
              <a:spcBef>
                <a:spcPts val="1600"/>
              </a:spcBef>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20274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41173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CC0B87F4-29E8-E14E-8DAF-1E2A94EDD79F}"/>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gn&#10;&#10;Description automatically generated">
            <a:extLst>
              <a:ext uri="{FF2B5EF4-FFF2-40B4-BE49-F238E27FC236}">
                <a16:creationId xmlns:a16="http://schemas.microsoft.com/office/drawing/2014/main" id="{A8580045-5FAB-AE45-9890-A300FC7D02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3627345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A92D0B31-8A56-8645-AD4E-4BD3DE4DCAC3}"/>
              </a:ext>
            </a:extLst>
          </p:cNvPr>
          <p:cNvSpPr/>
          <p:nvPr userDrawn="1"/>
        </p:nvSpPr>
        <p:spPr>
          <a:xfrm>
            <a:off x="9622971" y="5529943"/>
            <a:ext cx="2569029"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ign&#10;&#10;Description automatically generated">
            <a:extLst>
              <a:ext uri="{FF2B5EF4-FFF2-40B4-BE49-F238E27FC236}">
                <a16:creationId xmlns:a16="http://schemas.microsoft.com/office/drawing/2014/main" id="{89AA25DB-7A45-0745-B3DB-E6653688C9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637729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4" name="Picture 3" descr="A picture containing indoor, laying, close&#10;&#10;Description automatically generated">
            <a:extLst>
              <a:ext uri="{FF2B5EF4-FFF2-40B4-BE49-F238E27FC236}">
                <a16:creationId xmlns:a16="http://schemas.microsoft.com/office/drawing/2014/main" id="{E350FAB2-68F3-2B44-BADA-6A30DC125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2803"/>
            <a:ext cx="12192000" cy="6636774"/>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97234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4" name="Picture 3" descr="A picture containing indoor, laying, close&#10;&#10;Description automatically generated">
            <a:extLst>
              <a:ext uri="{FF2B5EF4-FFF2-40B4-BE49-F238E27FC236}">
                <a16:creationId xmlns:a16="http://schemas.microsoft.com/office/drawing/2014/main" id="{E350FAB2-68F3-2B44-BADA-6A30DC125E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2803"/>
            <a:ext cx="12192000" cy="6858000"/>
          </a:xfrm>
          <a:prstGeom prst="rect">
            <a:avLst/>
          </a:prstGeom>
        </p:spPr>
      </p:pic>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2906685"/>
            <a:ext cx="9607561" cy="793921"/>
          </a:xfrm>
        </p:spPr>
        <p:txBody>
          <a:bodyPr anchor="t">
            <a:noAutofit/>
          </a:bodyPr>
          <a:lstStyle>
            <a:lvl1pPr>
              <a:defRPr sz="54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3835636"/>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6" y="3963226"/>
            <a:ext cx="5453003" cy="45995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6845AE3A-F0C8-1D44-839E-E9B46EB087DB}"/>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sign&#10;&#10;Description automatically generated">
            <a:extLst>
              <a:ext uri="{FF2B5EF4-FFF2-40B4-BE49-F238E27FC236}">
                <a16:creationId xmlns:a16="http://schemas.microsoft.com/office/drawing/2014/main" id="{8D5A718A-F0B7-C446-BCBE-78DD7A15F1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3767485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tx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799B35C2-DC46-3145-9628-3725B1D8253A}"/>
              </a:ext>
            </a:extLst>
          </p:cNvPr>
          <p:cNvSpPr/>
          <p:nvPr userDrawn="1"/>
        </p:nvSpPr>
        <p:spPr>
          <a:xfrm>
            <a:off x="1" y="5529943"/>
            <a:ext cx="12192000" cy="1328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 sign&#10;&#10;Description automatically generated">
            <a:extLst>
              <a:ext uri="{FF2B5EF4-FFF2-40B4-BE49-F238E27FC236}">
                <a16:creationId xmlns:a16="http://schemas.microsoft.com/office/drawing/2014/main" id="{67B7A373-EF83-0F48-85F7-F23A94486D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8705" y="5737860"/>
            <a:ext cx="1457559" cy="901478"/>
          </a:xfrm>
          <a:prstGeom prst="rect">
            <a:avLst/>
          </a:prstGeom>
        </p:spPr>
      </p:pic>
    </p:spTree>
    <p:extLst>
      <p:ext uri="{BB962C8B-B14F-4D97-AF65-F5344CB8AC3E}">
        <p14:creationId xmlns:p14="http://schemas.microsoft.com/office/powerpoint/2010/main" val="1517880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tx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03037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picture containing floor, ground, wave, dirt&#10;&#10;Description automatically generated">
            <a:extLst>
              <a:ext uri="{FF2B5EF4-FFF2-40B4-BE49-F238E27FC236}">
                <a16:creationId xmlns:a16="http://schemas.microsoft.com/office/drawing/2014/main" id="{8146DA80-7263-B741-AAEC-0F1496858A1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967858"/>
            <a:ext cx="12192000" cy="3214431"/>
          </a:xfrm>
          <a:prstGeom prst="rect">
            <a:avLst/>
          </a:prstGeom>
        </p:spPr>
      </p:pic>
      <p:sp>
        <p:nvSpPr>
          <p:cNvPr id="5" name="Rectangle 4">
            <a:extLst>
              <a:ext uri="{FF2B5EF4-FFF2-40B4-BE49-F238E27FC236}">
                <a16:creationId xmlns:a16="http://schemas.microsoft.com/office/drawing/2014/main" id="{67BA55FA-35DE-494B-A3A3-BCE84967846C}"/>
              </a:ext>
            </a:extLst>
          </p:cNvPr>
          <p:cNvSpPr/>
          <p:nvPr userDrawn="1"/>
        </p:nvSpPr>
        <p:spPr>
          <a:xfrm>
            <a:off x="0" y="0"/>
            <a:ext cx="12192000" cy="3222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vo" panose="02020502070400060406" pitchFamily="18" charset="0"/>
            </a:endParaRP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426123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A55FA-35DE-494B-A3A3-BCE84967846C}"/>
              </a:ext>
            </a:extLst>
          </p:cNvPr>
          <p:cNvSpPr/>
          <p:nvPr userDrawn="1"/>
        </p:nvSpPr>
        <p:spPr>
          <a:xfrm>
            <a:off x="0" y="0"/>
            <a:ext cx="12192000" cy="32221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vo" panose="02020502070400060406" pitchFamily="18" charset="0"/>
            </a:endParaRP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bg1"/>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3" name="Picture 2">
            <a:extLst>
              <a:ext uri="{FF2B5EF4-FFF2-40B4-BE49-F238E27FC236}">
                <a16:creationId xmlns:a16="http://schemas.microsoft.com/office/drawing/2014/main" id="{63A529DD-B995-49FE-ABB8-BAC11E60D2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222170"/>
            <a:ext cx="12192000" cy="2997655"/>
          </a:xfrm>
          <a:prstGeom prst="rect">
            <a:avLst/>
          </a:prstGeom>
        </p:spPr>
      </p:pic>
    </p:spTree>
    <p:extLst>
      <p:ext uri="{BB962C8B-B14F-4D97-AF65-F5344CB8AC3E}">
        <p14:creationId xmlns:p14="http://schemas.microsoft.com/office/powerpoint/2010/main" val="495508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218A35-E3D3-BD46-81EB-F63D439EEDCE}"/>
              </a:ext>
            </a:extLst>
          </p:cNvPr>
          <p:cNvSpPr>
            <a:spLocks noGrp="1"/>
          </p:cNvSpPr>
          <p:nvPr>
            <p:ph type="title"/>
          </p:nvPr>
        </p:nvSpPr>
        <p:spPr>
          <a:xfrm>
            <a:off x="385763" y="2891790"/>
            <a:ext cx="10515600" cy="1074420"/>
          </a:xfrm>
        </p:spPr>
        <p:txBody>
          <a:bodyPr/>
          <a:lstStyle>
            <a:lvl1pPr>
              <a:defRPr>
                <a:solidFill>
                  <a:schemeClr val="tx2"/>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7B26BFEF-80D3-B949-B5D3-66C78E259A0E}"/>
              </a:ext>
            </a:extLst>
          </p:cNvPr>
          <p:cNvCxnSpPr>
            <a:cxnSpLocks/>
          </p:cNvCxnSpPr>
          <p:nvPr userDrawn="1"/>
        </p:nvCxnSpPr>
        <p:spPr>
          <a:xfrm>
            <a:off x="507683" y="3881857"/>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47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20AC6B3D-F33A-364E-BECE-EF9B62AFA03F}"/>
              </a:ext>
            </a:extLst>
          </p:cNvPr>
          <p:cNvSpPr>
            <a:spLocks noGrp="1"/>
          </p:cNvSpPr>
          <p:nvPr>
            <p:ph type="body" idx="10"/>
          </p:nvPr>
        </p:nvSpPr>
        <p:spPr>
          <a:xfrm>
            <a:off x="371327" y="1641468"/>
            <a:ext cx="3048000" cy="1726280"/>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2">
            <a:extLst>
              <a:ext uri="{FF2B5EF4-FFF2-40B4-BE49-F238E27FC236}">
                <a16:creationId xmlns:a16="http://schemas.microsoft.com/office/drawing/2014/main" id="{9581AB09-21E8-694F-9DA4-E0ABC32614CC}"/>
              </a:ext>
            </a:extLst>
          </p:cNvPr>
          <p:cNvSpPr>
            <a:spLocks noGrp="1"/>
          </p:cNvSpPr>
          <p:nvPr>
            <p:ph type="body" idx="11"/>
          </p:nvPr>
        </p:nvSpPr>
        <p:spPr>
          <a:xfrm>
            <a:off x="4476926" y="1638794"/>
            <a:ext cx="3048000" cy="172628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9DD0C176-D21A-EC4C-B7F0-67CF72D65CDA}"/>
              </a:ext>
            </a:extLst>
          </p:cNvPr>
          <p:cNvSpPr>
            <a:spLocks noGrp="1"/>
          </p:cNvSpPr>
          <p:nvPr>
            <p:ph type="body" idx="12"/>
          </p:nvPr>
        </p:nvSpPr>
        <p:spPr>
          <a:xfrm>
            <a:off x="8582526" y="1638794"/>
            <a:ext cx="3048000" cy="172628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itle 6">
            <a:extLst>
              <a:ext uri="{FF2B5EF4-FFF2-40B4-BE49-F238E27FC236}">
                <a16:creationId xmlns:a16="http://schemas.microsoft.com/office/drawing/2014/main" id="{A3F5BE9C-6233-5143-B18B-A855757091AA}"/>
              </a:ext>
            </a:extLst>
          </p:cNvPr>
          <p:cNvSpPr>
            <a:spLocks noGrp="1"/>
          </p:cNvSpPr>
          <p:nvPr>
            <p:ph type="title"/>
          </p:nvPr>
        </p:nvSpPr>
        <p:spPr>
          <a:xfrm>
            <a:off x="371326" y="428626"/>
            <a:ext cx="4580501" cy="429504"/>
          </a:xfrm>
        </p:spPr>
        <p:txBody>
          <a:bodyPr anchor="t">
            <a:noAutofit/>
          </a:bodyPr>
          <a:lstStyle>
            <a:lvl1pPr>
              <a:defRPr sz="2400">
                <a:solidFill>
                  <a:schemeClr val="tx2"/>
                </a:solidFill>
              </a:defRPr>
            </a:lvl1pPr>
          </a:lstStyle>
          <a:p>
            <a:r>
              <a:rPr lang="en-US"/>
              <a:t>Click to edit Master title style</a:t>
            </a:r>
            <a:endParaRPr lang="en-US" dirty="0"/>
          </a:p>
        </p:txBody>
      </p:sp>
      <p:sp>
        <p:nvSpPr>
          <p:cNvPr id="23" name="Text Placeholder 2">
            <a:extLst>
              <a:ext uri="{FF2B5EF4-FFF2-40B4-BE49-F238E27FC236}">
                <a16:creationId xmlns:a16="http://schemas.microsoft.com/office/drawing/2014/main" id="{EBE2739D-AF47-0446-9167-1D16BED3B4D1}"/>
              </a:ext>
            </a:extLst>
          </p:cNvPr>
          <p:cNvSpPr>
            <a:spLocks noGrp="1"/>
          </p:cNvSpPr>
          <p:nvPr>
            <p:ph type="body" idx="13"/>
          </p:nvPr>
        </p:nvSpPr>
        <p:spPr>
          <a:xfrm>
            <a:off x="371327" y="3948617"/>
            <a:ext cx="3048000" cy="1726280"/>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62988012-1B68-DE49-AAA1-D9322B786232}"/>
              </a:ext>
            </a:extLst>
          </p:cNvPr>
          <p:cNvSpPr>
            <a:spLocks noGrp="1"/>
          </p:cNvSpPr>
          <p:nvPr>
            <p:ph type="body" idx="14"/>
          </p:nvPr>
        </p:nvSpPr>
        <p:spPr>
          <a:xfrm>
            <a:off x="4476926" y="3945943"/>
            <a:ext cx="3048000" cy="172628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E56B4E5D-209A-6E4F-BADA-9B4C7CE9D4F8}"/>
              </a:ext>
            </a:extLst>
          </p:cNvPr>
          <p:cNvSpPr>
            <a:spLocks noGrp="1"/>
          </p:cNvSpPr>
          <p:nvPr>
            <p:ph type="body" idx="15"/>
          </p:nvPr>
        </p:nvSpPr>
        <p:spPr>
          <a:xfrm>
            <a:off x="8582526" y="3945943"/>
            <a:ext cx="3048000" cy="172628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09462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218A35-E3D3-BD46-81EB-F63D439EEDCE}"/>
              </a:ext>
            </a:extLst>
          </p:cNvPr>
          <p:cNvSpPr>
            <a:spLocks noGrp="1"/>
          </p:cNvSpPr>
          <p:nvPr>
            <p:ph type="title"/>
          </p:nvPr>
        </p:nvSpPr>
        <p:spPr>
          <a:xfrm>
            <a:off x="385763" y="2891790"/>
            <a:ext cx="10515600" cy="1074420"/>
          </a:xfrm>
        </p:spPr>
        <p:txBody>
          <a:bodyPr/>
          <a:lstStyle>
            <a:lvl1pPr>
              <a:defRPr>
                <a:solidFill>
                  <a:schemeClr val="bg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7B26BFEF-80D3-B949-B5D3-66C78E259A0E}"/>
              </a:ext>
            </a:extLst>
          </p:cNvPr>
          <p:cNvCxnSpPr>
            <a:cxnSpLocks/>
          </p:cNvCxnSpPr>
          <p:nvPr userDrawn="1"/>
        </p:nvCxnSpPr>
        <p:spPr>
          <a:xfrm>
            <a:off x="507683" y="3881857"/>
            <a:ext cx="326931"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86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218A35-E3D3-BD46-81EB-F63D439EEDCE}"/>
              </a:ext>
            </a:extLst>
          </p:cNvPr>
          <p:cNvSpPr>
            <a:spLocks noGrp="1"/>
          </p:cNvSpPr>
          <p:nvPr>
            <p:ph type="title"/>
          </p:nvPr>
        </p:nvSpPr>
        <p:spPr>
          <a:xfrm>
            <a:off x="385763" y="2891790"/>
            <a:ext cx="10515600" cy="1074420"/>
          </a:xfrm>
        </p:spPr>
        <p:txBody>
          <a:bodyPr/>
          <a:lstStyle>
            <a:lvl1pPr>
              <a:defRPr>
                <a:solidFill>
                  <a:schemeClr val="bg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7B26BFEF-80D3-B949-B5D3-66C78E259A0E}"/>
              </a:ext>
            </a:extLst>
          </p:cNvPr>
          <p:cNvCxnSpPr>
            <a:cxnSpLocks/>
          </p:cNvCxnSpPr>
          <p:nvPr userDrawn="1"/>
        </p:nvCxnSpPr>
        <p:spPr>
          <a:xfrm>
            <a:off x="507683" y="3881857"/>
            <a:ext cx="326931"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118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9353F-8022-FA49-95B9-7B8193AEA3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666"/>
          <a:stretch/>
        </p:blipFill>
        <p:spPr>
          <a:xfrm>
            <a:off x="0" y="0"/>
            <a:ext cx="12192000" cy="6188149"/>
          </a:xfrm>
          <a:prstGeom prst="rect">
            <a:avLst/>
          </a:prstGeom>
        </p:spPr>
      </p:pic>
      <p:sp>
        <p:nvSpPr>
          <p:cNvPr id="7" name="Title 6">
            <a:extLst>
              <a:ext uri="{FF2B5EF4-FFF2-40B4-BE49-F238E27FC236}">
                <a16:creationId xmlns:a16="http://schemas.microsoft.com/office/drawing/2014/main" id="{03218A35-E3D3-BD46-81EB-F63D439EEDCE}"/>
              </a:ext>
            </a:extLst>
          </p:cNvPr>
          <p:cNvSpPr>
            <a:spLocks noGrp="1"/>
          </p:cNvSpPr>
          <p:nvPr>
            <p:ph type="title"/>
          </p:nvPr>
        </p:nvSpPr>
        <p:spPr>
          <a:xfrm>
            <a:off x="385763" y="2891790"/>
            <a:ext cx="10515600" cy="1074420"/>
          </a:xfrm>
        </p:spPr>
        <p:txBody>
          <a:bodyPr/>
          <a:lstStyle>
            <a:lvl1pPr>
              <a:defRPr>
                <a:solidFill>
                  <a:schemeClr val="bg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7B26BFEF-80D3-B949-B5D3-66C78E259A0E}"/>
              </a:ext>
            </a:extLst>
          </p:cNvPr>
          <p:cNvCxnSpPr>
            <a:cxnSpLocks/>
          </p:cNvCxnSpPr>
          <p:nvPr userDrawn="1"/>
        </p:nvCxnSpPr>
        <p:spPr>
          <a:xfrm>
            <a:off x="507683" y="3881857"/>
            <a:ext cx="326931"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404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D1150D-951C-40A3-BCCB-8944F2B3F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9006"/>
            <a:ext cx="12192000" cy="6254151"/>
          </a:xfrm>
          <a:prstGeom prst="rect">
            <a:avLst/>
          </a:prstGeom>
        </p:spPr>
      </p:pic>
      <p:sp>
        <p:nvSpPr>
          <p:cNvPr id="7" name="Title 6">
            <a:extLst>
              <a:ext uri="{FF2B5EF4-FFF2-40B4-BE49-F238E27FC236}">
                <a16:creationId xmlns:a16="http://schemas.microsoft.com/office/drawing/2014/main" id="{03218A35-E3D3-BD46-81EB-F63D439EEDCE}"/>
              </a:ext>
            </a:extLst>
          </p:cNvPr>
          <p:cNvSpPr>
            <a:spLocks noGrp="1"/>
          </p:cNvSpPr>
          <p:nvPr>
            <p:ph type="title"/>
          </p:nvPr>
        </p:nvSpPr>
        <p:spPr>
          <a:xfrm>
            <a:off x="385763" y="2891790"/>
            <a:ext cx="10515600" cy="1074420"/>
          </a:xfrm>
        </p:spPr>
        <p:txBody>
          <a:bodyPr/>
          <a:lstStyle>
            <a:lvl1pPr>
              <a:defRPr>
                <a:solidFill>
                  <a:schemeClr val="bg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7B26BFEF-80D3-B949-B5D3-66C78E259A0E}"/>
              </a:ext>
            </a:extLst>
          </p:cNvPr>
          <p:cNvCxnSpPr>
            <a:cxnSpLocks/>
          </p:cNvCxnSpPr>
          <p:nvPr userDrawn="1"/>
        </p:nvCxnSpPr>
        <p:spPr>
          <a:xfrm>
            <a:off x="507683" y="3881857"/>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3329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204A1787-4FD3-AB41-AD48-346205C82E19}"/>
              </a:ext>
            </a:extLst>
          </p:cNvPr>
          <p:cNvSpPr>
            <a:spLocks noGrp="1"/>
          </p:cNvSpPr>
          <p:nvPr>
            <p:ph type="title"/>
          </p:nvPr>
        </p:nvSpPr>
        <p:spPr>
          <a:xfrm>
            <a:off x="371327" y="1727095"/>
            <a:ext cx="3048000" cy="793921"/>
          </a:xfrm>
        </p:spPr>
        <p:txBody>
          <a:bodyPr anchor="t">
            <a:noAutofit/>
          </a:bodyPr>
          <a:lstStyle>
            <a:lvl1pPr>
              <a:defRPr sz="2400">
                <a:solidFill>
                  <a:schemeClr val="tx2"/>
                </a:solidFill>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C6620B01-3F2B-7146-AB74-69530D3BC61A}"/>
              </a:ext>
            </a:extLst>
          </p:cNvPr>
          <p:cNvCxnSpPr>
            <a:cxnSpLocks/>
          </p:cNvCxnSpPr>
          <p:nvPr userDrawn="1"/>
        </p:nvCxnSpPr>
        <p:spPr>
          <a:xfrm>
            <a:off x="474009" y="1559391"/>
            <a:ext cx="326931" cy="0"/>
          </a:xfrm>
          <a:prstGeom prst="line">
            <a:avLst/>
          </a:prstGeom>
          <a:ln w="476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F1EEA222-99D0-5141-AE49-AC5A9E8E38AD}"/>
              </a:ext>
            </a:extLst>
          </p:cNvPr>
          <p:cNvSpPr>
            <a:spLocks noGrp="1"/>
          </p:cNvSpPr>
          <p:nvPr>
            <p:ph type="body" idx="1"/>
          </p:nvPr>
        </p:nvSpPr>
        <p:spPr>
          <a:xfrm>
            <a:off x="371327" y="2548039"/>
            <a:ext cx="3048000" cy="3557339"/>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2">
            <a:extLst>
              <a:ext uri="{FF2B5EF4-FFF2-40B4-BE49-F238E27FC236}">
                <a16:creationId xmlns:a16="http://schemas.microsoft.com/office/drawing/2014/main" id="{7A3D4753-1408-CD47-861A-9D55AE84CC5C}"/>
              </a:ext>
            </a:extLst>
          </p:cNvPr>
          <p:cNvSpPr>
            <a:spLocks noGrp="1"/>
          </p:cNvSpPr>
          <p:nvPr>
            <p:ph type="pic" idx="10"/>
          </p:nvPr>
        </p:nvSpPr>
        <p:spPr>
          <a:xfrm>
            <a:off x="8135459" y="0"/>
            <a:ext cx="4056540" cy="64293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5722378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7" y="1727095"/>
            <a:ext cx="3048000" cy="793921"/>
          </a:xfrm>
        </p:spPr>
        <p:txBody>
          <a:bodyPr anchor="t">
            <a:noAutofit/>
          </a:bodyPr>
          <a:lstStyle>
            <a:lvl1pPr>
              <a:defRPr sz="2400">
                <a:solidFill>
                  <a:schemeClr val="bg1"/>
                </a:solidFill>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D8AC69E0-5E00-674E-9605-B0190C92229F}"/>
              </a:ext>
            </a:extLst>
          </p:cNvPr>
          <p:cNvCxnSpPr>
            <a:cxnSpLocks/>
          </p:cNvCxnSpPr>
          <p:nvPr userDrawn="1"/>
        </p:nvCxnSpPr>
        <p:spPr>
          <a:xfrm>
            <a:off x="474009" y="1559391"/>
            <a:ext cx="326931"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p:nvPr>
        </p:nvSpPr>
        <p:spPr>
          <a:xfrm>
            <a:off x="371327" y="2548039"/>
            <a:ext cx="3048000" cy="3557339"/>
          </a:xfrm>
        </p:spPr>
        <p:txBody>
          <a:bodyPr anchor="t">
            <a:normAutofit/>
          </a:bodyPr>
          <a:lstStyle>
            <a:lvl1pPr marL="0" indent="0">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1" name="Picture Placeholder 2">
            <a:extLst>
              <a:ext uri="{FF2B5EF4-FFF2-40B4-BE49-F238E27FC236}">
                <a16:creationId xmlns:a16="http://schemas.microsoft.com/office/drawing/2014/main" id="{9A91F2B8-FBC3-CD41-B249-FC0443C49091}"/>
              </a:ext>
            </a:extLst>
          </p:cNvPr>
          <p:cNvSpPr>
            <a:spLocks noGrp="1"/>
          </p:cNvSpPr>
          <p:nvPr>
            <p:ph type="pic" idx="10"/>
          </p:nvPr>
        </p:nvSpPr>
        <p:spPr>
          <a:xfrm>
            <a:off x="8135459" y="1"/>
            <a:ext cx="4056540" cy="61405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787858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72533B-064A-D945-A6E9-77853ADDA149}"/>
              </a:ext>
            </a:extLst>
          </p:cNvPr>
          <p:cNvSpPr/>
          <p:nvPr userDrawn="1"/>
        </p:nvSpPr>
        <p:spPr>
          <a:xfrm flipH="1">
            <a:off x="-2095" y="0"/>
            <a:ext cx="12219818" cy="6429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vo" panose="02020502070400060406" pitchFamily="18" charset="0"/>
            </a:endParaRP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7" y="1727095"/>
            <a:ext cx="3048000" cy="793921"/>
          </a:xfrm>
        </p:spPr>
        <p:txBody>
          <a:bodyPr anchor="t">
            <a:noAutofit/>
          </a:bodyPr>
          <a:lstStyle>
            <a:lvl1pPr>
              <a:defRPr sz="2400">
                <a:solidFill>
                  <a:schemeClr val="bg1"/>
                </a:solidFill>
              </a:defRPr>
            </a:lvl1pPr>
          </a:lstStyle>
          <a:p>
            <a:r>
              <a:rPr lang="en-US"/>
              <a:t>Click to edit Master title style</a:t>
            </a:r>
            <a:endParaRPr lang="en-US" dirty="0"/>
          </a:p>
        </p:txBody>
      </p:sp>
      <p:cxnSp>
        <p:nvCxnSpPr>
          <p:cNvPr id="14" name="Straight Connector 13">
            <a:extLst>
              <a:ext uri="{FF2B5EF4-FFF2-40B4-BE49-F238E27FC236}">
                <a16:creationId xmlns:a16="http://schemas.microsoft.com/office/drawing/2014/main" id="{D8AC69E0-5E00-674E-9605-B0190C92229F}"/>
              </a:ext>
            </a:extLst>
          </p:cNvPr>
          <p:cNvCxnSpPr>
            <a:cxnSpLocks/>
          </p:cNvCxnSpPr>
          <p:nvPr userDrawn="1"/>
        </p:nvCxnSpPr>
        <p:spPr>
          <a:xfrm>
            <a:off x="474009" y="1559391"/>
            <a:ext cx="326931" cy="0"/>
          </a:xfrm>
          <a:prstGeom prst="line">
            <a:avLst/>
          </a:prstGeom>
          <a:ln w="4762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6248F5A9-F7B0-3E4D-A585-89989B1CF856}"/>
              </a:ext>
            </a:extLst>
          </p:cNvPr>
          <p:cNvSpPr>
            <a:spLocks noGrp="1"/>
          </p:cNvSpPr>
          <p:nvPr>
            <p:ph type="body" idx="1"/>
          </p:nvPr>
        </p:nvSpPr>
        <p:spPr>
          <a:xfrm>
            <a:off x="371327" y="2548039"/>
            <a:ext cx="3048000" cy="3557339"/>
          </a:xfrm>
        </p:spPr>
        <p:txBody>
          <a:bodyPr anchor="t">
            <a:normAutofit/>
          </a:bodyPr>
          <a:lstStyle>
            <a:lvl1pPr marL="0" indent="0">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2">
            <a:extLst>
              <a:ext uri="{FF2B5EF4-FFF2-40B4-BE49-F238E27FC236}">
                <a16:creationId xmlns:a16="http://schemas.microsoft.com/office/drawing/2014/main" id="{3942DDE4-7838-0C46-8080-37127C6C108D}"/>
              </a:ext>
            </a:extLst>
          </p:cNvPr>
          <p:cNvSpPr>
            <a:spLocks noGrp="1"/>
          </p:cNvSpPr>
          <p:nvPr>
            <p:ph type="pic" idx="10"/>
          </p:nvPr>
        </p:nvSpPr>
        <p:spPr>
          <a:xfrm>
            <a:off x="8135459" y="0"/>
            <a:ext cx="4056540" cy="64293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80806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0D767-83FA-5C4A-9322-F9EA8B9F33C4}"/>
              </a:ext>
            </a:extLst>
          </p:cNvPr>
          <p:cNvSpPr>
            <a:spLocks noGrp="1"/>
          </p:cNvSpPr>
          <p:nvPr>
            <p:ph type="title"/>
          </p:nvPr>
        </p:nvSpPr>
        <p:spPr>
          <a:xfrm>
            <a:off x="371326" y="428626"/>
            <a:ext cx="4580501" cy="429504"/>
          </a:xfrm>
        </p:spPr>
        <p:txBody>
          <a:bodyPr anchor="t">
            <a:noAutofit/>
          </a:bodyPr>
          <a:lstStyle>
            <a:lvl1pPr>
              <a:defRPr sz="2400">
                <a:solidFill>
                  <a:schemeClr val="tx2"/>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D56B07CA-75FD-404F-A9D4-9D45C2426507}"/>
              </a:ext>
            </a:extLst>
          </p:cNvPr>
          <p:cNvSpPr>
            <a:spLocks noGrp="1"/>
          </p:cNvSpPr>
          <p:nvPr>
            <p:ph type="body" idx="1"/>
          </p:nvPr>
        </p:nvSpPr>
        <p:spPr>
          <a:xfrm>
            <a:off x="371327" y="858130"/>
            <a:ext cx="3048000" cy="3557339"/>
          </a:xfrm>
        </p:spPr>
        <p:txBody>
          <a:bodyPr anchor="t">
            <a:normAutofit/>
          </a:bodyPr>
          <a:lstStyle>
            <a:lvl1pPr marL="0" indent="0">
              <a:lnSpc>
                <a:spcPct val="100000"/>
              </a:lnSpc>
              <a:buNone/>
              <a:defRPr sz="11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7690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0D767-83FA-5C4A-9322-F9EA8B9F33C4}"/>
              </a:ext>
            </a:extLst>
          </p:cNvPr>
          <p:cNvSpPr>
            <a:spLocks noGrp="1"/>
          </p:cNvSpPr>
          <p:nvPr>
            <p:ph type="title"/>
          </p:nvPr>
        </p:nvSpPr>
        <p:spPr>
          <a:xfrm>
            <a:off x="371326" y="428626"/>
            <a:ext cx="4580501" cy="429504"/>
          </a:xfrm>
        </p:spPr>
        <p:txBody>
          <a:bodyPr anchor="t">
            <a:noAutofit/>
          </a:bodyPr>
          <a:lstStyle>
            <a:lvl1pPr>
              <a:defRPr sz="24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D56B07CA-75FD-404F-A9D4-9D45C2426507}"/>
              </a:ext>
            </a:extLst>
          </p:cNvPr>
          <p:cNvSpPr>
            <a:spLocks noGrp="1"/>
          </p:cNvSpPr>
          <p:nvPr>
            <p:ph type="body" idx="1"/>
          </p:nvPr>
        </p:nvSpPr>
        <p:spPr>
          <a:xfrm>
            <a:off x="371327" y="858130"/>
            <a:ext cx="3048000" cy="3557339"/>
          </a:xfrm>
        </p:spPr>
        <p:txBody>
          <a:bodyPr anchor="t">
            <a:normAutofit/>
          </a:bodyPr>
          <a:lstStyle>
            <a:lvl1pPr marL="0" indent="0">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2">
            <a:extLst>
              <a:ext uri="{FF2B5EF4-FFF2-40B4-BE49-F238E27FC236}">
                <a16:creationId xmlns:a16="http://schemas.microsoft.com/office/drawing/2014/main" id="{514EC0A2-E3AD-C342-85C5-07DEE9C95727}"/>
              </a:ext>
            </a:extLst>
          </p:cNvPr>
          <p:cNvSpPr>
            <a:spLocks noGrp="1"/>
          </p:cNvSpPr>
          <p:nvPr>
            <p:ph type="pic" idx="10"/>
          </p:nvPr>
        </p:nvSpPr>
        <p:spPr>
          <a:xfrm>
            <a:off x="4053194" y="0"/>
            <a:ext cx="8138806" cy="64293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62981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0D767-83FA-5C4A-9322-F9EA8B9F33C4}"/>
              </a:ext>
            </a:extLst>
          </p:cNvPr>
          <p:cNvSpPr>
            <a:spLocks noGrp="1"/>
          </p:cNvSpPr>
          <p:nvPr>
            <p:ph type="title"/>
          </p:nvPr>
        </p:nvSpPr>
        <p:spPr>
          <a:xfrm>
            <a:off x="371326" y="428626"/>
            <a:ext cx="4580501" cy="429504"/>
          </a:xfrm>
        </p:spPr>
        <p:txBody>
          <a:bodyPr anchor="t">
            <a:noAutofit/>
          </a:bodyPr>
          <a:lstStyle>
            <a:lvl1pPr>
              <a:defRPr sz="2400">
                <a:solidFill>
                  <a:schemeClr val="bg1"/>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D56B07CA-75FD-404F-A9D4-9D45C2426507}"/>
              </a:ext>
            </a:extLst>
          </p:cNvPr>
          <p:cNvSpPr>
            <a:spLocks noGrp="1"/>
          </p:cNvSpPr>
          <p:nvPr>
            <p:ph type="body" idx="1"/>
          </p:nvPr>
        </p:nvSpPr>
        <p:spPr>
          <a:xfrm>
            <a:off x="371327" y="858130"/>
            <a:ext cx="3048000" cy="3557339"/>
          </a:xfrm>
        </p:spPr>
        <p:txBody>
          <a:bodyPr anchor="t">
            <a:normAutofit/>
          </a:bodyPr>
          <a:lstStyle>
            <a:lvl1pPr marL="0" indent="0">
              <a:lnSpc>
                <a:spcPct val="100000"/>
              </a:lnSpc>
              <a:buNone/>
              <a:defRPr sz="11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5DC53311-FC55-2F47-A1BB-A4D6DF9DD115}"/>
              </a:ext>
            </a:extLst>
          </p:cNvPr>
          <p:cNvSpPr>
            <a:spLocks noGrp="1"/>
          </p:cNvSpPr>
          <p:nvPr>
            <p:ph type="pic" idx="10"/>
          </p:nvPr>
        </p:nvSpPr>
        <p:spPr>
          <a:xfrm>
            <a:off x="4053194" y="0"/>
            <a:ext cx="8138806" cy="64293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07467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BA55FA-35DE-494B-A3A3-BCE84967846C}"/>
              </a:ext>
            </a:extLst>
          </p:cNvPr>
          <p:cNvSpPr/>
          <p:nvPr userDrawn="1"/>
        </p:nvSpPr>
        <p:spPr>
          <a:xfrm>
            <a:off x="0" y="0"/>
            <a:ext cx="12192000" cy="61632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Ovo" panose="02020502070400060406" pitchFamily="18" charset="0"/>
            </a:endParaRPr>
          </a:p>
        </p:txBody>
      </p:sp>
      <p:sp>
        <p:nvSpPr>
          <p:cNvPr id="12" name="Text Placeholder 2">
            <a:extLst>
              <a:ext uri="{FF2B5EF4-FFF2-40B4-BE49-F238E27FC236}">
                <a16:creationId xmlns:a16="http://schemas.microsoft.com/office/drawing/2014/main" id="{3AFCF68C-97C8-3441-A193-83F1562CD0EB}"/>
              </a:ext>
            </a:extLst>
          </p:cNvPr>
          <p:cNvSpPr>
            <a:spLocks noGrp="1"/>
          </p:cNvSpPr>
          <p:nvPr>
            <p:ph type="body" idx="1" hasCustomPrompt="1"/>
          </p:nvPr>
        </p:nvSpPr>
        <p:spPr>
          <a:xfrm>
            <a:off x="371327" y="1389413"/>
            <a:ext cx="11355854" cy="4306851"/>
          </a:xfrm>
        </p:spPr>
        <p:txBody>
          <a:bodyPr anchor="t">
            <a:normAutofit/>
          </a:bodyPr>
          <a:lstStyle>
            <a:lvl1pPr marL="234950" indent="-234950">
              <a:lnSpc>
                <a:spcPct val="125000"/>
              </a:lnSpc>
              <a:buFont typeface="Arial" panose="020B0604020202020204" pitchFamily="34" charset="0"/>
              <a:buChar char="•"/>
              <a:tabLst/>
              <a:defRPr sz="1600" b="0" i="0" spc="0" baseline="0">
                <a:solidFill>
                  <a:srgbClr val="FFFFFF"/>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styles</a:t>
            </a:r>
          </a:p>
        </p:txBody>
      </p:sp>
      <p:cxnSp>
        <p:nvCxnSpPr>
          <p:cNvPr id="8" name="Straight Connector 7">
            <a:extLst>
              <a:ext uri="{FF2B5EF4-FFF2-40B4-BE49-F238E27FC236}">
                <a16:creationId xmlns:a16="http://schemas.microsoft.com/office/drawing/2014/main" id="{BA48D0C0-A863-B447-BC91-C3C061F04E52}"/>
              </a:ext>
            </a:extLst>
          </p:cNvPr>
          <p:cNvCxnSpPr>
            <a:cxnSpLocks/>
          </p:cNvCxnSpPr>
          <p:nvPr userDrawn="1"/>
        </p:nvCxnSpPr>
        <p:spPr>
          <a:xfrm>
            <a:off x="464819" y="1161736"/>
            <a:ext cx="326931"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6"/>
            <a:ext cx="11355855" cy="590931"/>
          </a:xfrm>
          <a:solidFill>
            <a:schemeClr val="tx1"/>
          </a:solidFill>
        </p:spPr>
        <p:txBody>
          <a:bodyPr anchor="t">
            <a:sp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40802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F851387D-1EEF-3741-9552-2F27F45A79A9}"/>
              </a:ext>
            </a:extLst>
          </p:cNvPr>
          <p:cNvCxnSpPr>
            <a:cxnSpLocks/>
          </p:cNvCxnSpPr>
          <p:nvPr userDrawn="1"/>
        </p:nvCxnSpPr>
        <p:spPr>
          <a:xfrm>
            <a:off x="441925" y="1094170"/>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20AC6B3D-F33A-364E-BECE-EF9B62AFA03F}"/>
              </a:ext>
            </a:extLst>
          </p:cNvPr>
          <p:cNvSpPr>
            <a:spLocks noGrp="1"/>
          </p:cNvSpPr>
          <p:nvPr>
            <p:ph type="body" idx="10"/>
          </p:nvPr>
        </p:nvSpPr>
        <p:spPr>
          <a:xfrm>
            <a:off x="371327" y="1279412"/>
            <a:ext cx="3048000" cy="2005210"/>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2">
            <a:extLst>
              <a:ext uri="{FF2B5EF4-FFF2-40B4-BE49-F238E27FC236}">
                <a16:creationId xmlns:a16="http://schemas.microsoft.com/office/drawing/2014/main" id="{9581AB09-21E8-694F-9DA4-E0ABC32614CC}"/>
              </a:ext>
            </a:extLst>
          </p:cNvPr>
          <p:cNvSpPr>
            <a:spLocks noGrp="1"/>
          </p:cNvSpPr>
          <p:nvPr>
            <p:ph type="body" idx="11"/>
          </p:nvPr>
        </p:nvSpPr>
        <p:spPr>
          <a:xfrm>
            <a:off x="4476926" y="1276738"/>
            <a:ext cx="3048000" cy="200521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2">
            <a:extLst>
              <a:ext uri="{FF2B5EF4-FFF2-40B4-BE49-F238E27FC236}">
                <a16:creationId xmlns:a16="http://schemas.microsoft.com/office/drawing/2014/main" id="{9DD0C176-D21A-EC4C-B7F0-67CF72D65CDA}"/>
              </a:ext>
            </a:extLst>
          </p:cNvPr>
          <p:cNvSpPr>
            <a:spLocks noGrp="1"/>
          </p:cNvSpPr>
          <p:nvPr>
            <p:ph type="body" idx="12"/>
          </p:nvPr>
        </p:nvSpPr>
        <p:spPr>
          <a:xfrm>
            <a:off x="8582526" y="1276738"/>
            <a:ext cx="3048000" cy="200521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0" name="Title 6">
            <a:extLst>
              <a:ext uri="{FF2B5EF4-FFF2-40B4-BE49-F238E27FC236}">
                <a16:creationId xmlns:a16="http://schemas.microsoft.com/office/drawing/2014/main" id="{A3F5BE9C-6233-5143-B18B-A855757091AA}"/>
              </a:ext>
            </a:extLst>
          </p:cNvPr>
          <p:cNvSpPr>
            <a:spLocks noGrp="1"/>
          </p:cNvSpPr>
          <p:nvPr>
            <p:ph type="title"/>
          </p:nvPr>
        </p:nvSpPr>
        <p:spPr>
          <a:xfrm>
            <a:off x="371326" y="428626"/>
            <a:ext cx="4580501" cy="429504"/>
          </a:xfrm>
        </p:spPr>
        <p:txBody>
          <a:bodyPr anchor="t">
            <a:noAutofit/>
          </a:bodyPr>
          <a:lstStyle>
            <a:lvl1pPr>
              <a:defRPr sz="2400">
                <a:solidFill>
                  <a:schemeClr val="tx2"/>
                </a:solidFill>
              </a:defRPr>
            </a:lvl1pPr>
          </a:lstStyle>
          <a:p>
            <a:r>
              <a:rPr lang="en-US"/>
              <a:t>Click to edit Master title style</a:t>
            </a:r>
            <a:endParaRPr lang="en-US" dirty="0"/>
          </a:p>
        </p:txBody>
      </p:sp>
      <p:cxnSp>
        <p:nvCxnSpPr>
          <p:cNvPr id="21" name="Straight Connector 20">
            <a:extLst>
              <a:ext uri="{FF2B5EF4-FFF2-40B4-BE49-F238E27FC236}">
                <a16:creationId xmlns:a16="http://schemas.microsoft.com/office/drawing/2014/main" id="{690E96B1-0B7B-3A4C-8B9A-7316A05496C7}"/>
              </a:ext>
            </a:extLst>
          </p:cNvPr>
          <p:cNvCxnSpPr>
            <a:cxnSpLocks/>
          </p:cNvCxnSpPr>
          <p:nvPr userDrawn="1"/>
        </p:nvCxnSpPr>
        <p:spPr>
          <a:xfrm>
            <a:off x="4548704" y="1094170"/>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B53D2D5-4329-B245-9D9A-79AD63A0FD7F}"/>
              </a:ext>
            </a:extLst>
          </p:cNvPr>
          <p:cNvCxnSpPr>
            <a:cxnSpLocks/>
          </p:cNvCxnSpPr>
          <p:nvPr userDrawn="1"/>
        </p:nvCxnSpPr>
        <p:spPr>
          <a:xfrm>
            <a:off x="8671525" y="1094170"/>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 Placeholder 2">
            <a:extLst>
              <a:ext uri="{FF2B5EF4-FFF2-40B4-BE49-F238E27FC236}">
                <a16:creationId xmlns:a16="http://schemas.microsoft.com/office/drawing/2014/main" id="{EBE2739D-AF47-0446-9167-1D16BED3B4D1}"/>
              </a:ext>
            </a:extLst>
          </p:cNvPr>
          <p:cNvSpPr>
            <a:spLocks noGrp="1"/>
          </p:cNvSpPr>
          <p:nvPr>
            <p:ph type="body" idx="13"/>
          </p:nvPr>
        </p:nvSpPr>
        <p:spPr>
          <a:xfrm>
            <a:off x="371327" y="3669687"/>
            <a:ext cx="3048000" cy="2005210"/>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Text Placeholder 2">
            <a:extLst>
              <a:ext uri="{FF2B5EF4-FFF2-40B4-BE49-F238E27FC236}">
                <a16:creationId xmlns:a16="http://schemas.microsoft.com/office/drawing/2014/main" id="{62988012-1B68-DE49-AAA1-D9322B786232}"/>
              </a:ext>
            </a:extLst>
          </p:cNvPr>
          <p:cNvSpPr>
            <a:spLocks noGrp="1"/>
          </p:cNvSpPr>
          <p:nvPr>
            <p:ph type="body" idx="14"/>
          </p:nvPr>
        </p:nvSpPr>
        <p:spPr>
          <a:xfrm>
            <a:off x="4476926" y="3667013"/>
            <a:ext cx="3048000" cy="200521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5" name="Text Placeholder 2">
            <a:extLst>
              <a:ext uri="{FF2B5EF4-FFF2-40B4-BE49-F238E27FC236}">
                <a16:creationId xmlns:a16="http://schemas.microsoft.com/office/drawing/2014/main" id="{E56B4E5D-209A-6E4F-BADA-9B4C7CE9D4F8}"/>
              </a:ext>
            </a:extLst>
          </p:cNvPr>
          <p:cNvSpPr>
            <a:spLocks noGrp="1"/>
          </p:cNvSpPr>
          <p:nvPr>
            <p:ph type="body" idx="15"/>
          </p:nvPr>
        </p:nvSpPr>
        <p:spPr>
          <a:xfrm>
            <a:off x="8582526" y="3667013"/>
            <a:ext cx="3048000" cy="2005211"/>
          </a:xfrm>
        </p:spPr>
        <p:txBody>
          <a:bodyPr anchor="t">
            <a:normAutofit/>
          </a:bodyPr>
          <a:lstStyle>
            <a:lvl1pPr marL="0" indent="0">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6" name="Straight Connector 25">
            <a:extLst>
              <a:ext uri="{FF2B5EF4-FFF2-40B4-BE49-F238E27FC236}">
                <a16:creationId xmlns:a16="http://schemas.microsoft.com/office/drawing/2014/main" id="{F3CA3F69-7607-0949-BAE8-B06837D32DAF}"/>
              </a:ext>
            </a:extLst>
          </p:cNvPr>
          <p:cNvCxnSpPr>
            <a:cxnSpLocks/>
          </p:cNvCxnSpPr>
          <p:nvPr userDrawn="1"/>
        </p:nvCxnSpPr>
        <p:spPr>
          <a:xfrm>
            <a:off x="441925" y="348444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F16916-5D13-2F4F-8D7F-2AEB07694019}"/>
              </a:ext>
            </a:extLst>
          </p:cNvPr>
          <p:cNvCxnSpPr>
            <a:cxnSpLocks/>
          </p:cNvCxnSpPr>
          <p:nvPr userDrawn="1"/>
        </p:nvCxnSpPr>
        <p:spPr>
          <a:xfrm>
            <a:off x="4548704" y="348444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7698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6943873" cy="793921"/>
          </a:xfrm>
        </p:spPr>
        <p:txBody>
          <a:bodyPr anchor="t">
            <a:noAutofit/>
          </a:bodyPr>
          <a:lstStyle>
            <a:lvl1pPr>
              <a:defRPr sz="3600">
                <a:solidFill>
                  <a:schemeClr val="tx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hasCustomPrompt="1"/>
          </p:nvPr>
        </p:nvSpPr>
        <p:spPr>
          <a:xfrm>
            <a:off x="371327" y="1249569"/>
            <a:ext cx="3048000" cy="1690579"/>
          </a:xfrm>
        </p:spPr>
        <p:txBody>
          <a:bodyPr anchor="t">
            <a:normAutofit/>
          </a:bodyPr>
          <a:lstStyle>
            <a:lvl1pPr marL="0" indent="0">
              <a:lnSpc>
                <a:spcPct val="150000"/>
              </a:lnSpc>
              <a:buNone/>
              <a:defRPr sz="1100" b="1" spc="3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598357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536CEE9-5D48-A740-A14C-517E01514428}"/>
              </a:ext>
            </a:extLst>
          </p:cNvPr>
          <p:cNvCxnSpPr>
            <a:cxnSpLocks/>
          </p:cNvCxnSpPr>
          <p:nvPr userDrawn="1"/>
        </p:nvCxnSpPr>
        <p:spPr>
          <a:xfrm>
            <a:off x="464819" y="1161736"/>
            <a:ext cx="32693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EEFB41-8A95-4E4C-9F97-6A162905147B}"/>
              </a:ext>
            </a:extLst>
          </p:cNvPr>
          <p:cNvSpPr>
            <a:spLocks noGrp="1"/>
          </p:cNvSpPr>
          <p:nvPr>
            <p:ph type="body" idx="1"/>
          </p:nvPr>
        </p:nvSpPr>
        <p:spPr>
          <a:xfrm>
            <a:off x="371327" y="1402915"/>
            <a:ext cx="11355854" cy="4183691"/>
          </a:xfrm>
        </p:spPr>
        <p:txBody>
          <a:bodyPr anchor="t">
            <a:normAutofit/>
          </a:bodyPr>
          <a:lstStyle>
            <a:lvl1pPr marL="173038" indent="-173038">
              <a:lnSpc>
                <a:spcPct val="150000"/>
              </a:lnSpc>
              <a:buClr>
                <a:schemeClr val="tx2"/>
              </a:buClr>
              <a:buFont typeface="Arial" panose="020B0604020202020204" pitchFamily="34" charset="0"/>
              <a:buChar char="•"/>
              <a:tabLst/>
              <a:defRPr sz="1800" b="0" i="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6">
            <a:extLst>
              <a:ext uri="{FF2B5EF4-FFF2-40B4-BE49-F238E27FC236}">
                <a16:creationId xmlns:a16="http://schemas.microsoft.com/office/drawing/2014/main" id="{537DD354-F210-064A-8B52-1C1BDDF67847}"/>
              </a:ext>
            </a:extLst>
          </p:cNvPr>
          <p:cNvSpPr>
            <a:spLocks noGrp="1"/>
          </p:cNvSpPr>
          <p:nvPr>
            <p:ph type="title"/>
          </p:nvPr>
        </p:nvSpPr>
        <p:spPr>
          <a:xfrm>
            <a:off x="371326" y="428625"/>
            <a:ext cx="11355855" cy="590931"/>
          </a:xfrm>
          <a:solidFill>
            <a:srgbClr val="FFFFFF"/>
          </a:solidFill>
        </p:spPr>
        <p:txBody>
          <a:bodyPr anchor="t">
            <a:spAutoFit/>
          </a:bodyPr>
          <a:lstStyle>
            <a:lvl1pPr>
              <a:defRPr sz="360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1279874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90D767-83FA-5C4A-9322-F9EA8B9F33C4}"/>
              </a:ext>
            </a:extLst>
          </p:cNvPr>
          <p:cNvSpPr>
            <a:spLocks noGrp="1"/>
          </p:cNvSpPr>
          <p:nvPr>
            <p:ph type="title"/>
          </p:nvPr>
        </p:nvSpPr>
        <p:spPr>
          <a:xfrm>
            <a:off x="371326" y="428626"/>
            <a:ext cx="4580501" cy="429504"/>
          </a:xfrm>
        </p:spPr>
        <p:txBody>
          <a:bodyPr anchor="t">
            <a:noAutofit/>
          </a:bodyPr>
          <a:lstStyle>
            <a:lvl1pPr>
              <a:defRPr sz="2400">
                <a:solidFill>
                  <a:schemeClr val="tx2"/>
                </a:solidFill>
              </a:defRPr>
            </a:lvl1p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D56B07CA-75FD-404F-A9D4-9D45C2426507}"/>
              </a:ext>
            </a:extLst>
          </p:cNvPr>
          <p:cNvSpPr>
            <a:spLocks noGrp="1"/>
          </p:cNvSpPr>
          <p:nvPr>
            <p:ph type="body" idx="1"/>
          </p:nvPr>
        </p:nvSpPr>
        <p:spPr>
          <a:xfrm>
            <a:off x="371327" y="858130"/>
            <a:ext cx="3048000" cy="3557339"/>
          </a:xfrm>
        </p:spPr>
        <p:txBody>
          <a:bodyPr anchor="t">
            <a:normAutofit/>
          </a:bodyPr>
          <a:lstStyle>
            <a:lvl1pPr marL="0" indent="0">
              <a:lnSpc>
                <a:spcPct val="100000"/>
              </a:lnSpc>
              <a:buNone/>
              <a:defRPr sz="11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078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D05E3-6E98-2B42-9BEE-89DA1C1BD59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4662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6"/>
        <p:cNvGrpSpPr/>
        <p:nvPr/>
      </p:nvGrpSpPr>
      <p:grpSpPr>
        <a:xfrm>
          <a:off x="0" y="0"/>
          <a:ext cx="0" cy="0"/>
          <a:chOff x="0" y="0"/>
          <a:chExt cx="0" cy="0"/>
        </a:xfrm>
      </p:grpSpPr>
      <p:pic>
        <p:nvPicPr>
          <p:cNvPr id="17" name="Google Shape;17;p40"/>
          <p:cNvPicPr preferRelativeResize="0"/>
          <p:nvPr/>
        </p:nvPicPr>
        <p:blipFill rotWithShape="1">
          <a:blip r:embed="rId2">
            <a:alphaModFix/>
          </a:blip>
          <a:srcRect/>
          <a:stretch/>
        </p:blipFill>
        <p:spPr>
          <a:xfrm>
            <a:off x="-1" y="0"/>
            <a:ext cx="12191999" cy="6420678"/>
          </a:xfrm>
          <a:prstGeom prst="rect">
            <a:avLst/>
          </a:prstGeom>
          <a:noFill/>
          <a:ln>
            <a:noFill/>
          </a:ln>
        </p:spPr>
      </p:pic>
      <p:sp>
        <p:nvSpPr>
          <p:cNvPr id="18" name="Google Shape;18;p40"/>
          <p:cNvSpPr/>
          <p:nvPr/>
        </p:nvSpPr>
        <p:spPr>
          <a:xfrm>
            <a:off x="1" y="5529943"/>
            <a:ext cx="12192000" cy="13280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9" name="Google Shape;19;p40" descr="A picture containing text, sign&#10;&#10;Description automatically generated"/>
          <p:cNvPicPr preferRelativeResize="0"/>
          <p:nvPr/>
        </p:nvPicPr>
        <p:blipFill rotWithShape="1">
          <a:blip r:embed="rId3">
            <a:alphaModFix/>
          </a:blip>
          <a:srcRect/>
          <a:stretch/>
        </p:blipFill>
        <p:spPr>
          <a:xfrm>
            <a:off x="10178705" y="5737860"/>
            <a:ext cx="1457559" cy="901478"/>
          </a:xfrm>
          <a:prstGeom prst="rect">
            <a:avLst/>
          </a:prstGeom>
          <a:noFill/>
          <a:ln>
            <a:noFill/>
          </a:ln>
        </p:spPr>
      </p:pic>
      <p:sp>
        <p:nvSpPr>
          <p:cNvPr id="20" name="Google Shape;20;p40"/>
          <p:cNvSpPr txBox="1">
            <a:spLocks noGrp="1"/>
          </p:cNvSpPr>
          <p:nvPr>
            <p:ph type="title"/>
          </p:nvPr>
        </p:nvSpPr>
        <p:spPr>
          <a:xfrm>
            <a:off x="371326" y="2906685"/>
            <a:ext cx="9607561"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lt1"/>
              </a:buClr>
              <a:buSzPts val="5400"/>
              <a:buFont typeface="Ovo"/>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1" name="Google Shape;21;p40"/>
          <p:cNvCxnSpPr/>
          <p:nvPr/>
        </p:nvCxnSpPr>
        <p:spPr>
          <a:xfrm>
            <a:off x="464819" y="3835636"/>
            <a:ext cx="326931" cy="0"/>
          </a:xfrm>
          <a:prstGeom prst="straightConnector1">
            <a:avLst/>
          </a:prstGeom>
          <a:noFill/>
          <a:ln w="47625" cap="flat" cmpd="sng">
            <a:solidFill>
              <a:schemeClr val="dk2"/>
            </a:solidFill>
            <a:prstDash val="solid"/>
            <a:miter lim="800000"/>
            <a:headEnd type="none" w="sm" len="sm"/>
            <a:tailEnd type="none" w="sm" len="sm"/>
          </a:ln>
        </p:spPr>
      </p:cxnSp>
      <p:sp>
        <p:nvSpPr>
          <p:cNvPr id="22" name="Google Shape;22;p40"/>
          <p:cNvSpPr txBox="1">
            <a:spLocks noGrp="1"/>
          </p:cNvSpPr>
          <p:nvPr>
            <p:ph type="body" idx="1"/>
          </p:nvPr>
        </p:nvSpPr>
        <p:spPr>
          <a:xfrm>
            <a:off x="371326" y="3963226"/>
            <a:ext cx="5453003" cy="45995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100"/>
              <a:buNone/>
              <a:defRPr sz="1100" b="1">
                <a:solidFill>
                  <a:schemeClr val="lt1"/>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Tree>
    <p:extLst>
      <p:ext uri="{BB962C8B-B14F-4D97-AF65-F5344CB8AC3E}">
        <p14:creationId xmlns:p14="http://schemas.microsoft.com/office/powerpoint/2010/main" val="1885119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3"/>
        <p:cNvGrpSpPr/>
        <p:nvPr/>
      </p:nvGrpSpPr>
      <p:grpSpPr>
        <a:xfrm>
          <a:off x="0" y="0"/>
          <a:ext cx="0" cy="0"/>
          <a:chOff x="0" y="0"/>
          <a:chExt cx="0" cy="0"/>
        </a:xfrm>
      </p:grpSpPr>
      <p:sp>
        <p:nvSpPr>
          <p:cNvPr id="24" name="Google Shape;24;p41"/>
          <p:cNvSpPr txBox="1">
            <a:spLocks noGrp="1"/>
          </p:cNvSpPr>
          <p:nvPr>
            <p:ph type="title"/>
          </p:nvPr>
        </p:nvSpPr>
        <p:spPr>
          <a:xfrm>
            <a:off x="371326" y="428625"/>
            <a:ext cx="6943873" cy="79392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2"/>
              </a:buClr>
              <a:buSzPts val="3600"/>
              <a:buFont typeface="Ovo"/>
              <a:buNone/>
              <a:defRPr sz="36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25" name="Google Shape;25;p41"/>
          <p:cNvCxnSpPr/>
          <p:nvPr/>
        </p:nvCxnSpPr>
        <p:spPr>
          <a:xfrm>
            <a:off x="464819" y="1161736"/>
            <a:ext cx="326931" cy="0"/>
          </a:xfrm>
          <a:prstGeom prst="straightConnector1">
            <a:avLst/>
          </a:prstGeom>
          <a:noFill/>
          <a:ln w="47625" cap="flat" cmpd="sng">
            <a:solidFill>
              <a:schemeClr val="dk1"/>
            </a:solidFill>
            <a:prstDash val="solid"/>
            <a:miter lim="800000"/>
            <a:headEnd type="none" w="sm" len="sm"/>
            <a:tailEnd type="none" w="sm" len="sm"/>
          </a:ln>
        </p:spPr>
      </p:cxnSp>
      <p:sp>
        <p:nvSpPr>
          <p:cNvPr id="26" name="Google Shape;26;p41"/>
          <p:cNvSpPr txBox="1">
            <a:spLocks noGrp="1"/>
          </p:cNvSpPr>
          <p:nvPr>
            <p:ph type="body" idx="1"/>
          </p:nvPr>
        </p:nvSpPr>
        <p:spPr>
          <a:xfrm>
            <a:off x="371327" y="1249569"/>
            <a:ext cx="3048000" cy="1690579"/>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2"/>
              </a:buClr>
              <a:buSzPts val="1100"/>
              <a:buNone/>
              <a:defRPr sz="1100" b="1">
                <a:solidFill>
                  <a:schemeClr val="dk2"/>
                </a:solidFill>
              </a:defRPr>
            </a:lvl1pPr>
            <a:lvl2pPr marL="914400" lvl="1" indent="-228600" algn="l">
              <a:lnSpc>
                <a:spcPct val="90000"/>
              </a:lnSpc>
              <a:spcBef>
                <a:spcPts val="500"/>
              </a:spcBef>
              <a:spcAft>
                <a:spcPts val="0"/>
              </a:spcAft>
              <a:buClr>
                <a:srgbClr val="95979D"/>
              </a:buClr>
              <a:buSzPts val="2000"/>
              <a:buNone/>
              <a:defRPr sz="2000">
                <a:solidFill>
                  <a:srgbClr val="95979D"/>
                </a:solidFill>
              </a:defRPr>
            </a:lvl2pPr>
            <a:lvl3pPr marL="1371600" lvl="2" indent="-228600" algn="l">
              <a:lnSpc>
                <a:spcPct val="90000"/>
              </a:lnSpc>
              <a:spcBef>
                <a:spcPts val="500"/>
              </a:spcBef>
              <a:spcAft>
                <a:spcPts val="0"/>
              </a:spcAft>
              <a:buClr>
                <a:srgbClr val="95979D"/>
              </a:buClr>
              <a:buSzPts val="1800"/>
              <a:buNone/>
              <a:defRPr sz="1800">
                <a:solidFill>
                  <a:srgbClr val="95979D"/>
                </a:solidFill>
              </a:defRPr>
            </a:lvl3pPr>
            <a:lvl4pPr marL="1828800" lvl="3" indent="-228600" algn="l">
              <a:lnSpc>
                <a:spcPct val="90000"/>
              </a:lnSpc>
              <a:spcBef>
                <a:spcPts val="500"/>
              </a:spcBef>
              <a:spcAft>
                <a:spcPts val="0"/>
              </a:spcAft>
              <a:buClr>
                <a:srgbClr val="95979D"/>
              </a:buClr>
              <a:buSzPts val="1600"/>
              <a:buNone/>
              <a:defRPr sz="1600">
                <a:solidFill>
                  <a:srgbClr val="95979D"/>
                </a:solidFill>
              </a:defRPr>
            </a:lvl4pPr>
            <a:lvl5pPr marL="2286000" lvl="4" indent="-228600" algn="l">
              <a:lnSpc>
                <a:spcPct val="90000"/>
              </a:lnSpc>
              <a:spcBef>
                <a:spcPts val="500"/>
              </a:spcBef>
              <a:spcAft>
                <a:spcPts val="0"/>
              </a:spcAft>
              <a:buClr>
                <a:srgbClr val="95979D"/>
              </a:buClr>
              <a:buSzPts val="1600"/>
              <a:buNone/>
              <a:defRPr sz="1600">
                <a:solidFill>
                  <a:srgbClr val="95979D"/>
                </a:solidFill>
              </a:defRPr>
            </a:lvl5pPr>
            <a:lvl6pPr marL="2743200" lvl="5" indent="-228600" algn="l">
              <a:lnSpc>
                <a:spcPct val="90000"/>
              </a:lnSpc>
              <a:spcBef>
                <a:spcPts val="500"/>
              </a:spcBef>
              <a:spcAft>
                <a:spcPts val="0"/>
              </a:spcAft>
              <a:buClr>
                <a:srgbClr val="95979D"/>
              </a:buClr>
              <a:buSzPts val="1600"/>
              <a:buNone/>
              <a:defRPr sz="1600">
                <a:solidFill>
                  <a:srgbClr val="95979D"/>
                </a:solidFill>
              </a:defRPr>
            </a:lvl6pPr>
            <a:lvl7pPr marL="3200400" lvl="6" indent="-228600" algn="l">
              <a:lnSpc>
                <a:spcPct val="90000"/>
              </a:lnSpc>
              <a:spcBef>
                <a:spcPts val="500"/>
              </a:spcBef>
              <a:spcAft>
                <a:spcPts val="0"/>
              </a:spcAft>
              <a:buClr>
                <a:srgbClr val="95979D"/>
              </a:buClr>
              <a:buSzPts val="1600"/>
              <a:buNone/>
              <a:defRPr sz="1600">
                <a:solidFill>
                  <a:srgbClr val="95979D"/>
                </a:solidFill>
              </a:defRPr>
            </a:lvl7pPr>
            <a:lvl8pPr marL="3657600" lvl="7" indent="-228600" algn="l">
              <a:lnSpc>
                <a:spcPct val="90000"/>
              </a:lnSpc>
              <a:spcBef>
                <a:spcPts val="500"/>
              </a:spcBef>
              <a:spcAft>
                <a:spcPts val="0"/>
              </a:spcAft>
              <a:buClr>
                <a:srgbClr val="95979D"/>
              </a:buClr>
              <a:buSzPts val="1600"/>
              <a:buNone/>
              <a:defRPr sz="1600">
                <a:solidFill>
                  <a:srgbClr val="95979D"/>
                </a:solidFill>
              </a:defRPr>
            </a:lvl8pPr>
            <a:lvl9pPr marL="4114800" lvl="8" indent="-228600" algn="l">
              <a:lnSpc>
                <a:spcPct val="90000"/>
              </a:lnSpc>
              <a:spcBef>
                <a:spcPts val="500"/>
              </a:spcBef>
              <a:spcAft>
                <a:spcPts val="0"/>
              </a:spcAft>
              <a:buClr>
                <a:srgbClr val="95979D"/>
              </a:buClr>
              <a:buSzPts val="1600"/>
              <a:buNone/>
              <a:defRPr sz="1600">
                <a:solidFill>
                  <a:srgbClr val="95979D"/>
                </a:solidFill>
              </a:defRPr>
            </a:lvl9pPr>
          </a:lstStyle>
          <a:p>
            <a:endParaRPr/>
          </a:p>
        </p:txBody>
      </p:sp>
    </p:spTree>
    <p:extLst>
      <p:ext uri="{BB962C8B-B14F-4D97-AF65-F5344CB8AC3E}">
        <p14:creationId xmlns:p14="http://schemas.microsoft.com/office/powerpoint/2010/main" val="204702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image" Target="../media/image1.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40.xml"/><Relationship Id="rId7" Type="http://schemas.openxmlformats.org/officeDocument/2006/relationships/tags" Target="../tags/tag1.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3.xml"/><Relationship Id="rId5" Type="http://schemas.openxmlformats.org/officeDocument/2006/relationships/slideLayout" Target="../slideLayouts/slideLayout42.xml"/><Relationship Id="rId10"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image" Target="../media/image8.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image" Target="../media/image1.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14C7B-B8AA-3748-8A78-719D8D265281}"/>
              </a:ext>
            </a:extLst>
          </p:cNvPr>
          <p:cNvSpPr>
            <a:spLocks noGrp="1"/>
          </p:cNvSpPr>
          <p:nvPr>
            <p:ph type="title"/>
          </p:nvPr>
        </p:nvSpPr>
        <p:spPr>
          <a:xfrm>
            <a:off x="354330" y="1"/>
            <a:ext cx="10515600" cy="10744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89BBD0-96E3-7A42-887C-80323F20C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29FF16B-21C4-1847-B4A7-ED43490078C8}"/>
              </a:ext>
            </a:extLst>
          </p:cNvPr>
          <p:cNvSpPr/>
          <p:nvPr userDrawn="1"/>
        </p:nvSpPr>
        <p:spPr>
          <a:xfrm>
            <a:off x="0" y="6176964"/>
            <a:ext cx="12192000" cy="6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EA41225F-A7EA-944D-963D-DFF07CB1D10B}"/>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9914647" y="6258474"/>
            <a:ext cx="1566097" cy="542593"/>
          </a:xfrm>
          <a:prstGeom prst="rect">
            <a:avLst/>
          </a:prstGeom>
        </p:spPr>
      </p:pic>
      <p:cxnSp>
        <p:nvCxnSpPr>
          <p:cNvPr id="9" name="Straight Connector 8">
            <a:extLst>
              <a:ext uri="{FF2B5EF4-FFF2-40B4-BE49-F238E27FC236}">
                <a16:creationId xmlns:a16="http://schemas.microsoft.com/office/drawing/2014/main" id="{9197E045-EBDF-434F-8527-7E72FBAE9DA2}"/>
              </a:ext>
            </a:extLst>
          </p:cNvPr>
          <p:cNvCxnSpPr>
            <a:cxnSpLocks/>
          </p:cNvCxnSpPr>
          <p:nvPr userDrawn="1"/>
        </p:nvCxnSpPr>
        <p:spPr>
          <a:xfrm>
            <a:off x="11551590" y="6505036"/>
            <a:ext cx="0" cy="977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EFFC7CB8-BF0D-C746-9845-D49489C8393B}"/>
              </a:ext>
            </a:extLst>
          </p:cNvPr>
          <p:cNvSpPr txBox="1">
            <a:spLocks/>
          </p:cNvSpPr>
          <p:nvPr userDrawn="1"/>
        </p:nvSpPr>
        <p:spPr>
          <a:xfrm>
            <a:off x="11313646" y="6369227"/>
            <a:ext cx="63187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C0B02D-A95A-8045-A56D-C16A10C3978B}" type="slidenum">
              <a:rPr lang="en-US"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06459241"/>
      </p:ext>
    </p:extLst>
  </p:cSld>
  <p:clrMap bg1="lt1" tx1="dk1" bg2="lt2" tx2="dk2" accent1="accent1" accent2="accent2" accent3="accent3" accent4="accent4" accent5="accent5" accent6="accent6" hlink="hlink" folHlink="folHlink"/>
  <p:sldLayoutIdLst>
    <p:sldLayoutId id="2147483701" r:id="rId1"/>
    <p:sldLayoutId id="2147483675" r:id="rId2"/>
    <p:sldLayoutId id="2147483698" r:id="rId3"/>
    <p:sldLayoutId id="2147483679" r:id="rId4"/>
    <p:sldLayoutId id="2147483717" r:id="rId5"/>
    <p:sldLayoutId id="2147483651" r:id="rId6"/>
    <p:sldLayoutId id="2147483702"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Ovo" panose="02020502070400060406"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354330" y="1"/>
            <a:ext cx="10515600" cy="107442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vo"/>
              <a:buNone/>
              <a:defRPr sz="4400" b="0" i="0" u="none" strike="noStrike" cap="none">
                <a:solidFill>
                  <a:schemeClr val="dk1"/>
                </a:solidFill>
                <a:latin typeface="Ovo"/>
                <a:ea typeface="Ovo"/>
                <a:cs typeface="Ovo"/>
                <a:sym typeface="Ov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Light"/>
                <a:ea typeface="Open Sans Light"/>
                <a:cs typeface="Open Sans Light"/>
                <a:sym typeface="Open Sans Ligh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Light"/>
                <a:ea typeface="Open Sans Light"/>
                <a:cs typeface="Open Sans Light"/>
                <a:sym typeface="Open Sans Ligh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Light"/>
                <a:ea typeface="Open Sans Light"/>
                <a:cs typeface="Open Sans Light"/>
                <a:sym typeface="Open Sans Ligh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Light"/>
                <a:ea typeface="Open Sans Light"/>
                <a:cs typeface="Open Sans Light"/>
                <a:sym typeface="Open Sans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39"/>
          <p:cNvSpPr/>
          <p:nvPr/>
        </p:nvSpPr>
        <p:spPr>
          <a:xfrm>
            <a:off x="0" y="6176964"/>
            <a:ext cx="12192000" cy="6810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3" name="Google Shape;13;p39" descr="Logo&#10;&#10;Description automatically generated"/>
          <p:cNvPicPr preferRelativeResize="0"/>
          <p:nvPr/>
        </p:nvPicPr>
        <p:blipFill rotWithShape="1">
          <a:blip r:embed="rId32">
            <a:alphaModFix/>
          </a:blip>
          <a:srcRect/>
          <a:stretch/>
        </p:blipFill>
        <p:spPr>
          <a:xfrm>
            <a:off x="9914647" y="6258474"/>
            <a:ext cx="1566097" cy="542593"/>
          </a:xfrm>
          <a:prstGeom prst="rect">
            <a:avLst/>
          </a:prstGeom>
          <a:noFill/>
          <a:ln>
            <a:noFill/>
          </a:ln>
        </p:spPr>
      </p:pic>
      <p:cxnSp>
        <p:nvCxnSpPr>
          <p:cNvPr id="14" name="Google Shape;14;p39"/>
          <p:cNvCxnSpPr/>
          <p:nvPr/>
        </p:nvCxnSpPr>
        <p:spPr>
          <a:xfrm>
            <a:off x="11551590" y="6505036"/>
            <a:ext cx="0" cy="97760"/>
          </a:xfrm>
          <a:prstGeom prst="straightConnector1">
            <a:avLst/>
          </a:prstGeom>
          <a:noFill/>
          <a:ln w="12700" cap="flat" cmpd="sng">
            <a:solidFill>
              <a:schemeClr val="dk2"/>
            </a:solidFill>
            <a:prstDash val="solid"/>
            <a:miter lim="800000"/>
            <a:headEnd type="none" w="sm" len="sm"/>
            <a:tailEnd type="none" w="sm" len="sm"/>
          </a:ln>
        </p:spPr>
      </p:cxnSp>
      <p:sp>
        <p:nvSpPr>
          <p:cNvPr id="15" name="Google Shape;15;p39"/>
          <p:cNvSpPr txBox="1"/>
          <p:nvPr/>
        </p:nvSpPr>
        <p:spPr>
          <a:xfrm>
            <a:off x="11313646" y="6369227"/>
            <a:ext cx="63187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2"/>
                </a:solidFill>
                <a:latin typeface="Open Sans"/>
                <a:ea typeface="Open Sans"/>
                <a:cs typeface="Open Sans"/>
                <a:sym typeface="Open Sans"/>
              </a:rPr>
              <a:t>‹#›</a:t>
            </a:fld>
            <a:endParaRPr sz="1200" b="0" i="0" u="none" strike="noStrike" cap="none">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532965339"/>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78"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56DE29-3F9F-2E0E-C784-FE63CCC7EEF0}"/>
              </a:ext>
            </a:extLst>
          </p:cNvPr>
          <p:cNvGraphicFramePr>
            <a:graphicFrameLocks noChangeAspect="1"/>
          </p:cNvGraphicFramePr>
          <p:nvPr userDrawn="1">
            <p:custDataLst>
              <p:tags r:id="rId7"/>
            </p:custDataLst>
            <p:extLst>
              <p:ext uri="{D42A27DB-BD31-4B8C-83A1-F6EECF244321}">
                <p14:modId xmlns:p14="http://schemas.microsoft.com/office/powerpoint/2010/main" val="8429022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Object 4" hidden="1">
                        <a:extLst>
                          <a:ext uri="{FF2B5EF4-FFF2-40B4-BE49-F238E27FC236}">
                            <a16:creationId xmlns:a16="http://schemas.microsoft.com/office/drawing/2014/main" id="{A056DE29-3F9F-2E0E-C784-FE63CCC7EEF0}"/>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ED14C7B-B8AA-3748-8A78-719D8D265281}"/>
              </a:ext>
            </a:extLst>
          </p:cNvPr>
          <p:cNvSpPr>
            <a:spLocks noGrp="1"/>
          </p:cNvSpPr>
          <p:nvPr>
            <p:ph type="title"/>
          </p:nvPr>
        </p:nvSpPr>
        <p:spPr>
          <a:xfrm>
            <a:off x="354330" y="1"/>
            <a:ext cx="10515600" cy="10744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89BBD0-96E3-7A42-887C-80323F20C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29FF16B-21C4-1847-B4A7-ED43490078C8}"/>
              </a:ext>
            </a:extLst>
          </p:cNvPr>
          <p:cNvSpPr/>
          <p:nvPr userDrawn="1"/>
        </p:nvSpPr>
        <p:spPr>
          <a:xfrm>
            <a:off x="0" y="6176964"/>
            <a:ext cx="12192000" cy="6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EA41225F-A7EA-944D-963D-DFF07CB1D10B}"/>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914647" y="6258474"/>
            <a:ext cx="1566097" cy="542593"/>
          </a:xfrm>
          <a:prstGeom prst="rect">
            <a:avLst/>
          </a:prstGeom>
        </p:spPr>
      </p:pic>
      <p:cxnSp>
        <p:nvCxnSpPr>
          <p:cNvPr id="9" name="Straight Connector 8">
            <a:extLst>
              <a:ext uri="{FF2B5EF4-FFF2-40B4-BE49-F238E27FC236}">
                <a16:creationId xmlns:a16="http://schemas.microsoft.com/office/drawing/2014/main" id="{9197E045-EBDF-434F-8527-7E72FBAE9DA2}"/>
              </a:ext>
            </a:extLst>
          </p:cNvPr>
          <p:cNvCxnSpPr>
            <a:cxnSpLocks/>
          </p:cNvCxnSpPr>
          <p:nvPr userDrawn="1"/>
        </p:nvCxnSpPr>
        <p:spPr>
          <a:xfrm>
            <a:off x="11551590" y="6505036"/>
            <a:ext cx="0" cy="977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EFFC7CB8-BF0D-C746-9845-D49489C8393B}"/>
              </a:ext>
            </a:extLst>
          </p:cNvPr>
          <p:cNvSpPr txBox="1">
            <a:spLocks/>
          </p:cNvSpPr>
          <p:nvPr userDrawn="1"/>
        </p:nvSpPr>
        <p:spPr>
          <a:xfrm>
            <a:off x="11313646" y="6369227"/>
            <a:ext cx="63187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C0B02D-A95A-8045-A56D-C16A10C3978B}" type="slidenum">
              <a:rPr lang="en-US"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0755686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Ovo" panose="02020502070400060406"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14C7B-B8AA-3748-8A78-719D8D265281}"/>
              </a:ext>
            </a:extLst>
          </p:cNvPr>
          <p:cNvSpPr>
            <a:spLocks noGrp="1"/>
          </p:cNvSpPr>
          <p:nvPr>
            <p:ph type="title"/>
          </p:nvPr>
        </p:nvSpPr>
        <p:spPr>
          <a:xfrm>
            <a:off x="354330" y="1"/>
            <a:ext cx="10515600" cy="10744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C89BBD0-96E3-7A42-887C-80323F20C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529FF16B-21C4-1847-B4A7-ED43490078C8}"/>
              </a:ext>
            </a:extLst>
          </p:cNvPr>
          <p:cNvSpPr/>
          <p:nvPr userDrawn="1"/>
        </p:nvSpPr>
        <p:spPr>
          <a:xfrm>
            <a:off x="0" y="6176964"/>
            <a:ext cx="12192000" cy="681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EA41225F-A7EA-944D-963D-DFF07CB1D10B}"/>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14647" y="6258474"/>
            <a:ext cx="1566097" cy="542593"/>
          </a:xfrm>
          <a:prstGeom prst="rect">
            <a:avLst/>
          </a:prstGeom>
        </p:spPr>
      </p:pic>
      <p:cxnSp>
        <p:nvCxnSpPr>
          <p:cNvPr id="9" name="Straight Connector 8">
            <a:extLst>
              <a:ext uri="{FF2B5EF4-FFF2-40B4-BE49-F238E27FC236}">
                <a16:creationId xmlns:a16="http://schemas.microsoft.com/office/drawing/2014/main" id="{9197E045-EBDF-434F-8527-7E72FBAE9DA2}"/>
              </a:ext>
            </a:extLst>
          </p:cNvPr>
          <p:cNvCxnSpPr>
            <a:cxnSpLocks/>
          </p:cNvCxnSpPr>
          <p:nvPr userDrawn="1"/>
        </p:nvCxnSpPr>
        <p:spPr>
          <a:xfrm>
            <a:off x="11551590" y="6505036"/>
            <a:ext cx="0" cy="977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1">
            <a:extLst>
              <a:ext uri="{FF2B5EF4-FFF2-40B4-BE49-F238E27FC236}">
                <a16:creationId xmlns:a16="http://schemas.microsoft.com/office/drawing/2014/main" id="{EFFC7CB8-BF0D-C746-9845-D49489C8393B}"/>
              </a:ext>
            </a:extLst>
          </p:cNvPr>
          <p:cNvSpPr txBox="1">
            <a:spLocks/>
          </p:cNvSpPr>
          <p:nvPr userDrawn="1"/>
        </p:nvSpPr>
        <p:spPr>
          <a:xfrm>
            <a:off x="11313646" y="6369227"/>
            <a:ext cx="63187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C0B02D-A95A-8045-A56D-C16A10C3978B}" type="slidenum">
              <a:rPr lang="en-US" smtClean="0">
                <a:solidFill>
                  <a:schemeClr val="tx2"/>
                </a:solidFill>
                <a:latin typeface="Open Sans" panose="020B0606030504020204" pitchFamily="34" charset="0"/>
                <a:ea typeface="Open Sans" panose="020B0606030504020204" pitchFamily="34" charset="0"/>
                <a:cs typeface="Open Sans" panose="020B0606030504020204" pitchFamily="34" charset="0"/>
              </a:rPr>
              <a:pPr/>
              <a:t>‹#›</a:t>
            </a:fld>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6218422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Ovo" panose="02020502070400060406"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1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0.png"/><Relationship Id="rId2" Type="http://schemas.microsoft.com/office/2014/relationships/chartEx" Target="../charts/chartEx1.xml"/><Relationship Id="rId1" Type="http://schemas.openxmlformats.org/officeDocument/2006/relationships/slideLayout" Target="../slideLayouts/slideLayout42.xml"/><Relationship Id="rId5" Type="http://schemas.openxmlformats.org/officeDocument/2006/relationships/chart" Target="../charts/char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A6348-4B4F-B14F-862C-A4A9B086629F}"/>
              </a:ext>
            </a:extLst>
          </p:cNvPr>
          <p:cNvSpPr>
            <a:spLocks noGrp="1"/>
          </p:cNvSpPr>
          <p:nvPr>
            <p:ph type="title"/>
          </p:nvPr>
        </p:nvSpPr>
        <p:spPr>
          <a:xfrm>
            <a:off x="371326" y="2100853"/>
            <a:ext cx="11801526" cy="793921"/>
          </a:xfrm>
        </p:spPr>
        <p:txBody>
          <a:bodyPr/>
          <a:lstStyle/>
          <a:p>
            <a:r>
              <a:rPr lang="en-US" sz="4800" dirty="0"/>
              <a:t>BI Program Review &amp; Planning Package: </a:t>
            </a:r>
            <a:br>
              <a:rPr lang="en-US" sz="4800" dirty="0"/>
            </a:br>
            <a:r>
              <a:rPr lang="en-US" sz="4800" dirty="0"/>
              <a:t>2023 - 2024</a:t>
            </a:r>
          </a:p>
        </p:txBody>
      </p:sp>
      <p:sp>
        <p:nvSpPr>
          <p:cNvPr id="3" name="Text Placeholder 2">
            <a:extLst>
              <a:ext uri="{FF2B5EF4-FFF2-40B4-BE49-F238E27FC236}">
                <a16:creationId xmlns:a16="http://schemas.microsoft.com/office/drawing/2014/main" id="{334BC8C2-C044-3A41-8D80-1DB06A99049A}"/>
              </a:ext>
            </a:extLst>
          </p:cNvPr>
          <p:cNvSpPr>
            <a:spLocks noGrp="1"/>
          </p:cNvSpPr>
          <p:nvPr>
            <p:ph type="body" idx="1"/>
          </p:nvPr>
        </p:nvSpPr>
        <p:spPr/>
        <p:txBody>
          <a:bodyPr/>
          <a:lstStyle/>
          <a:p>
            <a:r>
              <a:rPr lang="en-US" dirty="0"/>
              <a:t>Last updated: February 2023</a:t>
            </a:r>
          </a:p>
        </p:txBody>
      </p:sp>
    </p:spTree>
    <p:extLst>
      <p:ext uri="{BB962C8B-B14F-4D97-AF65-F5344CB8AC3E}">
        <p14:creationId xmlns:p14="http://schemas.microsoft.com/office/powerpoint/2010/main" val="870382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0931"/>
          </a:xfrm>
        </p:spPr>
        <p:txBody>
          <a:bodyPr/>
          <a:lstStyle/>
          <a:p>
            <a:r>
              <a:rPr lang="en-US" dirty="0">
                <a:latin typeface="Ovo"/>
              </a:rPr>
              <a:t>Lookback: 2023 BI-Ladder Up OKRs </a:t>
            </a:r>
            <a:r>
              <a:rPr lang="en-US" dirty="0">
                <a:highlight>
                  <a:srgbClr val="FFFF00"/>
                </a:highlight>
                <a:latin typeface="Ovo"/>
              </a:rPr>
              <a:t>(as of DATE)</a:t>
            </a:r>
            <a:endParaRPr lang="en-US" dirty="0">
              <a:highlight>
                <a:srgbClr val="FFFF00"/>
              </a:highlight>
            </a:endParaRPr>
          </a:p>
        </p:txBody>
      </p:sp>
      <p:graphicFrame>
        <p:nvGraphicFramePr>
          <p:cNvPr id="5" name="Table 5">
            <a:extLst>
              <a:ext uri="{FF2B5EF4-FFF2-40B4-BE49-F238E27FC236}">
                <a16:creationId xmlns:a16="http://schemas.microsoft.com/office/drawing/2014/main" id="{16316122-7AA1-477A-9F85-F2C71C00F022}"/>
              </a:ext>
            </a:extLst>
          </p:cNvPr>
          <p:cNvGraphicFramePr>
            <a:graphicFrameLocks noGrp="1"/>
          </p:cNvGraphicFramePr>
          <p:nvPr>
            <p:extLst>
              <p:ext uri="{D42A27DB-BD31-4B8C-83A1-F6EECF244321}">
                <p14:modId xmlns:p14="http://schemas.microsoft.com/office/powerpoint/2010/main" val="2086814661"/>
              </p:ext>
            </p:extLst>
          </p:nvPr>
        </p:nvGraphicFramePr>
        <p:xfrm>
          <a:off x="318184" y="1378195"/>
          <a:ext cx="11618557" cy="4629575"/>
        </p:xfrm>
        <a:graphic>
          <a:graphicData uri="http://schemas.openxmlformats.org/drawingml/2006/table">
            <a:tbl>
              <a:tblPr firstRow="1" bandRow="1">
                <a:tableStyleId>{FABFCF23-3B69-468F-B69F-88F6DE6A72F2}</a:tableStyleId>
              </a:tblPr>
              <a:tblGrid>
                <a:gridCol w="2468880">
                  <a:extLst>
                    <a:ext uri="{9D8B030D-6E8A-4147-A177-3AD203B41FA5}">
                      <a16:colId xmlns:a16="http://schemas.microsoft.com/office/drawing/2014/main" val="1315789730"/>
                    </a:ext>
                  </a:extLst>
                </a:gridCol>
                <a:gridCol w="2468880">
                  <a:extLst>
                    <a:ext uri="{9D8B030D-6E8A-4147-A177-3AD203B41FA5}">
                      <a16:colId xmlns:a16="http://schemas.microsoft.com/office/drawing/2014/main" val="3829412547"/>
                    </a:ext>
                  </a:extLst>
                </a:gridCol>
                <a:gridCol w="2468880">
                  <a:extLst>
                    <a:ext uri="{9D8B030D-6E8A-4147-A177-3AD203B41FA5}">
                      <a16:colId xmlns:a16="http://schemas.microsoft.com/office/drawing/2014/main" val="3578976008"/>
                    </a:ext>
                  </a:extLst>
                </a:gridCol>
                <a:gridCol w="1158957">
                  <a:extLst>
                    <a:ext uri="{9D8B030D-6E8A-4147-A177-3AD203B41FA5}">
                      <a16:colId xmlns:a16="http://schemas.microsoft.com/office/drawing/2014/main" val="1092728414"/>
                    </a:ext>
                  </a:extLst>
                </a:gridCol>
                <a:gridCol w="858400">
                  <a:extLst>
                    <a:ext uri="{9D8B030D-6E8A-4147-A177-3AD203B41FA5}">
                      <a16:colId xmlns:a16="http://schemas.microsoft.com/office/drawing/2014/main" val="4223513318"/>
                    </a:ext>
                  </a:extLst>
                </a:gridCol>
                <a:gridCol w="2194560">
                  <a:extLst>
                    <a:ext uri="{9D8B030D-6E8A-4147-A177-3AD203B41FA5}">
                      <a16:colId xmlns:a16="http://schemas.microsoft.com/office/drawing/2014/main" val="2091376359"/>
                    </a:ext>
                  </a:extLst>
                </a:gridCol>
              </a:tblGrid>
              <a:tr h="372428">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BI Objective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BI Child 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 Program’s Key Result that Ladders Up (Quarter(s))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Owner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Comments &amp; Plans for Next Quarter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59825104"/>
                  </a:ext>
                </a:extLst>
              </a:tr>
              <a:tr h="358634">
                <a:tc rowSpan="2">
                  <a:txBody>
                    <a:bodyPr/>
                    <a:lstStyle/>
                    <a:p>
                      <a:pPr marR="0">
                        <a:lnSpc>
                          <a:spcPct val="107000"/>
                        </a:lnSpc>
                        <a:spcBef>
                          <a:spcPts val="0"/>
                        </a:spcBef>
                        <a:spcAft>
                          <a:spcPts val="0"/>
                        </a:spcAft>
                        <a:buFont typeface="Wingdings" panose="05000000000000000000" pitchFamily="2" charset="2"/>
                        <a:buChar char="Ø"/>
                      </a:pPr>
                      <a:r>
                        <a:rPr lang="en-US" sz="1000" b="1" i="1" dirty="0">
                          <a:solidFill>
                            <a:schemeClr val="tx1">
                              <a:lumMod val="40000"/>
                              <a:lumOff val="60000"/>
                            </a:schemeClr>
                          </a:solidFill>
                          <a:effectLst/>
                          <a:latin typeface="Open Sans" panose="020B0606030504020204" pitchFamily="34" charset="0"/>
                          <a:ea typeface="Open Sans" panose="020B0606030504020204" pitchFamily="34" charset="0"/>
                          <a:cs typeface="Open Sans" panose="020B0606030504020204" pitchFamily="34" charset="0"/>
                        </a:rPr>
                        <a:t> Achieve 2023 strategic objectives in BI programs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nSpc>
                          <a:spcPct val="107000"/>
                        </a:lnSpc>
                        <a:spcBef>
                          <a:spcPts val="0"/>
                        </a:spcBef>
                        <a:spcAft>
                          <a:spcPts val="0"/>
                        </a:spcAft>
                        <a:buFont typeface="Symbol" panose="05050102010706020507" pitchFamily="18" charset="2"/>
                        <a:buNone/>
                      </a:pPr>
                      <a:r>
                        <a:rPr lang="en-US" sz="1000" i="1" dirty="0">
                          <a:solidFill>
                            <a:schemeClr val="tx1">
                              <a:lumMod val="40000"/>
                              <a:lumOff val="60000"/>
                            </a:schemeClr>
                          </a:solidFill>
                          <a:effectLst/>
                          <a:latin typeface="Open Sans" panose="020B0606030504020204" pitchFamily="34" charset="0"/>
                          <a:ea typeface="Open Sans" panose="020B0606030504020204" pitchFamily="34" charset="0"/>
                          <a:cs typeface="Open Sans" panose="020B0606030504020204" pitchFamily="34" charset="0"/>
                        </a:rPr>
                        <a:t>Deploy $215mm from current program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214924"/>
                  </a:ext>
                </a:extLst>
              </a:tr>
              <a:tr h="250459">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a:lnT w="12700" cap="flat" cmpd="sng" algn="ctr">
                      <a:solidFill>
                        <a:schemeClr val="tx1"/>
                      </a:solidFill>
                      <a:prstDash val="solid"/>
                      <a:round/>
                      <a:headEnd type="none" w="med" len="med"/>
                      <a:tailEnd type="none" w="med" len="med"/>
                    </a:lnT>
                  </a:tcPr>
                </a:tc>
                <a:tc vMerge="1">
                  <a:txBody>
                    <a:bodyPr/>
                    <a:lstStyle/>
                    <a:p>
                      <a:endParaRPr lang="en-US" dirty="0">
                        <a:latin typeface="Calibri" panose="020F0502020204030204" pitchFamily="34" charset="0"/>
                        <a:cs typeface="Calibri" panose="020F0502020204030204" pitchFamily="34" charset="0"/>
                      </a:endParaRPr>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759236"/>
                  </a:ext>
                </a:extLst>
              </a:tr>
              <a:tr h="358634">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39103"/>
                  </a:ext>
                </a:extLst>
              </a:tr>
              <a:tr h="358634">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4061812"/>
                  </a:ext>
                </a:extLst>
              </a:tr>
              <a:tr h="358634">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368630"/>
                  </a:ext>
                </a:extLst>
              </a:tr>
              <a:tr h="358634">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19147"/>
                  </a:ext>
                </a:extLst>
              </a:tr>
              <a:tr h="250459">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3997"/>
                  </a:ext>
                </a:extLst>
              </a:tr>
              <a:tr h="358634">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406750"/>
                  </a:ext>
                </a:extLst>
              </a:tr>
              <a:tr h="496571">
                <a:tc rowSpan="3">
                  <a:txBody>
                    <a:bodyPr/>
                    <a:lstStyle/>
                    <a:p>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0965092"/>
                  </a:ext>
                </a:extLst>
              </a:tr>
              <a:tr h="358634">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855604"/>
                  </a:ext>
                </a:extLst>
              </a:tr>
              <a:tr h="250459">
                <a:tc v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465988"/>
                  </a:ext>
                </a:extLst>
              </a:tr>
            </a:tbl>
          </a:graphicData>
        </a:graphic>
      </p:graphicFrame>
      <p:sp>
        <p:nvSpPr>
          <p:cNvPr id="4" name="Rectangle 3">
            <a:extLst>
              <a:ext uri="{FF2B5EF4-FFF2-40B4-BE49-F238E27FC236}">
                <a16:creationId xmlns:a16="http://schemas.microsoft.com/office/drawing/2014/main" id="{D5844E6E-DC91-46CE-B710-83F9F38E14AD}"/>
              </a:ext>
            </a:extLst>
          </p:cNvPr>
          <p:cNvSpPr/>
          <p:nvPr/>
        </p:nvSpPr>
        <p:spPr>
          <a:xfrm>
            <a:off x="6836229" y="0"/>
            <a:ext cx="5355771" cy="474443"/>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4E5464"/>
                </a:solidFill>
                <a:latin typeface="Open Sans"/>
                <a:ea typeface="Open Sans"/>
                <a:cs typeface="Open Sans"/>
              </a:rPr>
              <a:t>Duplicate slide, as needed.</a:t>
            </a:r>
            <a:endParaRPr kumimoji="0" lang="en-US" sz="1600" b="1" u="none" strike="noStrike" kern="1200" cap="none" spc="0" normalizeH="0" baseline="0" noProof="0" dirty="0">
              <a:ln>
                <a:noFill/>
              </a:ln>
              <a:solidFill>
                <a:srgbClr val="4E5464"/>
              </a:solidFill>
              <a:effectLst/>
              <a:uLnTx/>
              <a:uFillTx/>
              <a:latin typeface="Open Sans"/>
              <a:ea typeface="Open Sans"/>
              <a:cs typeface="Open Sans"/>
            </a:endParaRPr>
          </a:p>
        </p:txBody>
      </p:sp>
      <p:sp>
        <p:nvSpPr>
          <p:cNvPr id="7" name="Oval 6">
            <a:extLst>
              <a:ext uri="{FF2B5EF4-FFF2-40B4-BE49-F238E27FC236}">
                <a16:creationId xmlns:a16="http://schemas.microsoft.com/office/drawing/2014/main" id="{757B2DD7-80E3-1E39-B791-2B1F3C579CAE}"/>
              </a:ext>
            </a:extLst>
          </p:cNvPr>
          <p:cNvSpPr/>
          <p:nvPr/>
        </p:nvSpPr>
        <p:spPr>
          <a:xfrm>
            <a:off x="868680" y="6427369"/>
            <a:ext cx="155448" cy="13802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3FF644-7E41-F3CC-1981-BCCC491090B1}"/>
              </a:ext>
            </a:extLst>
          </p:cNvPr>
          <p:cNvSpPr/>
          <p:nvPr/>
        </p:nvSpPr>
        <p:spPr>
          <a:xfrm>
            <a:off x="868680" y="6637679"/>
            <a:ext cx="155448" cy="13802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C4B529-AF3C-7EB4-A60B-44076850FB08}"/>
              </a:ext>
            </a:extLst>
          </p:cNvPr>
          <p:cNvSpPr/>
          <p:nvPr/>
        </p:nvSpPr>
        <p:spPr>
          <a:xfrm>
            <a:off x="2721864" y="6217059"/>
            <a:ext cx="155448" cy="138022"/>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FF653A8-078E-BE8D-4077-D716808C166E}"/>
              </a:ext>
            </a:extLst>
          </p:cNvPr>
          <p:cNvSpPr/>
          <p:nvPr/>
        </p:nvSpPr>
        <p:spPr>
          <a:xfrm>
            <a:off x="865632" y="6217059"/>
            <a:ext cx="155448" cy="138022"/>
          </a:xfrm>
          <a:prstGeom prst="ellipse">
            <a:avLst/>
          </a:prstGeom>
          <a:solidFill>
            <a:schemeClr val="tx1">
              <a:lumMod val="60000"/>
              <a:lumOff val="4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a:extLst>
              <a:ext uri="{FF2B5EF4-FFF2-40B4-BE49-F238E27FC236}">
                <a16:creationId xmlns:a16="http://schemas.microsoft.com/office/drawing/2014/main" id="{25A3B48C-85DF-70DD-97A2-E73C9B298369}"/>
              </a:ext>
            </a:extLst>
          </p:cNvPr>
          <p:cNvSpPr/>
          <p:nvPr/>
        </p:nvSpPr>
        <p:spPr>
          <a:xfrm>
            <a:off x="2721864" y="6427369"/>
            <a:ext cx="155448" cy="138022"/>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C312A5-E2DD-0BDE-4225-61CD41498D6F}"/>
              </a:ext>
            </a:extLst>
          </p:cNvPr>
          <p:cNvSpPr txBox="1"/>
          <p:nvPr/>
        </p:nvSpPr>
        <p:spPr>
          <a:xfrm>
            <a:off x="211836" y="6142972"/>
            <a:ext cx="557784"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Key:</a:t>
            </a:r>
          </a:p>
        </p:txBody>
      </p:sp>
      <p:sp>
        <p:nvSpPr>
          <p:cNvPr id="13" name="TextBox 12">
            <a:extLst>
              <a:ext uri="{FF2B5EF4-FFF2-40B4-BE49-F238E27FC236}">
                <a16:creationId xmlns:a16="http://schemas.microsoft.com/office/drawing/2014/main" id="{D7741142-9E24-07A6-5256-EEC5531C560A}"/>
              </a:ext>
            </a:extLst>
          </p:cNvPr>
          <p:cNvSpPr txBox="1"/>
          <p:nvPr/>
        </p:nvSpPr>
        <p:spPr>
          <a:xfrm>
            <a:off x="1024128" y="6175663"/>
            <a:ext cx="1655064"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Not started/postponed</a:t>
            </a:r>
          </a:p>
        </p:txBody>
      </p:sp>
      <p:sp>
        <p:nvSpPr>
          <p:cNvPr id="14" name="TextBox 13">
            <a:extLst>
              <a:ext uri="{FF2B5EF4-FFF2-40B4-BE49-F238E27FC236}">
                <a16:creationId xmlns:a16="http://schemas.microsoft.com/office/drawing/2014/main" id="{C7F0A7CC-B738-4576-8D9C-7305D9C4D17D}"/>
              </a:ext>
            </a:extLst>
          </p:cNvPr>
          <p:cNvSpPr txBox="1"/>
          <p:nvPr/>
        </p:nvSpPr>
        <p:spPr>
          <a:xfrm>
            <a:off x="1021080" y="6363367"/>
            <a:ext cx="1655064"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Completed</a:t>
            </a:r>
          </a:p>
        </p:txBody>
      </p:sp>
      <p:sp>
        <p:nvSpPr>
          <p:cNvPr id="15" name="TextBox 14">
            <a:extLst>
              <a:ext uri="{FF2B5EF4-FFF2-40B4-BE49-F238E27FC236}">
                <a16:creationId xmlns:a16="http://schemas.microsoft.com/office/drawing/2014/main" id="{18A5B561-E5FF-2B79-1091-A97F84817C17}"/>
              </a:ext>
            </a:extLst>
          </p:cNvPr>
          <p:cNvSpPr txBox="1"/>
          <p:nvPr/>
        </p:nvSpPr>
        <p:spPr>
          <a:xfrm>
            <a:off x="1018032" y="6586265"/>
            <a:ext cx="1655064"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In progress</a:t>
            </a:r>
          </a:p>
        </p:txBody>
      </p:sp>
      <p:sp>
        <p:nvSpPr>
          <p:cNvPr id="16" name="TextBox 15">
            <a:extLst>
              <a:ext uri="{FF2B5EF4-FFF2-40B4-BE49-F238E27FC236}">
                <a16:creationId xmlns:a16="http://schemas.microsoft.com/office/drawing/2014/main" id="{A285535E-148D-8737-B590-759955EAA892}"/>
              </a:ext>
            </a:extLst>
          </p:cNvPr>
          <p:cNvSpPr txBox="1"/>
          <p:nvPr/>
        </p:nvSpPr>
        <p:spPr>
          <a:xfrm>
            <a:off x="2877312" y="6166056"/>
            <a:ext cx="1655064"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Delayed, not concerned</a:t>
            </a:r>
          </a:p>
        </p:txBody>
      </p:sp>
      <p:sp>
        <p:nvSpPr>
          <p:cNvPr id="17" name="TextBox 16">
            <a:extLst>
              <a:ext uri="{FF2B5EF4-FFF2-40B4-BE49-F238E27FC236}">
                <a16:creationId xmlns:a16="http://schemas.microsoft.com/office/drawing/2014/main" id="{323643E4-7E53-D41C-2157-7FE4FBEF98CB}"/>
              </a:ext>
            </a:extLst>
          </p:cNvPr>
          <p:cNvSpPr txBox="1"/>
          <p:nvPr/>
        </p:nvSpPr>
        <p:spPr>
          <a:xfrm>
            <a:off x="2877312" y="6406847"/>
            <a:ext cx="2289048" cy="230832"/>
          </a:xfrm>
          <a:prstGeom prst="rect">
            <a:avLst/>
          </a:prstGeom>
          <a:noFill/>
        </p:spPr>
        <p:txBody>
          <a:bodyPr wrap="square" rtlCol="0">
            <a:spAutoFit/>
          </a:bodyPr>
          <a:lstStyle/>
          <a:p>
            <a:r>
              <a:rPr lang="en-US" sz="900" dirty="0">
                <a:latin typeface="Open Sans" panose="020B0606030504020204" pitchFamily="34" charset="0"/>
                <a:ea typeface="Open Sans" panose="020B0606030504020204" pitchFamily="34" charset="0"/>
                <a:cs typeface="Open Sans" panose="020B0606030504020204" pitchFamily="34" charset="0"/>
              </a:rPr>
              <a:t>Delayed, concerned; needs adjustment</a:t>
            </a:r>
          </a:p>
        </p:txBody>
      </p:sp>
    </p:spTree>
    <p:extLst>
      <p:ext uri="{BB962C8B-B14F-4D97-AF65-F5344CB8AC3E}">
        <p14:creationId xmlns:p14="http://schemas.microsoft.com/office/powerpoint/2010/main" val="3878250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88F656B-83D8-96B7-3976-74C853244E4B}"/>
              </a:ext>
            </a:extLst>
          </p:cNvPr>
          <p:cNvSpPr txBox="1">
            <a:spLocks/>
          </p:cNvSpPr>
          <p:nvPr/>
        </p:nvSpPr>
        <p:spPr>
          <a:xfrm>
            <a:off x="152795" y="36343"/>
            <a:ext cx="11402858" cy="590931"/>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pPr>
              <a:defRPr/>
            </a:pPr>
            <a:r>
              <a:rPr kumimoji="0" lang="en-US" sz="3600" b="0" i="0" u="none" strike="noStrike" kern="1200" cap="none" spc="0" normalizeH="0" baseline="0" noProof="0" dirty="0">
                <a:ln>
                  <a:noFill/>
                </a:ln>
                <a:solidFill>
                  <a:srgbClr val="BA4430"/>
                </a:solidFill>
                <a:effectLst/>
                <a:uLnTx/>
                <a:uFillTx/>
                <a:latin typeface="Ovo"/>
              </a:rPr>
              <a:t>Lookback: 2023 Program-at-a-Glance</a:t>
            </a:r>
            <a:r>
              <a:rPr lang="en-US" dirty="0">
                <a:solidFill>
                  <a:srgbClr val="BA4430"/>
                </a:solidFill>
                <a:latin typeface="Ovo"/>
              </a:rPr>
              <a:t> </a:t>
            </a:r>
            <a:r>
              <a:rPr lang="en-US" dirty="0">
                <a:solidFill>
                  <a:srgbClr val="BA4430"/>
                </a:solidFill>
                <a:highlight>
                  <a:srgbClr val="FFFF00"/>
                </a:highlight>
                <a:latin typeface="Ovo"/>
              </a:rPr>
              <a:t>(as of DATE)</a:t>
            </a:r>
            <a:endParaRPr lang="en-US" sz="3600" b="0" i="0" u="none" strike="noStrike" kern="1200" cap="none" spc="0" normalizeH="0" baseline="0" noProof="0" dirty="0">
              <a:ln>
                <a:noFill/>
              </a:ln>
              <a:solidFill>
                <a:srgbClr val="BA4430"/>
              </a:solidFill>
              <a:effectLst/>
              <a:highlight>
                <a:srgbClr val="FFFF00"/>
              </a:highlight>
              <a:uLnTx/>
              <a:uFillTx/>
              <a:latin typeface="Ovo" panose="02020502070400060406" pitchFamily="18" charset="0"/>
            </a:endParaRPr>
          </a:p>
        </p:txBody>
      </p:sp>
      <p:sp>
        <p:nvSpPr>
          <p:cNvPr id="20" name="Rectangle 19">
            <a:extLst>
              <a:ext uri="{FF2B5EF4-FFF2-40B4-BE49-F238E27FC236}">
                <a16:creationId xmlns:a16="http://schemas.microsoft.com/office/drawing/2014/main" id="{0BC048D7-B87F-30DD-1C56-767BD171C3BA}"/>
              </a:ext>
            </a:extLst>
          </p:cNvPr>
          <p:cNvSpPr/>
          <p:nvPr/>
        </p:nvSpPr>
        <p:spPr>
          <a:xfrm>
            <a:off x="3686958" y="2290146"/>
            <a:ext cx="4046687" cy="802324"/>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a:t>
            </a:r>
            <a:r>
              <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2" name="Chart 21">
            <a:extLst>
              <a:ext uri="{FF2B5EF4-FFF2-40B4-BE49-F238E27FC236}">
                <a16:creationId xmlns:a16="http://schemas.microsoft.com/office/drawing/2014/main" id="{998F0652-77F2-CAD2-BF4D-7AA5A6E6E833}"/>
              </a:ext>
            </a:extLst>
          </p:cNvPr>
          <p:cNvGraphicFramePr/>
          <p:nvPr>
            <p:extLst>
              <p:ext uri="{D42A27DB-BD31-4B8C-83A1-F6EECF244321}">
                <p14:modId xmlns:p14="http://schemas.microsoft.com/office/powerpoint/2010/main" val="684555641"/>
              </p:ext>
            </p:extLst>
          </p:nvPr>
        </p:nvGraphicFramePr>
        <p:xfrm>
          <a:off x="3588774" y="687680"/>
          <a:ext cx="4055148" cy="1722836"/>
        </p:xfrm>
        <a:graphic>
          <a:graphicData uri="http://schemas.openxmlformats.org/drawingml/2006/chart">
            <c:chart xmlns:c="http://schemas.openxmlformats.org/drawingml/2006/chart" xmlns:r="http://schemas.openxmlformats.org/officeDocument/2006/relationships" r:id="rId2"/>
          </a:graphicData>
        </a:graphic>
      </p:graphicFrame>
      <p:sp>
        <p:nvSpPr>
          <p:cNvPr id="23" name="Rectangle 22">
            <a:extLst>
              <a:ext uri="{FF2B5EF4-FFF2-40B4-BE49-F238E27FC236}">
                <a16:creationId xmlns:a16="http://schemas.microsoft.com/office/drawing/2014/main" id="{46B1FCB7-D733-7660-05EE-BB07B2CFE165}"/>
              </a:ext>
            </a:extLst>
          </p:cNvPr>
          <p:cNvSpPr/>
          <p:nvPr/>
        </p:nvSpPr>
        <p:spPr>
          <a:xfrm>
            <a:off x="7879863" y="2290147"/>
            <a:ext cx="4046687" cy="795436"/>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a:t>
            </a:r>
            <a:r>
              <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cxnSp>
        <p:nvCxnSpPr>
          <p:cNvPr id="24" name="Straight Connector 23">
            <a:extLst>
              <a:ext uri="{FF2B5EF4-FFF2-40B4-BE49-F238E27FC236}">
                <a16:creationId xmlns:a16="http://schemas.microsoft.com/office/drawing/2014/main" id="{EC4FBFE1-9CE1-4373-47E7-9E7AC20BF535}"/>
              </a:ext>
            </a:extLst>
          </p:cNvPr>
          <p:cNvCxnSpPr>
            <a:cxnSpLocks/>
          </p:cNvCxnSpPr>
          <p:nvPr/>
        </p:nvCxnSpPr>
        <p:spPr>
          <a:xfrm flipH="1">
            <a:off x="3619519" y="3165066"/>
            <a:ext cx="8492592" cy="0"/>
          </a:xfrm>
          <a:prstGeom prst="line">
            <a:avLst/>
          </a:prstGeom>
          <a:noFill/>
          <a:ln w="12700" cap="flat" cmpd="sng" algn="ctr">
            <a:solidFill>
              <a:schemeClr val="tx2">
                <a:lumMod val="50000"/>
              </a:schemeClr>
            </a:solidFill>
            <a:prstDash val="solid"/>
            <a:miter lim="800000"/>
          </a:ln>
          <a:effectLst/>
        </p:spPr>
      </p:cxnSp>
      <p:graphicFrame>
        <p:nvGraphicFramePr>
          <p:cNvPr id="25" name="Chart 24">
            <a:extLst>
              <a:ext uri="{FF2B5EF4-FFF2-40B4-BE49-F238E27FC236}">
                <a16:creationId xmlns:a16="http://schemas.microsoft.com/office/drawing/2014/main" id="{0F005FB6-C7D4-178F-31EA-558BBB9A471B}"/>
              </a:ext>
            </a:extLst>
          </p:cNvPr>
          <p:cNvGraphicFramePr/>
          <p:nvPr>
            <p:extLst>
              <p:ext uri="{D42A27DB-BD31-4B8C-83A1-F6EECF244321}">
                <p14:modId xmlns:p14="http://schemas.microsoft.com/office/powerpoint/2010/main" val="4280621239"/>
              </p:ext>
            </p:extLst>
          </p:nvPr>
        </p:nvGraphicFramePr>
        <p:xfrm>
          <a:off x="3177539" y="3346973"/>
          <a:ext cx="3641013" cy="19030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id="{9F22DAA7-EE18-A2B9-9694-507CA9906BBA}"/>
              </a:ext>
            </a:extLst>
          </p:cNvPr>
          <p:cNvGraphicFramePr/>
          <p:nvPr>
            <p:extLst>
              <p:ext uri="{D42A27DB-BD31-4B8C-83A1-F6EECF244321}">
                <p14:modId xmlns:p14="http://schemas.microsoft.com/office/powerpoint/2010/main" val="3971986682"/>
              </p:ext>
            </p:extLst>
          </p:nvPr>
        </p:nvGraphicFramePr>
        <p:xfrm>
          <a:off x="5882442" y="3386744"/>
          <a:ext cx="3641012" cy="19085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hart 26">
            <a:extLst>
              <a:ext uri="{FF2B5EF4-FFF2-40B4-BE49-F238E27FC236}">
                <a16:creationId xmlns:a16="http://schemas.microsoft.com/office/drawing/2014/main" id="{F963600A-8EB5-AF9D-B0FA-3B0EDFA3C5F1}"/>
              </a:ext>
            </a:extLst>
          </p:cNvPr>
          <p:cNvGraphicFramePr/>
          <p:nvPr>
            <p:extLst>
              <p:ext uri="{D42A27DB-BD31-4B8C-83A1-F6EECF244321}">
                <p14:modId xmlns:p14="http://schemas.microsoft.com/office/powerpoint/2010/main" val="1336153152"/>
              </p:ext>
            </p:extLst>
          </p:nvPr>
        </p:nvGraphicFramePr>
        <p:xfrm>
          <a:off x="8694412" y="3353370"/>
          <a:ext cx="3641012" cy="1908564"/>
        </p:xfrm>
        <a:graphic>
          <a:graphicData uri="http://schemas.openxmlformats.org/drawingml/2006/chart">
            <c:chart xmlns:c="http://schemas.openxmlformats.org/drawingml/2006/chart" xmlns:r="http://schemas.openxmlformats.org/officeDocument/2006/relationships" r:id="rId5"/>
          </a:graphicData>
        </a:graphic>
      </p:graphicFrame>
      <p:sp>
        <p:nvSpPr>
          <p:cNvPr id="28" name="Rectangle 27">
            <a:extLst>
              <a:ext uri="{FF2B5EF4-FFF2-40B4-BE49-F238E27FC236}">
                <a16:creationId xmlns:a16="http://schemas.microsoft.com/office/drawing/2014/main" id="{80F9BD9D-74FE-F308-E177-D4064A1EAD83}"/>
              </a:ext>
            </a:extLst>
          </p:cNvPr>
          <p:cNvSpPr/>
          <p:nvPr/>
        </p:nvSpPr>
        <p:spPr>
          <a:xfrm>
            <a:off x="227399" y="5147558"/>
            <a:ext cx="3187606" cy="917340"/>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 </a:t>
            </a:r>
            <a:endPar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0" name="Rectangle 29">
            <a:extLst>
              <a:ext uri="{FF2B5EF4-FFF2-40B4-BE49-F238E27FC236}">
                <a16:creationId xmlns:a16="http://schemas.microsoft.com/office/drawing/2014/main" id="{47EA9FC2-90C5-7179-2EDF-09824FF84131}"/>
              </a:ext>
            </a:extLst>
          </p:cNvPr>
          <p:cNvSpPr/>
          <p:nvPr/>
        </p:nvSpPr>
        <p:spPr>
          <a:xfrm>
            <a:off x="3805531" y="5147558"/>
            <a:ext cx="2404286" cy="942956"/>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a:t>
            </a:r>
            <a:endParaRPr kumimoji="0" lang="en-US" sz="90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1" name="Rectangle 30">
            <a:extLst>
              <a:ext uri="{FF2B5EF4-FFF2-40B4-BE49-F238E27FC236}">
                <a16:creationId xmlns:a16="http://schemas.microsoft.com/office/drawing/2014/main" id="{5C8769ED-CF9D-6E08-8AD4-9C4813E7DFD7}"/>
              </a:ext>
            </a:extLst>
          </p:cNvPr>
          <p:cNvSpPr/>
          <p:nvPr/>
        </p:nvSpPr>
        <p:spPr>
          <a:xfrm>
            <a:off x="6658108" y="5147558"/>
            <a:ext cx="2404286" cy="917339"/>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a:t>
            </a:r>
            <a:r>
              <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2" name="Rectangle 31">
            <a:extLst>
              <a:ext uri="{FF2B5EF4-FFF2-40B4-BE49-F238E27FC236}">
                <a16:creationId xmlns:a16="http://schemas.microsoft.com/office/drawing/2014/main" id="{DD2B0E34-46FC-0670-1BE3-DC8047F48617}"/>
              </a:ext>
            </a:extLst>
          </p:cNvPr>
          <p:cNvSpPr/>
          <p:nvPr/>
        </p:nvSpPr>
        <p:spPr>
          <a:xfrm>
            <a:off x="9500501" y="5147559"/>
            <a:ext cx="2404286" cy="917337"/>
          </a:xfrm>
          <a:prstGeom prst="rect">
            <a:avLst/>
          </a:prstGeom>
          <a:solidFill>
            <a:schemeClr val="tx2">
              <a:lumMod val="40000"/>
              <a:lumOff val="60000"/>
            </a:schemeClr>
          </a:solidFill>
          <a:ln w="12700" cap="flat" cmpd="sng" algn="ctr">
            <a:solidFill>
              <a:srgbClr val="F1F0E2"/>
            </a:solid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Comments:</a:t>
            </a:r>
            <a:r>
              <a:rPr kumimoji="0" lang="en-US" sz="900" b="1" i="0" u="none" strike="noStrike" kern="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cxnSp>
        <p:nvCxnSpPr>
          <p:cNvPr id="33" name="Straight Connector 32">
            <a:extLst>
              <a:ext uri="{FF2B5EF4-FFF2-40B4-BE49-F238E27FC236}">
                <a16:creationId xmlns:a16="http://schemas.microsoft.com/office/drawing/2014/main" id="{84716492-88A7-DCD7-F599-14702044EEB4}"/>
              </a:ext>
            </a:extLst>
          </p:cNvPr>
          <p:cNvCxnSpPr>
            <a:cxnSpLocks/>
          </p:cNvCxnSpPr>
          <p:nvPr/>
        </p:nvCxnSpPr>
        <p:spPr>
          <a:xfrm flipV="1">
            <a:off x="7813286" y="706758"/>
            <a:ext cx="0" cy="2385712"/>
          </a:xfrm>
          <a:prstGeom prst="line">
            <a:avLst/>
          </a:prstGeom>
          <a:noFill/>
          <a:ln w="12700" cap="flat" cmpd="sng" algn="ctr">
            <a:solidFill>
              <a:schemeClr val="tx2">
                <a:lumMod val="50000"/>
              </a:schemeClr>
            </a:solidFill>
            <a:prstDash val="solid"/>
            <a:miter lim="800000"/>
          </a:ln>
          <a:effectLst/>
        </p:spPr>
      </p:cxnSp>
      <p:cxnSp>
        <p:nvCxnSpPr>
          <p:cNvPr id="36" name="Straight Connector 35">
            <a:extLst>
              <a:ext uri="{FF2B5EF4-FFF2-40B4-BE49-F238E27FC236}">
                <a16:creationId xmlns:a16="http://schemas.microsoft.com/office/drawing/2014/main" id="{F1E30951-7BC4-1B0A-2AFE-F6241219BF29}"/>
              </a:ext>
            </a:extLst>
          </p:cNvPr>
          <p:cNvCxnSpPr>
            <a:cxnSpLocks/>
          </p:cNvCxnSpPr>
          <p:nvPr/>
        </p:nvCxnSpPr>
        <p:spPr>
          <a:xfrm flipV="1">
            <a:off x="3528406" y="703121"/>
            <a:ext cx="0" cy="5361777"/>
          </a:xfrm>
          <a:prstGeom prst="line">
            <a:avLst/>
          </a:prstGeom>
          <a:noFill/>
          <a:ln w="38100" cap="flat" cmpd="sng" algn="ctr">
            <a:solidFill>
              <a:schemeClr val="tx2">
                <a:lumMod val="50000"/>
              </a:schemeClr>
            </a:solidFill>
            <a:prstDash val="solid"/>
            <a:miter lim="800000"/>
          </a:ln>
          <a:effectLst/>
        </p:spPr>
      </p:cxnSp>
      <p:sp>
        <p:nvSpPr>
          <p:cNvPr id="39" name="TextBox 38">
            <a:extLst>
              <a:ext uri="{FF2B5EF4-FFF2-40B4-BE49-F238E27FC236}">
                <a16:creationId xmlns:a16="http://schemas.microsoft.com/office/drawing/2014/main" id="{4C9884C7-A97E-B2EA-26B7-F5E946081F45}"/>
              </a:ext>
            </a:extLst>
          </p:cNvPr>
          <p:cNvSpPr txBox="1"/>
          <p:nvPr/>
        </p:nvSpPr>
        <p:spPr>
          <a:xfrm>
            <a:off x="134097" y="587705"/>
            <a:ext cx="3250713" cy="2308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Cumulative: # Grants/PRIs and Budget </a:t>
            </a:r>
          </a:p>
        </p:txBody>
      </p:sp>
      <p:sp>
        <p:nvSpPr>
          <p:cNvPr id="40" name="TextBox 39">
            <a:extLst>
              <a:ext uri="{FF2B5EF4-FFF2-40B4-BE49-F238E27FC236}">
                <a16:creationId xmlns:a16="http://schemas.microsoft.com/office/drawing/2014/main" id="{15363376-DED3-0588-55B2-102EDA5FC22C}"/>
              </a:ext>
            </a:extLst>
          </p:cNvPr>
          <p:cNvSpPr txBox="1"/>
          <p:nvPr/>
        </p:nvSpPr>
        <p:spPr>
          <a:xfrm>
            <a:off x="3603157" y="602794"/>
            <a:ext cx="3250713" cy="2308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2023: Budget Committed, by Pillar</a:t>
            </a:r>
          </a:p>
        </p:txBody>
      </p:sp>
      <p:sp>
        <p:nvSpPr>
          <p:cNvPr id="41" name="TextBox 40">
            <a:extLst>
              <a:ext uri="{FF2B5EF4-FFF2-40B4-BE49-F238E27FC236}">
                <a16:creationId xmlns:a16="http://schemas.microsoft.com/office/drawing/2014/main" id="{7B486782-D215-C3F9-D6B9-F9B9ADF5DBCC}"/>
              </a:ext>
            </a:extLst>
          </p:cNvPr>
          <p:cNvSpPr txBox="1"/>
          <p:nvPr/>
        </p:nvSpPr>
        <p:spPr>
          <a:xfrm>
            <a:off x="7885310" y="591342"/>
            <a:ext cx="4046687" cy="2308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2023: Budget Committed, by Geography</a:t>
            </a:r>
          </a:p>
        </p:txBody>
      </p:sp>
      <p:graphicFrame>
        <p:nvGraphicFramePr>
          <p:cNvPr id="2" name="Chart 1">
            <a:extLst>
              <a:ext uri="{FF2B5EF4-FFF2-40B4-BE49-F238E27FC236}">
                <a16:creationId xmlns:a16="http://schemas.microsoft.com/office/drawing/2014/main" id="{D0EE4719-90C3-74BB-D501-3AAE1AE3BD5C}"/>
              </a:ext>
            </a:extLst>
          </p:cNvPr>
          <p:cNvGraphicFramePr/>
          <p:nvPr>
            <p:extLst>
              <p:ext uri="{D42A27DB-BD31-4B8C-83A1-F6EECF244321}">
                <p14:modId xmlns:p14="http://schemas.microsoft.com/office/powerpoint/2010/main" val="1225142930"/>
              </p:ext>
            </p:extLst>
          </p:nvPr>
        </p:nvGraphicFramePr>
        <p:xfrm>
          <a:off x="7833218" y="622636"/>
          <a:ext cx="4046925" cy="1876723"/>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E3CBEFB7-7FBD-F4A8-7FDA-1495FDA981AF}"/>
              </a:ext>
            </a:extLst>
          </p:cNvPr>
          <p:cNvSpPr txBox="1"/>
          <p:nvPr/>
        </p:nvSpPr>
        <p:spPr>
          <a:xfrm>
            <a:off x="3782544" y="3195444"/>
            <a:ext cx="2990936" cy="3693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2023: $ and # Commitments, by Type </a:t>
            </a:r>
          </a:p>
          <a:p>
            <a:r>
              <a:rPr lang="en-US" sz="900" b="1" dirty="0">
                <a:latin typeface="Open Sans" panose="020B0606030504020204" pitchFamily="34" charset="0"/>
                <a:ea typeface="Open Sans" panose="020B0606030504020204" pitchFamily="34" charset="0"/>
                <a:cs typeface="Open Sans" panose="020B0606030504020204" pitchFamily="34" charset="0"/>
              </a:rPr>
              <a:t>(Grants &amp; PRIs)</a:t>
            </a:r>
          </a:p>
        </p:txBody>
      </p:sp>
      <p:sp>
        <p:nvSpPr>
          <p:cNvPr id="4" name="TextBox 3">
            <a:extLst>
              <a:ext uri="{FF2B5EF4-FFF2-40B4-BE49-F238E27FC236}">
                <a16:creationId xmlns:a16="http://schemas.microsoft.com/office/drawing/2014/main" id="{A631F4C8-2385-E4F8-77E3-6ADBD2324288}"/>
              </a:ext>
            </a:extLst>
          </p:cNvPr>
          <p:cNvSpPr txBox="1"/>
          <p:nvPr/>
        </p:nvSpPr>
        <p:spPr>
          <a:xfrm>
            <a:off x="6535031" y="3190645"/>
            <a:ext cx="2637556" cy="3693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2023: # and $ Commitments, by Length (Grants &amp; PRIs) </a:t>
            </a:r>
          </a:p>
        </p:txBody>
      </p:sp>
      <p:sp>
        <p:nvSpPr>
          <p:cNvPr id="5" name="TextBox 4">
            <a:extLst>
              <a:ext uri="{FF2B5EF4-FFF2-40B4-BE49-F238E27FC236}">
                <a16:creationId xmlns:a16="http://schemas.microsoft.com/office/drawing/2014/main" id="{1A6A91A5-D34A-25F6-36F5-FB0EDA1E6F0E}"/>
              </a:ext>
            </a:extLst>
          </p:cNvPr>
          <p:cNvSpPr txBox="1"/>
          <p:nvPr/>
        </p:nvSpPr>
        <p:spPr>
          <a:xfrm>
            <a:off x="9105829" y="3175300"/>
            <a:ext cx="2953915" cy="369332"/>
          </a:xfrm>
          <a:prstGeom prst="rect">
            <a:avLst/>
          </a:prstGeom>
          <a:noFill/>
        </p:spPr>
        <p:txBody>
          <a:bodyPr wrap="square" rtlCol="0">
            <a:spAutoFit/>
          </a:bodyPr>
          <a:lstStyle/>
          <a:p>
            <a:r>
              <a:rPr lang="en-US" sz="900" b="1" dirty="0">
                <a:latin typeface="Open Sans" panose="020B0606030504020204" pitchFamily="34" charset="0"/>
                <a:ea typeface="Open Sans" panose="020B0606030504020204" pitchFamily="34" charset="0"/>
                <a:cs typeface="Open Sans" panose="020B0606030504020204" pitchFamily="34" charset="0"/>
              </a:rPr>
              <a:t>2023: # and % Commitments by Demographic Profile of Partners’ Leadership (Grants &amp; PRIs)</a:t>
            </a:r>
          </a:p>
        </p:txBody>
      </p:sp>
      <p:graphicFrame>
        <p:nvGraphicFramePr>
          <p:cNvPr id="9" name="Chart 8">
            <a:extLst>
              <a:ext uri="{FF2B5EF4-FFF2-40B4-BE49-F238E27FC236}">
                <a16:creationId xmlns:a16="http://schemas.microsoft.com/office/drawing/2014/main" id="{98AE931D-142F-42D9-AC1E-9BBDAEDDB572}"/>
              </a:ext>
            </a:extLst>
          </p:cNvPr>
          <p:cNvGraphicFramePr/>
          <p:nvPr>
            <p:extLst>
              <p:ext uri="{D42A27DB-BD31-4B8C-83A1-F6EECF244321}">
                <p14:modId xmlns:p14="http://schemas.microsoft.com/office/powerpoint/2010/main" val="674359304"/>
              </p:ext>
            </p:extLst>
          </p:nvPr>
        </p:nvGraphicFramePr>
        <p:xfrm>
          <a:off x="224276" y="809180"/>
          <a:ext cx="3187606" cy="4272467"/>
        </p:xfrm>
        <a:graphic>
          <a:graphicData uri="http://schemas.openxmlformats.org/drawingml/2006/chart">
            <c:chart xmlns:c="http://schemas.openxmlformats.org/drawingml/2006/chart" xmlns:r="http://schemas.openxmlformats.org/officeDocument/2006/relationships" r:id="rId7"/>
          </a:graphicData>
        </a:graphic>
      </p:graphicFrame>
      <p:sp>
        <p:nvSpPr>
          <p:cNvPr id="14" name="TextBox 13">
            <a:extLst>
              <a:ext uri="{FF2B5EF4-FFF2-40B4-BE49-F238E27FC236}">
                <a16:creationId xmlns:a16="http://schemas.microsoft.com/office/drawing/2014/main" id="{1696A649-69CB-1D63-6581-4E32A116B351}"/>
              </a:ext>
            </a:extLst>
          </p:cNvPr>
          <p:cNvSpPr txBox="1"/>
          <p:nvPr/>
        </p:nvSpPr>
        <p:spPr>
          <a:xfrm>
            <a:off x="227399" y="6214185"/>
            <a:ext cx="9547537" cy="646331"/>
          </a:xfrm>
          <a:prstGeom prst="rect">
            <a:avLst/>
          </a:prstGeom>
          <a:solidFill>
            <a:schemeClr val="tx2">
              <a:lumMod val="40000"/>
              <a:lumOff val="60000"/>
            </a:schemeClr>
          </a:solidFill>
        </p:spPr>
        <p:txBody>
          <a:bodyPr wrap="square" rtlCol="0">
            <a:spAutoFit/>
          </a:bodyPr>
          <a:lstStyle/>
          <a:p>
            <a:r>
              <a:rPr lang="en-US" sz="900" b="1" dirty="0">
                <a:solidFill>
                  <a:srgbClr val="00B0F0"/>
                </a:solidFill>
                <a:latin typeface="Open Sans" panose="020B0606030504020204" pitchFamily="34" charset="0"/>
                <a:ea typeface="Open Sans" panose="020B0606030504020204" pitchFamily="34" charset="0"/>
                <a:cs typeface="Open Sans" panose="020B0606030504020204" pitchFamily="34" charset="0"/>
              </a:rPr>
              <a:t>Other Summary Data:</a:t>
            </a:r>
          </a:p>
          <a:p>
            <a:pPr marL="171450" indent="-171450">
              <a:buFont typeface="Arial" panose="020B0604020202020204" pitchFamily="34" charset="0"/>
              <a:buChar char="•"/>
            </a:pPr>
            <a:r>
              <a:rPr lang="en-US" sz="900" b="1" dirty="0">
                <a:latin typeface="Open Sans" panose="020B0606030504020204" pitchFamily="34" charset="0"/>
                <a:ea typeface="Open Sans" panose="020B0606030504020204" pitchFamily="34" charset="0"/>
                <a:cs typeface="Open Sans" panose="020B0606030504020204" pitchFamily="34" charset="0"/>
              </a:rPr>
              <a:t>2023 Approved Budget: </a:t>
            </a:r>
            <a:r>
              <a:rPr lang="en-US" sz="900" dirty="0">
                <a:latin typeface="Open Sans" panose="020B0606030504020204" pitchFamily="34" charset="0"/>
                <a:ea typeface="Open Sans" panose="020B0606030504020204" pitchFamily="34" charset="0"/>
                <a:cs typeface="Open Sans" panose="020B0606030504020204" pitchFamily="34" charset="0"/>
              </a:rPr>
              <a:t>$10.0M</a:t>
            </a:r>
          </a:p>
          <a:p>
            <a:pPr marL="171450" indent="-171450">
              <a:buFont typeface="Arial" panose="020B0604020202020204" pitchFamily="34" charset="0"/>
              <a:buChar char="•"/>
            </a:pPr>
            <a:r>
              <a:rPr lang="en-US" sz="900" b="1" dirty="0">
                <a:latin typeface="Open Sans" panose="020B0606030504020204" pitchFamily="34" charset="0"/>
                <a:ea typeface="Open Sans" panose="020B0606030504020204" pitchFamily="34" charset="0"/>
                <a:cs typeface="Open Sans" panose="020B0606030504020204" pitchFamily="34" charset="0"/>
              </a:rPr>
              <a:t># of Unique Organizations Supported: </a:t>
            </a:r>
            <a:r>
              <a:rPr lang="en-US" sz="900" dirty="0">
                <a:latin typeface="Open Sans" panose="020B0606030504020204" pitchFamily="34" charset="0"/>
                <a:ea typeface="Open Sans" panose="020B0606030504020204" pitchFamily="34" charset="0"/>
                <a:cs typeface="Open Sans" panose="020B0606030504020204" pitchFamily="34" charset="0"/>
              </a:rPr>
              <a:t>150</a:t>
            </a:r>
          </a:p>
          <a:p>
            <a:pPr marL="171450" indent="-171450">
              <a:buFont typeface="Arial" panose="020B0604020202020204" pitchFamily="34" charset="0"/>
              <a:buChar char="•"/>
            </a:pPr>
            <a:r>
              <a:rPr lang="en-US" sz="900" b="1" dirty="0">
                <a:latin typeface="Open Sans" panose="020B0606030504020204" pitchFamily="34" charset="0"/>
                <a:ea typeface="Open Sans" panose="020B0606030504020204" pitchFamily="34" charset="0"/>
                <a:cs typeface="Open Sans" panose="020B0606030504020204" pitchFamily="34" charset="0"/>
              </a:rPr>
              <a:t>Average Grant Size: </a:t>
            </a:r>
            <a:r>
              <a:rPr lang="en-US" sz="900" dirty="0">
                <a:latin typeface="Open Sans" panose="020B0606030504020204" pitchFamily="34" charset="0"/>
                <a:ea typeface="Open Sans" panose="020B0606030504020204" pitchFamily="34" charset="0"/>
                <a:cs typeface="Open Sans" panose="020B0606030504020204" pitchFamily="34" charset="0"/>
              </a:rPr>
              <a:t>$1.5M</a:t>
            </a:r>
          </a:p>
        </p:txBody>
      </p:sp>
      <p:sp>
        <p:nvSpPr>
          <p:cNvPr id="6" name="TextBox 5">
            <a:extLst>
              <a:ext uri="{FF2B5EF4-FFF2-40B4-BE49-F238E27FC236}">
                <a16:creationId xmlns:a16="http://schemas.microsoft.com/office/drawing/2014/main" id="{2FA8E4FD-F6FF-46C8-690A-C8577E0B482B}"/>
              </a:ext>
            </a:extLst>
          </p:cNvPr>
          <p:cNvSpPr txBox="1"/>
          <p:nvPr/>
        </p:nvSpPr>
        <p:spPr>
          <a:xfrm>
            <a:off x="227399" y="4652937"/>
            <a:ext cx="3130322" cy="461665"/>
          </a:xfrm>
          <a:prstGeom prst="rect">
            <a:avLst/>
          </a:prstGeom>
          <a:noFill/>
        </p:spPr>
        <p:txBody>
          <a:bodyPr wrap="square" lIns="91440" tIns="45720" rIns="91440" bIns="45720" rtlCol="0" anchor="t">
            <a:spAutoFit/>
          </a:bodyPr>
          <a:lstStyle/>
          <a:p>
            <a:r>
              <a:rPr lang="en-US" sz="800" b="1" dirty="0">
                <a:latin typeface="Open Sans"/>
                <a:ea typeface="Open Sans"/>
                <a:cs typeface="Open Sans"/>
              </a:rPr>
              <a:t>Note: </a:t>
            </a:r>
            <a:r>
              <a:rPr lang="en-US" sz="800" dirty="0">
                <a:latin typeface="Open Sans"/>
                <a:ea typeface="Open Sans"/>
                <a:cs typeface="Open Sans"/>
              </a:rPr>
              <a:t>Provisional budgets were provided as guidance in August</a:t>
            </a:r>
            <a:r>
              <a:rPr lang="en-US" sz="800" b="0" i="0" dirty="0">
                <a:effectLst/>
                <a:latin typeface="Open Sans"/>
                <a:ea typeface="Open Sans"/>
                <a:cs typeface="Open Sans"/>
              </a:rPr>
              <a:t> 2022</a:t>
            </a:r>
            <a:r>
              <a:rPr lang="en-US" sz="800" dirty="0">
                <a:latin typeface="Open Sans"/>
                <a:ea typeface="Open Sans"/>
                <a:cs typeface="Open Sans"/>
              </a:rPr>
              <a:t> and are not</a:t>
            </a:r>
            <a:r>
              <a:rPr lang="en-US" sz="800" b="0" i="0" dirty="0">
                <a:effectLst/>
                <a:latin typeface="Open Sans"/>
                <a:ea typeface="Open Sans"/>
                <a:cs typeface="Open Sans"/>
              </a:rPr>
              <a:t> approved. BI’s Board will approve budgets each November.</a:t>
            </a:r>
            <a:r>
              <a:rPr lang="en-US" sz="800" dirty="0">
                <a:latin typeface="Open Sans"/>
                <a:ea typeface="Open Sans"/>
                <a:cs typeface="Open Sans"/>
              </a:rPr>
              <a:t> </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40629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E1A11082-F941-2BF2-9C0E-6099C567E30E}"/>
              </a:ext>
            </a:extLst>
          </p:cNvPr>
          <p:cNvSpPr txBox="1"/>
          <p:nvPr/>
        </p:nvSpPr>
        <p:spPr>
          <a:xfrm>
            <a:off x="7169955" y="1082891"/>
            <a:ext cx="48440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BV Flywheel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dirty="0">
                <a:ln>
                  <a:noFill/>
                </a:ln>
                <a:solidFill>
                  <a:srgbClr val="4E546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Knowledge</a:t>
            </a:r>
            <a:r>
              <a:rPr kumimoji="0" lang="en-US" sz="1200" b="0" i="1" u="none" strike="noStrike" kern="1200" cap="none" spc="0" normalizeH="0" baseline="0" noProof="0" dirty="0">
                <a:ln>
                  <a:noFill/>
                </a:ln>
                <a:solidFill>
                  <a:srgbClr val="4E546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is the “gear” that turns the flywheel (inside the flywheel), and </a:t>
            </a:r>
            <a:r>
              <a:rPr kumimoji="0" lang="en-US" sz="1200" b="0" i="1" u="sng" strike="noStrike" kern="1200" cap="none" spc="0" normalizeH="0" baseline="0" noProof="0" dirty="0">
                <a:ln>
                  <a:noFill/>
                </a:ln>
                <a:solidFill>
                  <a:srgbClr val="4E546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actions</a:t>
            </a:r>
            <a:r>
              <a:rPr kumimoji="0" lang="en-US" sz="1200" b="0" i="1" u="none" strike="noStrike" kern="1200" cap="none" spc="0" normalizeH="0" baseline="0" noProof="0" dirty="0">
                <a:ln>
                  <a:noFill/>
                </a:ln>
                <a:solidFill>
                  <a:srgbClr val="4E5464">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 drive progress in the world around us (outside the flywheel)</a:t>
            </a:r>
          </a:p>
        </p:txBody>
      </p:sp>
      <p:grpSp>
        <p:nvGrpSpPr>
          <p:cNvPr id="7" name="Group 6">
            <a:extLst>
              <a:ext uri="{FF2B5EF4-FFF2-40B4-BE49-F238E27FC236}">
                <a16:creationId xmlns:a16="http://schemas.microsoft.com/office/drawing/2014/main" id="{E47576E0-04F9-B4A2-E58A-8C7253A46716}"/>
              </a:ext>
            </a:extLst>
          </p:cNvPr>
          <p:cNvGrpSpPr/>
          <p:nvPr/>
        </p:nvGrpSpPr>
        <p:grpSpPr>
          <a:xfrm>
            <a:off x="7687697" y="1891690"/>
            <a:ext cx="4061957" cy="4143731"/>
            <a:chOff x="7687697" y="1938688"/>
            <a:chExt cx="4061957" cy="4143731"/>
          </a:xfrm>
        </p:grpSpPr>
        <p:grpSp>
          <p:nvGrpSpPr>
            <p:cNvPr id="70" name="Group 69">
              <a:extLst>
                <a:ext uri="{FF2B5EF4-FFF2-40B4-BE49-F238E27FC236}">
                  <a16:creationId xmlns:a16="http://schemas.microsoft.com/office/drawing/2014/main" id="{99E18186-7176-09A7-2D80-0BD8158F5CE4}"/>
                </a:ext>
              </a:extLst>
            </p:cNvPr>
            <p:cNvGrpSpPr/>
            <p:nvPr/>
          </p:nvGrpSpPr>
          <p:grpSpPr>
            <a:xfrm>
              <a:off x="7687697" y="1945312"/>
              <a:ext cx="4054272" cy="4137107"/>
              <a:chOff x="7482871" y="2024566"/>
              <a:chExt cx="3450267" cy="3520761"/>
            </a:xfrm>
          </p:grpSpPr>
          <p:sp>
            <p:nvSpPr>
              <p:cNvPr id="25" name="Oval 24">
                <a:extLst>
                  <a:ext uri="{FF2B5EF4-FFF2-40B4-BE49-F238E27FC236}">
                    <a16:creationId xmlns:a16="http://schemas.microsoft.com/office/drawing/2014/main" id="{AF173B48-216F-AF95-2A41-E088A2B5EADC}"/>
                  </a:ext>
                </a:extLst>
              </p:cNvPr>
              <p:cNvSpPr/>
              <p:nvPr/>
            </p:nvSpPr>
            <p:spPr>
              <a:xfrm>
                <a:off x="7482871" y="2220031"/>
                <a:ext cx="3013714" cy="3013714"/>
              </a:xfrm>
              <a:prstGeom prst="ellipse">
                <a:avLst/>
              </a:prstGeom>
              <a:solidFill>
                <a:srgbClr val="FFFFFF"/>
              </a:solid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35" name="Group 34">
                <a:extLst>
                  <a:ext uri="{FF2B5EF4-FFF2-40B4-BE49-F238E27FC236}">
                    <a16:creationId xmlns:a16="http://schemas.microsoft.com/office/drawing/2014/main" id="{6A545717-E8A0-2F18-CA0D-B9B663A59C1C}"/>
                  </a:ext>
                </a:extLst>
              </p:cNvPr>
              <p:cNvGrpSpPr/>
              <p:nvPr/>
            </p:nvGrpSpPr>
            <p:grpSpPr>
              <a:xfrm rot="882416">
                <a:off x="7496192" y="2225694"/>
                <a:ext cx="3013710" cy="3013710"/>
                <a:chOff x="9022520" y="2491197"/>
                <a:chExt cx="2436957" cy="2436958"/>
              </a:xfrm>
            </p:grpSpPr>
            <p:sp>
              <p:nvSpPr>
                <p:cNvPr id="63" name="object 2">
                  <a:extLst>
                    <a:ext uri="{FF2B5EF4-FFF2-40B4-BE49-F238E27FC236}">
                      <a16:creationId xmlns:a16="http://schemas.microsoft.com/office/drawing/2014/main" id="{FD667C26-9239-B637-88E4-8C9C79E37AF8}"/>
                    </a:ext>
                  </a:extLst>
                </p:cNvPr>
                <p:cNvSpPr/>
                <p:nvPr/>
              </p:nvSpPr>
              <p:spPr>
                <a:xfrm rot="18900000">
                  <a:off x="9022520" y="2491197"/>
                  <a:ext cx="2436957" cy="2436958"/>
                </a:xfrm>
                <a:custGeom>
                  <a:avLst/>
                  <a:gdLst/>
                  <a:ahLst/>
                  <a:cxnLst/>
                  <a:rect l="l" t="t" r="r" b="b"/>
                  <a:pathLst>
                    <a:path w="1756409" h="1756410">
                      <a:moveTo>
                        <a:pt x="1756410" y="878205"/>
                      </a:moveTo>
                      <a:lnTo>
                        <a:pt x="1753498" y="950230"/>
                      </a:lnTo>
                      <a:lnTo>
                        <a:pt x="1744915" y="1020652"/>
                      </a:lnTo>
                      <a:lnTo>
                        <a:pt x="1730887" y="1089245"/>
                      </a:lnTo>
                      <a:lnTo>
                        <a:pt x="1711639" y="1155783"/>
                      </a:lnTo>
                      <a:lnTo>
                        <a:pt x="1687397" y="1220039"/>
                      </a:lnTo>
                      <a:lnTo>
                        <a:pt x="1658387" y="1281788"/>
                      </a:lnTo>
                      <a:lnTo>
                        <a:pt x="1624836" y="1340803"/>
                      </a:lnTo>
                      <a:lnTo>
                        <a:pt x="1586969" y="1396858"/>
                      </a:lnTo>
                      <a:lnTo>
                        <a:pt x="1545012" y="1449728"/>
                      </a:lnTo>
                      <a:lnTo>
                        <a:pt x="1499192" y="1499187"/>
                      </a:lnTo>
                      <a:lnTo>
                        <a:pt x="1449734" y="1545008"/>
                      </a:lnTo>
                      <a:lnTo>
                        <a:pt x="1396864" y="1586965"/>
                      </a:lnTo>
                      <a:lnTo>
                        <a:pt x="1340808" y="1624833"/>
                      </a:lnTo>
                      <a:lnTo>
                        <a:pt x="1281793" y="1658385"/>
                      </a:lnTo>
                      <a:lnTo>
                        <a:pt x="1220044" y="1687395"/>
                      </a:lnTo>
                      <a:lnTo>
                        <a:pt x="1155788" y="1711637"/>
                      </a:lnTo>
                      <a:lnTo>
                        <a:pt x="1089249" y="1730886"/>
                      </a:lnTo>
                      <a:lnTo>
                        <a:pt x="1020655" y="1744915"/>
                      </a:lnTo>
                      <a:lnTo>
                        <a:pt x="950232" y="1753498"/>
                      </a:lnTo>
                      <a:lnTo>
                        <a:pt x="878205" y="1756410"/>
                      </a:lnTo>
                      <a:lnTo>
                        <a:pt x="806177" y="1753498"/>
                      </a:lnTo>
                      <a:lnTo>
                        <a:pt x="735754" y="1744915"/>
                      </a:lnTo>
                      <a:lnTo>
                        <a:pt x="667160" y="1730886"/>
                      </a:lnTo>
                      <a:lnTo>
                        <a:pt x="600621" y="1711637"/>
                      </a:lnTo>
                      <a:lnTo>
                        <a:pt x="536365" y="1687395"/>
                      </a:lnTo>
                      <a:lnTo>
                        <a:pt x="474616" y="1658385"/>
                      </a:lnTo>
                      <a:lnTo>
                        <a:pt x="415601" y="1624833"/>
                      </a:lnTo>
                      <a:lnTo>
                        <a:pt x="359545" y="1586965"/>
                      </a:lnTo>
                      <a:lnTo>
                        <a:pt x="306675" y="1545008"/>
                      </a:lnTo>
                      <a:lnTo>
                        <a:pt x="257217" y="1499187"/>
                      </a:lnTo>
                      <a:lnTo>
                        <a:pt x="211397" y="1449728"/>
                      </a:lnTo>
                      <a:lnTo>
                        <a:pt x="169440" y="1396858"/>
                      </a:lnTo>
                      <a:lnTo>
                        <a:pt x="131573" y="1340803"/>
                      </a:lnTo>
                      <a:lnTo>
                        <a:pt x="98022" y="1281788"/>
                      </a:lnTo>
                      <a:lnTo>
                        <a:pt x="69012" y="1220039"/>
                      </a:lnTo>
                      <a:lnTo>
                        <a:pt x="44770" y="1155783"/>
                      </a:lnTo>
                      <a:lnTo>
                        <a:pt x="25522" y="1089245"/>
                      </a:lnTo>
                      <a:lnTo>
                        <a:pt x="11494" y="1020652"/>
                      </a:lnTo>
                      <a:lnTo>
                        <a:pt x="2911" y="950230"/>
                      </a:lnTo>
                      <a:lnTo>
                        <a:pt x="0" y="878205"/>
                      </a:lnTo>
                      <a:lnTo>
                        <a:pt x="2911" y="806177"/>
                      </a:lnTo>
                      <a:lnTo>
                        <a:pt x="11494" y="735754"/>
                      </a:lnTo>
                      <a:lnTo>
                        <a:pt x="25522" y="667160"/>
                      </a:lnTo>
                      <a:lnTo>
                        <a:pt x="44770" y="600621"/>
                      </a:lnTo>
                      <a:lnTo>
                        <a:pt x="69012" y="536365"/>
                      </a:lnTo>
                      <a:lnTo>
                        <a:pt x="98022" y="474616"/>
                      </a:lnTo>
                      <a:lnTo>
                        <a:pt x="131573" y="415601"/>
                      </a:lnTo>
                      <a:lnTo>
                        <a:pt x="169440" y="359545"/>
                      </a:lnTo>
                      <a:lnTo>
                        <a:pt x="211397" y="306675"/>
                      </a:lnTo>
                      <a:lnTo>
                        <a:pt x="257217" y="257217"/>
                      </a:lnTo>
                      <a:lnTo>
                        <a:pt x="306675" y="211397"/>
                      </a:lnTo>
                      <a:lnTo>
                        <a:pt x="359545" y="169440"/>
                      </a:lnTo>
                      <a:lnTo>
                        <a:pt x="415601" y="131573"/>
                      </a:lnTo>
                      <a:lnTo>
                        <a:pt x="474616" y="98022"/>
                      </a:lnTo>
                      <a:lnTo>
                        <a:pt x="536365" y="69012"/>
                      </a:lnTo>
                      <a:lnTo>
                        <a:pt x="600621" y="44770"/>
                      </a:lnTo>
                      <a:lnTo>
                        <a:pt x="667160" y="25522"/>
                      </a:lnTo>
                      <a:lnTo>
                        <a:pt x="735754" y="11494"/>
                      </a:lnTo>
                      <a:lnTo>
                        <a:pt x="806177" y="2911"/>
                      </a:lnTo>
                      <a:lnTo>
                        <a:pt x="878205" y="0"/>
                      </a:lnTo>
                      <a:lnTo>
                        <a:pt x="950232" y="2911"/>
                      </a:lnTo>
                      <a:lnTo>
                        <a:pt x="1020655" y="11494"/>
                      </a:lnTo>
                      <a:lnTo>
                        <a:pt x="1089249" y="25522"/>
                      </a:lnTo>
                      <a:lnTo>
                        <a:pt x="1155788" y="44770"/>
                      </a:lnTo>
                      <a:lnTo>
                        <a:pt x="1220044" y="69012"/>
                      </a:lnTo>
                      <a:lnTo>
                        <a:pt x="1281793" y="98022"/>
                      </a:lnTo>
                      <a:lnTo>
                        <a:pt x="1340808" y="131573"/>
                      </a:lnTo>
                      <a:lnTo>
                        <a:pt x="1396864" y="169440"/>
                      </a:lnTo>
                      <a:lnTo>
                        <a:pt x="1449734" y="211397"/>
                      </a:lnTo>
                      <a:lnTo>
                        <a:pt x="1499192" y="257217"/>
                      </a:lnTo>
                      <a:lnTo>
                        <a:pt x="1545012" y="306675"/>
                      </a:lnTo>
                      <a:lnTo>
                        <a:pt x="1586969" y="359545"/>
                      </a:lnTo>
                      <a:lnTo>
                        <a:pt x="1624836" y="415601"/>
                      </a:lnTo>
                      <a:lnTo>
                        <a:pt x="1658387" y="474616"/>
                      </a:lnTo>
                      <a:lnTo>
                        <a:pt x="1687397" y="536365"/>
                      </a:lnTo>
                      <a:lnTo>
                        <a:pt x="1711639" y="600621"/>
                      </a:lnTo>
                      <a:lnTo>
                        <a:pt x="1730887" y="667160"/>
                      </a:lnTo>
                      <a:lnTo>
                        <a:pt x="1744915" y="735754"/>
                      </a:lnTo>
                      <a:lnTo>
                        <a:pt x="1753498" y="806177"/>
                      </a:lnTo>
                      <a:lnTo>
                        <a:pt x="1756410" y="878205"/>
                      </a:lnTo>
                      <a:close/>
                    </a:path>
                  </a:pathLst>
                </a:custGeom>
                <a:ln w="28575" cmpd="sng">
                  <a:solidFill>
                    <a:schemeClr val="tx1"/>
                  </a:solidFill>
                </a:ln>
              </p:spPr>
              <p:txBody>
                <a:bodyPr wrap="square" lIns="0" tIns="0" rIns="0" bIns="0" rtlCol="0"/>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9999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4" name="object 3">
                  <a:extLst>
                    <a:ext uri="{FF2B5EF4-FFF2-40B4-BE49-F238E27FC236}">
                      <a16:creationId xmlns:a16="http://schemas.microsoft.com/office/drawing/2014/main" id="{7EFE8229-2A3D-BFD0-7D38-E2A15E8ADC1B}"/>
                    </a:ext>
                  </a:extLst>
                </p:cNvPr>
                <p:cNvSpPr/>
                <p:nvPr/>
              </p:nvSpPr>
              <p:spPr>
                <a:xfrm rot="18900000">
                  <a:off x="10973641" y="2737606"/>
                  <a:ext cx="169160" cy="166514"/>
                </a:xfrm>
                <a:custGeom>
                  <a:avLst/>
                  <a:gdLst/>
                  <a:ahLst/>
                  <a:cxnLst/>
                  <a:rect l="l" t="t" r="r" b="b"/>
                  <a:pathLst>
                    <a:path w="121920" h="120014">
                      <a:moveTo>
                        <a:pt x="106946" y="0"/>
                      </a:moveTo>
                      <a:lnTo>
                        <a:pt x="0" y="14681"/>
                      </a:lnTo>
                      <a:lnTo>
                        <a:pt x="14376" y="119418"/>
                      </a:lnTo>
                      <a:lnTo>
                        <a:pt x="121323" y="104736"/>
                      </a:lnTo>
                      <a:lnTo>
                        <a:pt x="106946" y="0"/>
                      </a:lnTo>
                      <a:close/>
                    </a:path>
                  </a:pathLst>
                </a:custGeom>
                <a:solidFill>
                  <a:srgbClr val="FFFFFF"/>
                </a:solidFill>
                <a:ln w="12700" cmpd="sng">
                  <a:noFill/>
                </a:ln>
              </p:spPr>
              <p:txBody>
                <a:bodyPr wrap="square" lIns="0" tIns="0" rIns="0" bIns="0" rtlCol="0"/>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999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5" name="object 4">
                  <a:extLst>
                    <a:ext uri="{FF2B5EF4-FFF2-40B4-BE49-F238E27FC236}">
                      <a16:creationId xmlns:a16="http://schemas.microsoft.com/office/drawing/2014/main" id="{7829E7AD-DD3E-04D9-E6DB-3DD62947EDC9}"/>
                    </a:ext>
                  </a:extLst>
                </p:cNvPr>
                <p:cNvSpPr/>
                <p:nvPr/>
              </p:nvSpPr>
              <p:spPr>
                <a:xfrm rot="18900000">
                  <a:off x="11032725" y="2838960"/>
                  <a:ext cx="243167" cy="121584"/>
                </a:xfrm>
                <a:custGeom>
                  <a:avLst/>
                  <a:gdLst/>
                  <a:ahLst/>
                  <a:cxnLst/>
                  <a:rect l="l" t="t" r="r" b="b"/>
                  <a:pathLst>
                    <a:path w="175259" h="87629">
                      <a:moveTo>
                        <a:pt x="0" y="87617"/>
                      </a:moveTo>
                      <a:lnTo>
                        <a:pt x="87617" y="0"/>
                      </a:lnTo>
                      <a:lnTo>
                        <a:pt x="175221" y="87591"/>
                      </a:lnTo>
                    </a:path>
                  </a:pathLst>
                </a:custGeom>
                <a:ln w="28575" cmpd="sng">
                  <a:solidFill>
                    <a:schemeClr val="tx1"/>
                  </a:solidFill>
                </a:ln>
              </p:spPr>
              <p:txBody>
                <a:bodyPr wrap="square" lIns="0" tIns="0" rIns="0" bIns="0" rtlCol="0"/>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999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6" name="object 5">
                  <a:extLst>
                    <a:ext uri="{FF2B5EF4-FFF2-40B4-BE49-F238E27FC236}">
                      <a16:creationId xmlns:a16="http://schemas.microsoft.com/office/drawing/2014/main" id="{D52FB69F-2501-3989-56B7-60B6AA374936}"/>
                    </a:ext>
                  </a:extLst>
                </p:cNvPr>
                <p:cNvSpPr/>
                <p:nvPr/>
              </p:nvSpPr>
              <p:spPr>
                <a:xfrm rot="18900000">
                  <a:off x="9340367" y="4515223"/>
                  <a:ext cx="169160" cy="166514"/>
                </a:xfrm>
                <a:custGeom>
                  <a:avLst/>
                  <a:gdLst/>
                  <a:ahLst/>
                  <a:cxnLst/>
                  <a:rect l="l" t="t" r="r" b="b"/>
                  <a:pathLst>
                    <a:path w="121920" h="120014">
                      <a:moveTo>
                        <a:pt x="106946" y="0"/>
                      </a:moveTo>
                      <a:lnTo>
                        <a:pt x="0" y="14681"/>
                      </a:lnTo>
                      <a:lnTo>
                        <a:pt x="14376" y="119418"/>
                      </a:lnTo>
                      <a:lnTo>
                        <a:pt x="121323" y="104736"/>
                      </a:lnTo>
                      <a:lnTo>
                        <a:pt x="106946" y="0"/>
                      </a:lnTo>
                      <a:close/>
                    </a:path>
                  </a:pathLst>
                </a:custGeom>
                <a:solidFill>
                  <a:srgbClr val="FFFFFF"/>
                </a:solidFill>
                <a:ln w="12700" cmpd="sng">
                  <a:noFill/>
                </a:ln>
              </p:spPr>
              <p:txBody>
                <a:bodyPr wrap="square" lIns="0" tIns="0" rIns="0" bIns="0" rtlCol="0"/>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999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7" name="object 6">
                  <a:extLst>
                    <a:ext uri="{FF2B5EF4-FFF2-40B4-BE49-F238E27FC236}">
                      <a16:creationId xmlns:a16="http://schemas.microsoft.com/office/drawing/2014/main" id="{0180CD84-31A2-E30F-1B31-7410A3ED5A86}"/>
                    </a:ext>
                  </a:extLst>
                </p:cNvPr>
                <p:cNvSpPr/>
                <p:nvPr/>
              </p:nvSpPr>
              <p:spPr>
                <a:xfrm rot="18900000">
                  <a:off x="9206158" y="4458775"/>
                  <a:ext cx="243167" cy="121584"/>
                </a:xfrm>
                <a:custGeom>
                  <a:avLst/>
                  <a:gdLst/>
                  <a:ahLst/>
                  <a:cxnLst/>
                  <a:rect l="l" t="t" r="r" b="b"/>
                  <a:pathLst>
                    <a:path w="175260" h="87629">
                      <a:moveTo>
                        <a:pt x="175221" y="0"/>
                      </a:moveTo>
                      <a:lnTo>
                        <a:pt x="87591" y="87617"/>
                      </a:lnTo>
                      <a:lnTo>
                        <a:pt x="0" y="25"/>
                      </a:lnTo>
                    </a:path>
                  </a:pathLst>
                </a:custGeom>
                <a:ln w="28575" cmpd="sng">
                  <a:solidFill>
                    <a:schemeClr val="tx1"/>
                  </a:solidFill>
                </a:ln>
              </p:spPr>
              <p:txBody>
                <a:bodyPr wrap="square" lIns="0" tIns="0" rIns="0" bIns="0" rtlCol="0"/>
                <a:lstStyle/>
                <a:p>
                  <a:pPr marL="0" marR="0" lvl="0" indent="0" algn="ctr" defTabSz="91424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99999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6" name="Freeform: Shape 25">
                <a:extLst>
                  <a:ext uri="{FF2B5EF4-FFF2-40B4-BE49-F238E27FC236}">
                    <a16:creationId xmlns:a16="http://schemas.microsoft.com/office/drawing/2014/main" id="{0B85C1C2-09F3-AD85-A788-3E1E915ABAD0}"/>
                  </a:ext>
                </a:extLst>
              </p:cNvPr>
              <p:cNvSpPr/>
              <p:nvPr/>
            </p:nvSpPr>
            <p:spPr>
              <a:xfrm>
                <a:off x="9927298" y="3267977"/>
                <a:ext cx="1005840" cy="1005840"/>
              </a:xfrm>
              <a:custGeom>
                <a:avLst/>
                <a:gdLst>
                  <a:gd name="connsiteX0" fmla="*/ 0 w 913875"/>
                  <a:gd name="connsiteY0" fmla="*/ 456931 h 913862"/>
                  <a:gd name="connsiteX1" fmla="*/ 456938 w 913875"/>
                  <a:gd name="connsiteY1" fmla="*/ 0 h 913862"/>
                  <a:gd name="connsiteX2" fmla="*/ 913876 w 913875"/>
                  <a:gd name="connsiteY2" fmla="*/ 456931 h 913862"/>
                  <a:gd name="connsiteX3" fmla="*/ 456938 w 913875"/>
                  <a:gd name="connsiteY3" fmla="*/ 913862 h 913862"/>
                  <a:gd name="connsiteX4" fmla="*/ 0 w 913875"/>
                  <a:gd name="connsiteY4" fmla="*/ 456931 h 91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75" h="913862">
                    <a:moveTo>
                      <a:pt x="0" y="456931"/>
                    </a:moveTo>
                    <a:cubicBezTo>
                      <a:pt x="0" y="204575"/>
                      <a:pt x="204578" y="0"/>
                      <a:pt x="456938" y="0"/>
                    </a:cubicBezTo>
                    <a:cubicBezTo>
                      <a:pt x="709298" y="0"/>
                      <a:pt x="913876" y="204575"/>
                      <a:pt x="913876" y="456931"/>
                    </a:cubicBezTo>
                    <a:cubicBezTo>
                      <a:pt x="913876" y="709287"/>
                      <a:pt x="709298" y="913862"/>
                      <a:pt x="456938" y="913862"/>
                    </a:cubicBezTo>
                    <a:cubicBezTo>
                      <a:pt x="204578" y="913862"/>
                      <a:pt x="0" y="709287"/>
                      <a:pt x="0" y="456931"/>
                    </a:cubicBezTo>
                    <a:close/>
                  </a:path>
                </a:pathLst>
              </a:custGeom>
              <a:solidFill>
                <a:srgbClr val="FFFFFF"/>
              </a:solidFill>
            </p:spPr>
            <p:style>
              <a:lnRef idx="2">
                <a:schemeClr val="lt1">
                  <a:hueOff val="0"/>
                  <a:satOff val="0"/>
                  <a:lumOff val="0"/>
                  <a:alphaOff val="0"/>
                </a:schemeClr>
              </a:lnRef>
              <a:fillRef idx="1">
                <a:scrgbClr r="0" g="0" b="0"/>
              </a:fillRef>
              <a:effectRef idx="0">
                <a:schemeClr val="accent5">
                  <a:shade val="80000"/>
                  <a:alpha val="50000"/>
                  <a:hueOff val="28651"/>
                  <a:satOff val="-4497"/>
                  <a:lumOff val="24705"/>
                  <a:alphaOff val="0"/>
                </a:schemeClr>
              </a:effectRef>
              <a:fontRef idx="minor">
                <a:schemeClr val="tx1"/>
              </a:fontRef>
            </p:style>
            <p:txBody>
              <a:bodyPr spcFirstLastPara="0" vert="horz" wrap="square" lIns="168124" tIns="168122" rIns="168124" bIns="168122"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Freeform: Shape 26">
                <a:extLst>
                  <a:ext uri="{FF2B5EF4-FFF2-40B4-BE49-F238E27FC236}">
                    <a16:creationId xmlns:a16="http://schemas.microsoft.com/office/drawing/2014/main" id="{D5582354-D7F0-05E2-0AD1-EB5CCD412838}"/>
                  </a:ext>
                </a:extLst>
              </p:cNvPr>
              <p:cNvSpPr/>
              <p:nvPr/>
            </p:nvSpPr>
            <p:spPr>
              <a:xfrm>
                <a:off x="7972537" y="4539487"/>
                <a:ext cx="1005840" cy="1005840"/>
              </a:xfrm>
              <a:custGeom>
                <a:avLst/>
                <a:gdLst>
                  <a:gd name="connsiteX0" fmla="*/ 0 w 913875"/>
                  <a:gd name="connsiteY0" fmla="*/ 456931 h 913862"/>
                  <a:gd name="connsiteX1" fmla="*/ 456938 w 913875"/>
                  <a:gd name="connsiteY1" fmla="*/ 0 h 913862"/>
                  <a:gd name="connsiteX2" fmla="*/ 913876 w 913875"/>
                  <a:gd name="connsiteY2" fmla="*/ 456931 h 913862"/>
                  <a:gd name="connsiteX3" fmla="*/ 456938 w 913875"/>
                  <a:gd name="connsiteY3" fmla="*/ 913862 h 913862"/>
                  <a:gd name="connsiteX4" fmla="*/ 0 w 913875"/>
                  <a:gd name="connsiteY4" fmla="*/ 456931 h 91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75" h="913862">
                    <a:moveTo>
                      <a:pt x="0" y="456931"/>
                    </a:moveTo>
                    <a:cubicBezTo>
                      <a:pt x="0" y="204575"/>
                      <a:pt x="204578" y="0"/>
                      <a:pt x="456938" y="0"/>
                    </a:cubicBezTo>
                    <a:cubicBezTo>
                      <a:pt x="709298" y="0"/>
                      <a:pt x="913876" y="204575"/>
                      <a:pt x="913876" y="456931"/>
                    </a:cubicBezTo>
                    <a:cubicBezTo>
                      <a:pt x="913876" y="709287"/>
                      <a:pt x="709298" y="913862"/>
                      <a:pt x="456938" y="913862"/>
                    </a:cubicBezTo>
                    <a:cubicBezTo>
                      <a:pt x="204578" y="913862"/>
                      <a:pt x="0" y="709287"/>
                      <a:pt x="0" y="456931"/>
                    </a:cubicBezTo>
                    <a:close/>
                  </a:path>
                </a:pathLst>
              </a:custGeom>
              <a:solidFill>
                <a:srgbClr val="FFFFFF"/>
              </a:solidFill>
            </p:spPr>
            <p:style>
              <a:lnRef idx="2">
                <a:schemeClr val="lt1">
                  <a:hueOff val="0"/>
                  <a:satOff val="0"/>
                  <a:lumOff val="0"/>
                  <a:alphaOff val="0"/>
                </a:schemeClr>
              </a:lnRef>
              <a:fillRef idx="1">
                <a:scrgbClr r="0" g="0" b="0"/>
              </a:fillRef>
              <a:effectRef idx="0">
                <a:schemeClr val="accent5">
                  <a:shade val="80000"/>
                  <a:alpha val="50000"/>
                  <a:hueOff val="28651"/>
                  <a:satOff val="-4497"/>
                  <a:lumOff val="24705"/>
                  <a:alphaOff val="0"/>
                </a:schemeClr>
              </a:effectRef>
              <a:fontRef idx="minor">
                <a:schemeClr val="tx1"/>
              </a:fontRef>
            </p:style>
            <p:txBody>
              <a:bodyPr spcFirstLastPara="0" vert="horz" wrap="square" lIns="91440" tIns="168122" rIns="91440" bIns="168122"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8" name="Oval 67">
                <a:extLst>
                  <a:ext uri="{FF2B5EF4-FFF2-40B4-BE49-F238E27FC236}">
                    <a16:creationId xmlns:a16="http://schemas.microsoft.com/office/drawing/2014/main" id="{F1603A6F-6A91-6743-028A-9EB52A510119}"/>
                  </a:ext>
                </a:extLst>
              </p:cNvPr>
              <p:cNvSpPr/>
              <p:nvPr/>
            </p:nvSpPr>
            <p:spPr>
              <a:xfrm>
                <a:off x="7761946" y="2024566"/>
                <a:ext cx="1005840" cy="1005840"/>
              </a:xfrm>
              <a:prstGeom prst="ellipse">
                <a:avLst/>
              </a:prstGeom>
              <a:solidFill>
                <a:srgbClr val="FFFFFF"/>
              </a:solidFill>
              <a:ln w="12700" cap="flat" cmpd="sng" algn="ctr">
                <a:solidFill>
                  <a:srgbClr val="F1F0E2">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tx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2" name="Freeform: Shape 1">
              <a:extLst>
                <a:ext uri="{FF2B5EF4-FFF2-40B4-BE49-F238E27FC236}">
                  <a16:creationId xmlns:a16="http://schemas.microsoft.com/office/drawing/2014/main" id="{A6E320DC-1908-873E-B068-FA2F8413BB3E}"/>
                </a:ext>
              </a:extLst>
            </p:cNvPr>
            <p:cNvSpPr/>
            <p:nvPr/>
          </p:nvSpPr>
          <p:spPr>
            <a:xfrm>
              <a:off x="8246271" y="4885961"/>
              <a:ext cx="1181922" cy="1181923"/>
            </a:xfrm>
            <a:custGeom>
              <a:avLst/>
              <a:gdLst>
                <a:gd name="connsiteX0" fmla="*/ 0 w 913875"/>
                <a:gd name="connsiteY0" fmla="*/ 456931 h 913862"/>
                <a:gd name="connsiteX1" fmla="*/ 456938 w 913875"/>
                <a:gd name="connsiteY1" fmla="*/ 0 h 913862"/>
                <a:gd name="connsiteX2" fmla="*/ 913876 w 913875"/>
                <a:gd name="connsiteY2" fmla="*/ 456931 h 913862"/>
                <a:gd name="connsiteX3" fmla="*/ 456938 w 913875"/>
                <a:gd name="connsiteY3" fmla="*/ 913862 h 913862"/>
                <a:gd name="connsiteX4" fmla="*/ 0 w 913875"/>
                <a:gd name="connsiteY4" fmla="*/ 456931 h 91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75" h="913862">
                  <a:moveTo>
                    <a:pt x="0" y="456931"/>
                  </a:moveTo>
                  <a:cubicBezTo>
                    <a:pt x="0" y="204575"/>
                    <a:pt x="204578" y="0"/>
                    <a:pt x="456938" y="0"/>
                  </a:cubicBezTo>
                  <a:cubicBezTo>
                    <a:pt x="709298" y="0"/>
                    <a:pt x="913876" y="204575"/>
                    <a:pt x="913876" y="456931"/>
                  </a:cubicBezTo>
                  <a:cubicBezTo>
                    <a:pt x="913876" y="709287"/>
                    <a:pt x="709298" y="913862"/>
                    <a:pt x="456938" y="913862"/>
                  </a:cubicBezTo>
                  <a:cubicBezTo>
                    <a:pt x="204578" y="913862"/>
                    <a:pt x="0" y="709287"/>
                    <a:pt x="0" y="456931"/>
                  </a:cubicBezTo>
                  <a:close/>
                </a:path>
              </a:pathLst>
            </a:custGeom>
            <a:solidFill>
              <a:schemeClr val="tx2">
                <a:lumMod val="40000"/>
                <a:lumOff val="60000"/>
                <a:alpha val="50000"/>
              </a:schemeClr>
            </a:solidFill>
          </p:spPr>
          <p:style>
            <a:lnRef idx="2">
              <a:schemeClr val="lt1">
                <a:hueOff val="0"/>
                <a:satOff val="0"/>
                <a:lumOff val="0"/>
                <a:alphaOff val="0"/>
              </a:schemeClr>
            </a:lnRef>
            <a:fillRef idx="1">
              <a:scrgbClr r="0" g="0" b="0"/>
            </a:fillRef>
            <a:effectRef idx="0">
              <a:schemeClr val="accent5">
                <a:shade val="80000"/>
                <a:alpha val="50000"/>
                <a:hueOff val="28651"/>
                <a:satOff val="-4497"/>
                <a:lumOff val="24705"/>
                <a:alphaOff val="0"/>
              </a:schemeClr>
            </a:effectRef>
            <a:fontRef idx="minor">
              <a:schemeClr val="tx1"/>
            </a:fontRef>
          </p:style>
          <p:txBody>
            <a:bodyPr spcFirstLastPara="0" vert="horz" wrap="square" lIns="168124" tIns="168122" rIns="168124" bIns="168122"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Funding</a:t>
              </a:r>
            </a:p>
          </p:txBody>
        </p:sp>
        <p:sp>
          <p:nvSpPr>
            <p:cNvPr id="4" name="Freeform: Shape 3">
              <a:extLst>
                <a:ext uri="{FF2B5EF4-FFF2-40B4-BE49-F238E27FC236}">
                  <a16:creationId xmlns:a16="http://schemas.microsoft.com/office/drawing/2014/main" id="{788EB365-8346-DFBF-3A24-A97D53C6FCDC}"/>
                </a:ext>
              </a:extLst>
            </p:cNvPr>
            <p:cNvSpPr/>
            <p:nvPr/>
          </p:nvSpPr>
          <p:spPr>
            <a:xfrm>
              <a:off x="10567732" y="3395784"/>
              <a:ext cx="1181922" cy="1181923"/>
            </a:xfrm>
            <a:custGeom>
              <a:avLst/>
              <a:gdLst>
                <a:gd name="connsiteX0" fmla="*/ 0 w 913875"/>
                <a:gd name="connsiteY0" fmla="*/ 456931 h 913862"/>
                <a:gd name="connsiteX1" fmla="*/ 456938 w 913875"/>
                <a:gd name="connsiteY1" fmla="*/ 0 h 913862"/>
                <a:gd name="connsiteX2" fmla="*/ 913876 w 913875"/>
                <a:gd name="connsiteY2" fmla="*/ 456931 h 913862"/>
                <a:gd name="connsiteX3" fmla="*/ 456938 w 913875"/>
                <a:gd name="connsiteY3" fmla="*/ 913862 h 913862"/>
                <a:gd name="connsiteX4" fmla="*/ 0 w 913875"/>
                <a:gd name="connsiteY4" fmla="*/ 456931 h 91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875" h="913862">
                  <a:moveTo>
                    <a:pt x="0" y="456931"/>
                  </a:moveTo>
                  <a:cubicBezTo>
                    <a:pt x="0" y="204575"/>
                    <a:pt x="204578" y="0"/>
                    <a:pt x="456938" y="0"/>
                  </a:cubicBezTo>
                  <a:cubicBezTo>
                    <a:pt x="709298" y="0"/>
                    <a:pt x="913876" y="204575"/>
                    <a:pt x="913876" y="456931"/>
                  </a:cubicBezTo>
                  <a:cubicBezTo>
                    <a:pt x="913876" y="709287"/>
                    <a:pt x="709298" y="913862"/>
                    <a:pt x="456938" y="913862"/>
                  </a:cubicBezTo>
                  <a:cubicBezTo>
                    <a:pt x="204578" y="913862"/>
                    <a:pt x="0" y="709287"/>
                    <a:pt x="0" y="456931"/>
                  </a:cubicBezTo>
                  <a:close/>
                </a:path>
              </a:pathLst>
            </a:custGeom>
            <a:solidFill>
              <a:schemeClr val="accent5">
                <a:lumMod val="60000"/>
                <a:lumOff val="40000"/>
                <a:alpha val="50000"/>
              </a:schemeClr>
            </a:solidFill>
          </p:spPr>
          <p:style>
            <a:lnRef idx="2">
              <a:schemeClr val="lt1">
                <a:hueOff val="0"/>
                <a:satOff val="0"/>
                <a:lumOff val="0"/>
                <a:alphaOff val="0"/>
              </a:schemeClr>
            </a:lnRef>
            <a:fillRef idx="1">
              <a:scrgbClr r="0" g="0" b="0"/>
            </a:fillRef>
            <a:effectRef idx="0">
              <a:schemeClr val="accent5">
                <a:shade val="80000"/>
                <a:alpha val="50000"/>
                <a:hueOff val="28651"/>
                <a:satOff val="-4497"/>
                <a:lumOff val="24705"/>
                <a:alphaOff val="0"/>
              </a:schemeClr>
            </a:effectRef>
            <a:fontRef idx="minor">
              <a:schemeClr val="tx1"/>
            </a:fontRef>
          </p:style>
          <p:txBody>
            <a:bodyPr spcFirstLastPara="0" vert="horz" wrap="square" lIns="91440" tIns="168122" rIns="91440" bIns="168122"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Influence</a:t>
              </a:r>
            </a:p>
          </p:txBody>
        </p:sp>
        <p:sp>
          <p:nvSpPr>
            <p:cNvPr id="6" name="Oval 5">
              <a:extLst>
                <a:ext uri="{FF2B5EF4-FFF2-40B4-BE49-F238E27FC236}">
                  <a16:creationId xmlns:a16="http://schemas.microsoft.com/office/drawing/2014/main" id="{F2B9C188-DFA6-2BA2-9B48-CFAB159877F7}"/>
                </a:ext>
              </a:extLst>
            </p:cNvPr>
            <p:cNvSpPr/>
            <p:nvPr/>
          </p:nvSpPr>
          <p:spPr>
            <a:xfrm>
              <a:off x="8009001" y="1938688"/>
              <a:ext cx="1181922" cy="1181923"/>
            </a:xfrm>
            <a:prstGeom prst="ellipse">
              <a:avLst/>
            </a:prstGeom>
            <a:solidFill>
              <a:srgbClr val="4E5464">
                <a:lumMod val="40000"/>
                <a:lumOff val="60000"/>
                <a:alpha val="50000"/>
              </a:srgbClr>
            </a:solidFill>
            <a:ln w="12700" cap="flat" cmpd="sng" algn="ctr">
              <a:solidFill>
                <a:srgbClr val="F1F0E2">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tx1"/>
            </a:fontRef>
          </p:style>
          <p:txBody>
            <a:bodyPr lIns="0" r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Partner Engagement</a:t>
              </a:r>
            </a:p>
          </p:txBody>
        </p:sp>
      </p:grpSp>
      <p:grpSp>
        <p:nvGrpSpPr>
          <p:cNvPr id="20" name="Group 19">
            <a:extLst>
              <a:ext uri="{FF2B5EF4-FFF2-40B4-BE49-F238E27FC236}">
                <a16:creationId xmlns:a16="http://schemas.microsoft.com/office/drawing/2014/main" id="{023A61F4-A923-DD1C-D8CB-14E5C26985AC}"/>
              </a:ext>
            </a:extLst>
          </p:cNvPr>
          <p:cNvGrpSpPr/>
          <p:nvPr/>
        </p:nvGrpSpPr>
        <p:grpSpPr>
          <a:xfrm>
            <a:off x="8479551" y="2805412"/>
            <a:ext cx="1897283" cy="1980991"/>
            <a:chOff x="8215676" y="2803613"/>
            <a:chExt cx="1897283" cy="1980991"/>
          </a:xfrm>
        </p:grpSpPr>
        <p:grpSp>
          <p:nvGrpSpPr>
            <p:cNvPr id="9" name="Group 8">
              <a:extLst>
                <a:ext uri="{FF2B5EF4-FFF2-40B4-BE49-F238E27FC236}">
                  <a16:creationId xmlns:a16="http://schemas.microsoft.com/office/drawing/2014/main" id="{FDBF33C3-7601-642B-F46E-A064ACFB0E97}"/>
                </a:ext>
              </a:extLst>
            </p:cNvPr>
            <p:cNvGrpSpPr/>
            <p:nvPr/>
          </p:nvGrpSpPr>
          <p:grpSpPr>
            <a:xfrm>
              <a:off x="8215676" y="3622610"/>
              <a:ext cx="1251498" cy="1161994"/>
              <a:chOff x="1710266" y="1484061"/>
              <a:chExt cx="2019904" cy="2019904"/>
            </a:xfrm>
            <a:solidFill>
              <a:schemeClr val="tx1"/>
            </a:solidFill>
          </p:grpSpPr>
          <p:sp>
            <p:nvSpPr>
              <p:cNvPr id="13" name="Shape 12">
                <a:extLst>
                  <a:ext uri="{FF2B5EF4-FFF2-40B4-BE49-F238E27FC236}">
                    <a16:creationId xmlns:a16="http://schemas.microsoft.com/office/drawing/2014/main" id="{9C5F2A43-2E08-1EE9-1826-DCA2D8018B1B}"/>
                  </a:ext>
                </a:extLst>
              </p:cNvPr>
              <p:cNvSpPr/>
              <p:nvPr/>
            </p:nvSpPr>
            <p:spPr>
              <a:xfrm>
                <a:off x="1710266" y="1484061"/>
                <a:ext cx="2019904" cy="2019904"/>
              </a:xfrm>
              <a:prstGeom prst="gear6">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Shape 6">
                <a:extLst>
                  <a:ext uri="{FF2B5EF4-FFF2-40B4-BE49-F238E27FC236}">
                    <a16:creationId xmlns:a16="http://schemas.microsoft.com/office/drawing/2014/main" id="{88A3A0D2-B918-550A-F9B9-C56DA7DA1500}"/>
                  </a:ext>
                </a:extLst>
              </p:cNvPr>
              <p:cNvSpPr txBox="1"/>
              <p:nvPr/>
            </p:nvSpPr>
            <p:spPr>
              <a:xfrm>
                <a:off x="2218783" y="1995651"/>
                <a:ext cx="1002870" cy="9967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Insights</a:t>
                </a:r>
              </a:p>
            </p:txBody>
          </p:sp>
        </p:grpSp>
        <p:grpSp>
          <p:nvGrpSpPr>
            <p:cNvPr id="10" name="Group 9">
              <a:extLst>
                <a:ext uri="{FF2B5EF4-FFF2-40B4-BE49-F238E27FC236}">
                  <a16:creationId xmlns:a16="http://schemas.microsoft.com/office/drawing/2014/main" id="{EC8055EB-E5EA-FCD4-3318-FE73933A10B0}"/>
                </a:ext>
              </a:extLst>
            </p:cNvPr>
            <p:cNvGrpSpPr/>
            <p:nvPr/>
          </p:nvGrpSpPr>
          <p:grpSpPr>
            <a:xfrm>
              <a:off x="8886747" y="2803613"/>
              <a:ext cx="1226212" cy="1138517"/>
              <a:chOff x="2556845" y="222395"/>
              <a:chExt cx="1979094" cy="1979094"/>
            </a:xfrm>
            <a:solidFill>
              <a:schemeClr val="tx1"/>
            </a:solidFill>
          </p:grpSpPr>
          <p:sp>
            <p:nvSpPr>
              <p:cNvPr id="11" name="Shape 10">
                <a:extLst>
                  <a:ext uri="{FF2B5EF4-FFF2-40B4-BE49-F238E27FC236}">
                    <a16:creationId xmlns:a16="http://schemas.microsoft.com/office/drawing/2014/main" id="{8036E7FD-8AD8-C152-7AA4-A0AA9F293924}"/>
                  </a:ext>
                </a:extLst>
              </p:cNvPr>
              <p:cNvSpPr/>
              <p:nvPr/>
            </p:nvSpPr>
            <p:spPr>
              <a:xfrm rot="20700000">
                <a:off x="2556845" y="222395"/>
                <a:ext cx="1979094" cy="1979094"/>
              </a:xfrm>
              <a:prstGeom prst="gear6">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Shape 8">
                <a:extLst>
                  <a:ext uri="{FF2B5EF4-FFF2-40B4-BE49-F238E27FC236}">
                    <a16:creationId xmlns:a16="http://schemas.microsoft.com/office/drawing/2014/main" id="{70E4047C-57F2-CE4D-C0FD-46DA76F849B7}"/>
                  </a:ext>
                </a:extLst>
              </p:cNvPr>
              <p:cNvSpPr txBox="1"/>
              <p:nvPr/>
            </p:nvSpPr>
            <p:spPr>
              <a:xfrm>
                <a:off x="2877395" y="933165"/>
                <a:ext cx="1328249" cy="5054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rPr>
                  <a:t>Relationships</a:t>
                </a:r>
              </a:p>
            </p:txBody>
          </p:sp>
        </p:grpSp>
      </p:grpSp>
      <p:sp>
        <p:nvSpPr>
          <p:cNvPr id="5" name="Title 2">
            <a:extLst>
              <a:ext uri="{FF2B5EF4-FFF2-40B4-BE49-F238E27FC236}">
                <a16:creationId xmlns:a16="http://schemas.microsoft.com/office/drawing/2014/main" id="{11DFECC9-0CE7-44DA-9281-E3CE730B5A7D}"/>
              </a:ext>
            </a:extLst>
          </p:cNvPr>
          <p:cNvSpPr txBox="1">
            <a:spLocks/>
          </p:cNvSpPr>
          <p:nvPr/>
        </p:nvSpPr>
        <p:spPr>
          <a:xfrm>
            <a:off x="371326" y="428625"/>
            <a:ext cx="11355855" cy="594650"/>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r>
              <a:rPr lang="en-US"/>
              <a:t>Lookback: 2023 North Star Activities-at-a-Glance</a:t>
            </a:r>
            <a:endParaRPr lang="en-US" dirty="0"/>
          </a:p>
        </p:txBody>
      </p:sp>
      <p:sp>
        <p:nvSpPr>
          <p:cNvPr id="19" name="TextBox 18">
            <a:extLst>
              <a:ext uri="{FF2B5EF4-FFF2-40B4-BE49-F238E27FC236}">
                <a16:creationId xmlns:a16="http://schemas.microsoft.com/office/drawing/2014/main" id="{E927D96F-F5CE-4FA6-9134-5C2C0334058A}"/>
              </a:ext>
            </a:extLst>
          </p:cNvPr>
          <p:cNvSpPr txBox="1"/>
          <p:nvPr/>
        </p:nvSpPr>
        <p:spPr>
          <a:xfrm rot="20341909">
            <a:off x="1040185" y="3384623"/>
            <a:ext cx="6539856" cy="830997"/>
          </a:xfrm>
          <a:prstGeom prst="rect">
            <a:avLst/>
          </a:prstGeom>
          <a:noFill/>
        </p:spPr>
        <p:txBody>
          <a:bodyPr wrap="square" rtlCol="0">
            <a:spAutoFit/>
          </a:bodyPr>
          <a:lstStyle/>
          <a:p>
            <a:pPr algn="ctr"/>
            <a:r>
              <a:rPr lang="en-US" sz="48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COMING SOON!</a:t>
            </a:r>
          </a:p>
        </p:txBody>
      </p:sp>
      <p:sp>
        <p:nvSpPr>
          <p:cNvPr id="3" name="TextBox 2">
            <a:extLst>
              <a:ext uri="{FF2B5EF4-FFF2-40B4-BE49-F238E27FC236}">
                <a16:creationId xmlns:a16="http://schemas.microsoft.com/office/drawing/2014/main" id="{2F0C83FE-3437-838F-B75E-7CE72A00E09F}"/>
              </a:ext>
            </a:extLst>
          </p:cNvPr>
          <p:cNvSpPr txBox="1"/>
          <p:nvPr/>
        </p:nvSpPr>
        <p:spPr>
          <a:xfrm>
            <a:off x="537085" y="2156907"/>
            <a:ext cx="6336829" cy="1846659"/>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[Placeholder for info on:</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US" sz="1600" dirty="0">
                <a:latin typeface="Open Sans" panose="020B0606030504020204" pitchFamily="34" charset="0"/>
                <a:ea typeface="Open Sans" panose="020B0606030504020204" pitchFamily="34" charset="0"/>
                <a:cs typeface="Open Sans" panose="020B0606030504020204" pitchFamily="34" charset="0"/>
              </a:rPr>
              <a:t>Funding contributing to North Stars</a:t>
            </a:r>
          </a:p>
          <a:p>
            <a:pPr marL="285750" indent="-285750">
              <a:buFontTx/>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US" sz="1600" dirty="0">
                <a:latin typeface="Open Sans" panose="020B0606030504020204" pitchFamily="34" charset="0"/>
                <a:ea typeface="Open Sans" panose="020B0606030504020204" pitchFamily="34" charset="0"/>
                <a:cs typeface="Open Sans" panose="020B0606030504020204" pitchFamily="34" charset="0"/>
              </a:rPr>
              <a:t>Partner engagement </a:t>
            </a:r>
          </a:p>
          <a:p>
            <a:pPr marL="285750" indent="-285750">
              <a:buFontTx/>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Tx/>
              <a:buChar char="-"/>
            </a:pPr>
            <a:r>
              <a:rPr lang="en-US" sz="1600" dirty="0">
                <a:latin typeface="Open Sans" panose="020B0606030504020204" pitchFamily="34" charset="0"/>
                <a:ea typeface="Open Sans" panose="020B0606030504020204" pitchFamily="34" charset="0"/>
                <a:cs typeface="Open Sans" panose="020B0606030504020204" pitchFamily="34" charset="0"/>
              </a:rPr>
              <a:t>Influencing activities]</a:t>
            </a:r>
          </a:p>
        </p:txBody>
      </p:sp>
    </p:spTree>
    <p:extLst>
      <p:ext uri="{BB962C8B-B14F-4D97-AF65-F5344CB8AC3E}">
        <p14:creationId xmlns:p14="http://schemas.microsoft.com/office/powerpoint/2010/main" val="4264116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1314;p26">
            <a:extLst>
              <a:ext uri="{FF2B5EF4-FFF2-40B4-BE49-F238E27FC236}">
                <a16:creationId xmlns:a16="http://schemas.microsoft.com/office/drawing/2014/main" id="{21C0076F-224B-75D3-A0AF-9A906582B1A1}"/>
              </a:ext>
            </a:extLst>
          </p:cNvPr>
          <p:cNvGraphicFramePr/>
          <p:nvPr>
            <p:extLst>
              <p:ext uri="{D42A27DB-BD31-4B8C-83A1-F6EECF244321}">
                <p14:modId xmlns:p14="http://schemas.microsoft.com/office/powerpoint/2010/main" val="534274575"/>
              </p:ext>
            </p:extLst>
          </p:nvPr>
        </p:nvGraphicFramePr>
        <p:xfrm>
          <a:off x="327480" y="1106424"/>
          <a:ext cx="11523143" cy="4892434"/>
        </p:xfrm>
        <a:graphic>
          <a:graphicData uri="http://schemas.openxmlformats.org/drawingml/2006/table">
            <a:tbl>
              <a:tblPr firstRow="1" bandRow="1">
                <a:noFill/>
              </a:tblPr>
              <a:tblGrid>
                <a:gridCol w="2680508">
                  <a:extLst>
                    <a:ext uri="{9D8B030D-6E8A-4147-A177-3AD203B41FA5}">
                      <a16:colId xmlns:a16="http://schemas.microsoft.com/office/drawing/2014/main" val="3574272681"/>
                    </a:ext>
                  </a:extLst>
                </a:gridCol>
                <a:gridCol w="2680508">
                  <a:extLst>
                    <a:ext uri="{9D8B030D-6E8A-4147-A177-3AD203B41FA5}">
                      <a16:colId xmlns:a16="http://schemas.microsoft.com/office/drawing/2014/main" val="20000"/>
                    </a:ext>
                  </a:extLst>
                </a:gridCol>
                <a:gridCol w="1032344">
                  <a:extLst>
                    <a:ext uri="{9D8B030D-6E8A-4147-A177-3AD203B41FA5}">
                      <a16:colId xmlns:a16="http://schemas.microsoft.com/office/drawing/2014/main" val="723353846"/>
                    </a:ext>
                  </a:extLst>
                </a:gridCol>
                <a:gridCol w="1106424">
                  <a:extLst>
                    <a:ext uri="{9D8B030D-6E8A-4147-A177-3AD203B41FA5}">
                      <a16:colId xmlns:a16="http://schemas.microsoft.com/office/drawing/2014/main" val="3783853054"/>
                    </a:ext>
                  </a:extLst>
                </a:gridCol>
                <a:gridCol w="1251164">
                  <a:extLst>
                    <a:ext uri="{9D8B030D-6E8A-4147-A177-3AD203B41FA5}">
                      <a16:colId xmlns:a16="http://schemas.microsoft.com/office/drawing/2014/main" val="20002"/>
                    </a:ext>
                  </a:extLst>
                </a:gridCol>
                <a:gridCol w="924065">
                  <a:extLst>
                    <a:ext uri="{9D8B030D-6E8A-4147-A177-3AD203B41FA5}">
                      <a16:colId xmlns:a16="http://schemas.microsoft.com/office/drawing/2014/main" val="2135988927"/>
                    </a:ext>
                  </a:extLst>
                </a:gridCol>
                <a:gridCol w="924065">
                  <a:extLst>
                    <a:ext uri="{9D8B030D-6E8A-4147-A177-3AD203B41FA5}">
                      <a16:colId xmlns:a16="http://schemas.microsoft.com/office/drawing/2014/main" val="1575584084"/>
                    </a:ext>
                  </a:extLst>
                </a:gridCol>
                <a:gridCol w="924065">
                  <a:extLst>
                    <a:ext uri="{9D8B030D-6E8A-4147-A177-3AD203B41FA5}">
                      <a16:colId xmlns:a16="http://schemas.microsoft.com/office/drawing/2014/main" val="1573730019"/>
                    </a:ext>
                  </a:extLst>
                </a:gridCol>
              </a:tblGrid>
              <a:tr h="679644">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rPr>
                        <a:t>Interim Outcomes (2030)</a:t>
                      </a:r>
                      <a:endParaRPr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Interim Outcome Metrics</a:t>
                      </a:r>
                      <a:endParaRPr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Baseline</a:t>
                      </a:r>
                    </a:p>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rPr>
                        <a:t>Value</a:t>
                      </a:r>
                      <a:endParaRPr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Results this Year</a:t>
                      </a:r>
                      <a:endPar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Open Sans"/>
                        </a:rPr>
                        <a:t>Results to Date (Cumulative)</a:t>
                      </a:r>
                      <a:endPar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2025 Target</a:t>
                      </a:r>
                      <a:endParaRPr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2060"/>
                        </a:buClr>
                        <a:buSzPts val="800"/>
                        <a:buFont typeface="Arial"/>
                        <a:buNone/>
                        <a:tabLst/>
                        <a:defRPr/>
                      </a:pPr>
                      <a:r>
                        <a:rPr lang="en-US" sz="900" b="1" u="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2030 Target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r>
                        <a:rPr lang="en-US"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Analysis*</a:t>
                      </a:r>
                      <a:endParaRPr sz="900" b="1" u="none"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0000"/>
                  </a:ext>
                </a:extLst>
              </a:tr>
              <a:tr h="279594">
                <a:tc>
                  <a:txBody>
                    <a:bodyPr/>
                    <a:lstStyle/>
                    <a:p>
                      <a:pPr marL="0" marR="0" lvl="0" indent="0" algn="l" rtl="0">
                        <a:spcBef>
                          <a:spcPts val="0"/>
                        </a:spcBef>
                        <a:spcAft>
                          <a:spcPts val="0"/>
                        </a:spcAft>
                        <a:buClr>
                          <a:srgbClr val="002060"/>
                        </a:buClr>
                        <a:buSzPts val="900"/>
                        <a:buFont typeface="Arial"/>
                        <a:buNone/>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[Outcome Category, as relevant]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2060"/>
                        </a:buClr>
                        <a:buSzPts val="900"/>
                        <a:buFont typeface="Arial"/>
                        <a:buNone/>
                      </a:pPr>
                      <a:endPar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228600" marR="0" lvl="0" indent="-228600" algn="l" rtl="0">
                        <a:lnSpc>
                          <a:spcPct val="100000"/>
                        </a:lnSpc>
                        <a:spcBef>
                          <a:spcPts val="600"/>
                        </a:spcBef>
                        <a:spcAft>
                          <a:spcPts val="0"/>
                        </a:spcAft>
                        <a:buClr>
                          <a:schemeClr val="tx1"/>
                        </a:buClr>
                        <a:buSzPts val="900"/>
                        <a:buFont typeface="+mj-lt"/>
                        <a:buAutoNum type="arabicPeriod"/>
                      </a:pP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409587">
                <a:tc rowSpan="2">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panose="020B0604020202020204" pitchFamily="34" charset="0"/>
                        <a:buNone/>
                        <a:tabLst/>
                        <a:defRPr/>
                      </a:pPr>
                      <a:r>
                        <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1. </a:t>
                      </a: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p>
                      <a:pPr marL="171450" marR="0" lvl="0" indent="-171450" algn="l" rtl="0">
                        <a:spcBef>
                          <a:spcPts val="0"/>
                        </a:spcBef>
                        <a:spcAft>
                          <a:spcPts val="0"/>
                        </a:spcAft>
                        <a:buClr>
                          <a:srgbClr val="002060"/>
                        </a:buClr>
                        <a:buSzPts val="900"/>
                        <a:buFont typeface="Arial" panose="020B0604020202020204" pitchFamily="34" charset="0"/>
                        <a:buChar char="•"/>
                      </a:pP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600"/>
                        </a:spcBef>
                        <a:spcAft>
                          <a:spcPts val="0"/>
                        </a:spcAft>
                        <a:buClr>
                          <a:schemeClr val="tx1"/>
                        </a:buClr>
                        <a:buSzPts val="900"/>
                        <a:buFont typeface="+mj-lt"/>
                        <a:buNone/>
                        <a:tabLst/>
                        <a:defRPr/>
                      </a:pPr>
                      <a:r>
                        <a:rPr lang="en-US" sz="900" b="0" u="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1a. X</a:t>
                      </a: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lvl="0" indent="-228600" algn="l" rtl="0">
                        <a:lnSpc>
                          <a:spcPct val="100000"/>
                        </a:lnSpc>
                        <a:spcBef>
                          <a:spcPts val="600"/>
                        </a:spcBef>
                        <a:spcAft>
                          <a:spcPts val="0"/>
                        </a:spcAft>
                        <a:buClr>
                          <a:schemeClr val="tx1"/>
                        </a:buClr>
                        <a:buSzPts val="900"/>
                        <a:buFont typeface="+mj-lt"/>
                        <a:buAutoNum type="arabicPeriod"/>
                      </a:pP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4859666"/>
                  </a:ext>
                </a:extLst>
              </a:tr>
              <a:tr h="494638">
                <a:tc vMerge="1">
                  <a:txBody>
                    <a:bodyPr/>
                    <a:lstStyle/>
                    <a:p>
                      <a:pPr marL="171450" marR="0" lvl="0" indent="-171450" algn="l" rtl="0">
                        <a:spcBef>
                          <a:spcPts val="0"/>
                        </a:spcBef>
                        <a:spcAft>
                          <a:spcPts val="0"/>
                        </a:spcAft>
                        <a:buClr>
                          <a:srgbClr val="002060"/>
                        </a:buClr>
                        <a:buSzPts val="900"/>
                        <a:buFont typeface="Arial" panose="020B0604020202020204" pitchFamily="34" charset="0"/>
                        <a:buChar char="•"/>
                      </a:pP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600"/>
                        </a:spcBef>
                        <a:spcAft>
                          <a:spcPts val="0"/>
                        </a:spcAft>
                        <a:buClr>
                          <a:schemeClr val="tx1"/>
                        </a:buClr>
                        <a:buSzPts val="900"/>
                        <a:buFont typeface="+mj-lt"/>
                        <a:buNone/>
                      </a:pPr>
                      <a:r>
                        <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1b. X</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600"/>
                        </a:spcBef>
                        <a:spcAft>
                          <a:spcPts val="0"/>
                        </a:spcAft>
                        <a:buClr>
                          <a:schemeClr val="tx1"/>
                        </a:buClr>
                        <a:buSzPts val="900"/>
                        <a:buFont typeface="+mj-lt"/>
                        <a:buNone/>
                      </a:pP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418640"/>
                  </a:ext>
                </a:extLst>
              </a:tr>
              <a:tr h="494638">
                <a:tc>
                  <a:txBody>
                    <a:bodyPr/>
                    <a:lstStyle/>
                    <a:p>
                      <a:pPr marL="0" marR="0" lvl="0" indent="0" algn="l" rtl="0">
                        <a:spcBef>
                          <a:spcPts val="0"/>
                        </a:spcBef>
                        <a:spcAft>
                          <a:spcPts val="0"/>
                        </a:spcAft>
                        <a:buClr>
                          <a:srgbClr val="002060"/>
                        </a:buClr>
                        <a:buSzPts val="900"/>
                        <a:buFont typeface="Arial" panose="020B0604020202020204" pitchFamily="34" charset="0"/>
                        <a:buNone/>
                      </a:pPr>
                      <a:r>
                        <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rPr>
                        <a:t>2. </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100000"/>
                        </a:lnSpc>
                        <a:spcBef>
                          <a:spcPts val="600"/>
                        </a:spcBef>
                        <a:spcAft>
                          <a:spcPts val="0"/>
                        </a:spcAft>
                        <a:buClr>
                          <a:schemeClr val="tx1"/>
                        </a:buClr>
                        <a:buSzPts val="900"/>
                        <a:buFont typeface="+mj-lt"/>
                        <a:buNone/>
                      </a:pPr>
                      <a:r>
                        <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2. X</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600"/>
                        </a:spcBef>
                        <a:spcAft>
                          <a:spcPts val="0"/>
                        </a:spcAft>
                        <a:buClr>
                          <a:schemeClr val="tx1"/>
                        </a:buClr>
                        <a:buSzPts val="900"/>
                        <a:buFont typeface="+mj-lt"/>
                        <a:buNone/>
                      </a:pP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9698284"/>
                  </a:ext>
                </a:extLst>
              </a:tr>
              <a:tr h="279594">
                <a:tc>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[Outcome Category, as relevant]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1" indent="0" algn="l" rtl="0">
                        <a:lnSpc>
                          <a:spcPct val="100000"/>
                        </a:lnSpc>
                        <a:spcBef>
                          <a:spcPts val="0"/>
                        </a:spcBef>
                        <a:spcAft>
                          <a:spcPts val="0"/>
                        </a:spcAft>
                        <a:buClr>
                          <a:srgbClr val="002060"/>
                        </a:buClr>
                        <a:buSzPts val="900"/>
                        <a:buFont typeface="Arial"/>
                        <a:buNone/>
                      </a:pPr>
                      <a:endParaRPr lang="en-US" sz="900" b="1" u="none" strike="noStrike" cap="none"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231775" marR="0" lvl="0" indent="-231775"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2"/>
                  </a:ext>
                </a:extLst>
              </a:tr>
              <a:tr h="447342">
                <a:tc>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a:buNone/>
                        <a:tabLst/>
                        <a:defRPr/>
                      </a:pPr>
                      <a:r>
                        <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3. </a:t>
                      </a: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66688" marR="0" lvl="0" indent="-166688"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
                          <a:srgbClr val="002060"/>
                        </a:buClr>
                        <a:buSzPts val="900"/>
                        <a:buFont typeface="Arial"/>
                        <a:buNone/>
                        <a:tabLst/>
                        <a:defRPr/>
                      </a:pPr>
                      <a:r>
                        <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3. X</a:t>
                      </a:r>
                    </a:p>
                    <a:p>
                      <a:pPr marL="171450" marR="0" lvl="1" indent="-171450"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marR="0" lvl="0" indent="-231775"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234060"/>
                  </a:ext>
                </a:extLst>
              </a:tr>
              <a:tr h="317217">
                <a:tc>
                  <a:txBody>
                    <a:bodyPr/>
                    <a:lstStyle/>
                    <a:p>
                      <a:pPr marL="166688" marR="0" lvl="0" indent="-166688"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1" indent="-171450"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31775" marR="0" lvl="0" indent="-231775"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2979846"/>
                  </a:ext>
                </a:extLst>
              </a:tr>
              <a:tr h="279594">
                <a:tc>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[Outcome Category, as relevant]</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l" rtl="0">
                        <a:lnSpc>
                          <a:spcPct val="100000"/>
                        </a:lnSpc>
                        <a:spcBef>
                          <a:spcPts val="0"/>
                        </a:spcBef>
                        <a:spcAft>
                          <a:spcPts val="0"/>
                        </a:spcAft>
                        <a:buClr>
                          <a:srgbClr val="002060"/>
                        </a:buClr>
                        <a:buSzPts val="900"/>
                        <a:buFont typeface="Arial"/>
                        <a:buNone/>
                      </a:pPr>
                      <a:endPar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228600" marR="0" lvl="0" indent="-228600"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214786983"/>
                  </a:ext>
                </a:extLst>
              </a:tr>
              <a:tr h="459992">
                <a:tc>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a:buNone/>
                        <a:tabLst/>
                        <a:defRPr/>
                      </a:pP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2060"/>
                        </a:buClr>
                        <a:buSzPts val="900"/>
                        <a:buFont typeface="Arial"/>
                        <a:buNone/>
                        <a:tabLst/>
                        <a:defRPr/>
                      </a:pP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171450" marR="0" lvl="0" indent="-171450"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lnSpc>
                          <a:spcPct val="100000"/>
                        </a:lnSpc>
                        <a:spcBef>
                          <a:spcPts val="600"/>
                        </a:spcBef>
                        <a:spcAft>
                          <a:spcPts val="0"/>
                        </a:spcAft>
                        <a:buClrTx/>
                        <a:buSzPts val="900"/>
                        <a:buFont typeface="+mj-lt"/>
                        <a:buNone/>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4946124"/>
                  </a:ext>
                </a:extLst>
              </a:tr>
              <a:tr h="375297">
                <a:tc>
                  <a:txBody>
                    <a:bodyPr/>
                    <a:lstStyle/>
                    <a:p>
                      <a:pPr marL="171450" marR="0" lvl="0" indent="-171450" algn="l" rtl="0">
                        <a:spcBef>
                          <a:spcPts val="0"/>
                        </a:spcBef>
                        <a:spcAft>
                          <a:spcPts val="0"/>
                        </a:spcAft>
                        <a:buClr>
                          <a:srgbClr val="002060"/>
                        </a:buClr>
                        <a:buSzPts val="900"/>
                        <a:buFont typeface="Arial"/>
                        <a:buChar char="•"/>
                      </a:pP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lvl="0" indent="-228600"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992586"/>
                  </a:ext>
                </a:extLst>
              </a:tr>
              <a:tr h="375297">
                <a:tc>
                  <a:txBody>
                    <a:bodyPr/>
                    <a:lstStyle/>
                    <a:p>
                      <a:pPr marL="0" marR="0" lvl="0" indent="0" algn="l" rtl="0">
                        <a:spcBef>
                          <a:spcPts val="0"/>
                        </a:spcBef>
                        <a:spcAft>
                          <a:spcPts val="0"/>
                        </a:spcAft>
                        <a:buClr>
                          <a:srgbClr val="002060"/>
                        </a:buClr>
                        <a:buSzPts val="900"/>
                        <a:buFont typeface="Arial"/>
                        <a:buNone/>
                      </a:pPr>
                      <a:endParaRPr kumimoji="0" lang="en-US" sz="900" b="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rtl="0">
                        <a:lnSpc>
                          <a:spcPct val="100000"/>
                        </a:lnSpc>
                        <a:spcBef>
                          <a:spcPts val="0"/>
                        </a:spcBef>
                        <a:spcAft>
                          <a:spcPts val="0"/>
                        </a:spcAft>
                        <a:buClr>
                          <a:srgbClr val="002060"/>
                        </a:buClr>
                        <a:buSzPts val="900"/>
                        <a:buFont typeface="Arial"/>
                        <a:buChar char="•"/>
                      </a:pPr>
                      <a:endParaRPr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lvl="0" indent="-228600" algn="l" rtl="0">
                        <a:lnSpc>
                          <a:spcPct val="100000"/>
                        </a:lnSpc>
                        <a:spcBef>
                          <a:spcPts val="600"/>
                        </a:spcBef>
                        <a:spcAft>
                          <a:spcPts val="0"/>
                        </a:spcAft>
                        <a:buClrTx/>
                        <a:buSzPts val="900"/>
                        <a:buFont typeface="+mj-lt"/>
                        <a:buAutoNum type="arabicPeriod"/>
                      </a:pPr>
                      <a:endParaRPr sz="900" dirty="0">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2060"/>
                        </a:buClr>
                        <a:buSzPts val="8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rgbClr val="0070C0"/>
                        </a:buClr>
                        <a:buSzPts val="900"/>
                        <a:buFont typeface="Arial"/>
                        <a:buNone/>
                      </a:pPr>
                      <a:endParaRPr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20000"/>
                        <a:lumOff val="80000"/>
                      </a:schemeClr>
                    </a:solidFill>
                  </a:tcPr>
                </a:tc>
                <a:tc>
                  <a:txBody>
                    <a:bodyPr/>
                    <a:lstStyle/>
                    <a:p>
                      <a:pPr marL="0" marR="0" lvl="0" indent="0" algn="ctr" rtl="0">
                        <a:lnSpc>
                          <a:spcPct val="100000"/>
                        </a:lnSpc>
                        <a:spcBef>
                          <a:spcPts val="0"/>
                        </a:spcBef>
                        <a:spcAft>
                          <a:spcPts val="0"/>
                        </a:spcAft>
                        <a:buClr>
                          <a:schemeClr val="dk1"/>
                        </a:buClr>
                        <a:buSzPts val="800"/>
                        <a:buFont typeface="Arial"/>
                        <a:buNone/>
                      </a:pPr>
                      <a:endParaRPr sz="900" b="1" u="sng"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5453395"/>
                  </a:ext>
                </a:extLst>
              </a:tr>
            </a:tbl>
          </a:graphicData>
        </a:graphic>
      </p:graphicFrame>
      <p:sp>
        <p:nvSpPr>
          <p:cNvPr id="4" name="Google Shape;1304;p26">
            <a:extLst>
              <a:ext uri="{FF2B5EF4-FFF2-40B4-BE49-F238E27FC236}">
                <a16:creationId xmlns:a16="http://schemas.microsoft.com/office/drawing/2014/main" id="{368AAA81-4419-409F-7539-0E7B082C9521}"/>
              </a:ext>
            </a:extLst>
          </p:cNvPr>
          <p:cNvSpPr txBox="1">
            <a:spLocks noGrp="1"/>
          </p:cNvSpPr>
          <p:nvPr>
            <p:ph type="title"/>
          </p:nvPr>
        </p:nvSpPr>
        <p:spPr>
          <a:xfrm>
            <a:off x="248181" y="62822"/>
            <a:ext cx="11778382" cy="802077"/>
          </a:xfrm>
          <a:prstGeom prst="rect">
            <a:avLst/>
          </a:prstGeom>
          <a:noFill/>
          <a:ln>
            <a:noFill/>
          </a:ln>
        </p:spPr>
        <p:txBody>
          <a:bodyPr spcFirstLastPara="1" wrap="square" lIns="91425" tIns="45700" rIns="91425" bIns="45700" anchor="ctr" anchorCtr="0">
            <a:normAutofit/>
          </a:bodyPr>
          <a:lstStyle/>
          <a:p>
            <a:pPr>
              <a:buClr>
                <a:srgbClr val="BB4430"/>
              </a:buClr>
              <a:buSzPts val="3200"/>
            </a:pPr>
            <a:r>
              <a:rPr lang="en-US" sz="3200" dirty="0">
                <a:solidFill>
                  <a:srgbClr val="BB4430"/>
                </a:solidFill>
              </a:rPr>
              <a:t>Lookback: 2023 Program Impact, by the Numbers </a:t>
            </a:r>
            <a:r>
              <a:rPr lang="en-US" sz="3200" dirty="0">
                <a:solidFill>
                  <a:srgbClr val="BA4430"/>
                </a:solidFill>
                <a:highlight>
                  <a:srgbClr val="FFFF00"/>
                </a:highlight>
              </a:rPr>
              <a:t>(as of DATE)</a:t>
            </a:r>
            <a:endParaRPr lang="en-US" sz="3200" dirty="0"/>
          </a:p>
        </p:txBody>
      </p:sp>
      <p:grpSp>
        <p:nvGrpSpPr>
          <p:cNvPr id="5" name="Group 4">
            <a:extLst>
              <a:ext uri="{FF2B5EF4-FFF2-40B4-BE49-F238E27FC236}">
                <a16:creationId xmlns:a16="http://schemas.microsoft.com/office/drawing/2014/main" id="{A0C7A6CB-25FF-BF56-7406-763344F9CA91}"/>
              </a:ext>
            </a:extLst>
          </p:cNvPr>
          <p:cNvGrpSpPr/>
          <p:nvPr/>
        </p:nvGrpSpPr>
        <p:grpSpPr>
          <a:xfrm>
            <a:off x="248181" y="6355065"/>
            <a:ext cx="9674725" cy="335290"/>
            <a:chOff x="248181" y="6379609"/>
            <a:chExt cx="9674725" cy="335290"/>
          </a:xfrm>
        </p:grpSpPr>
        <p:graphicFrame>
          <p:nvGraphicFramePr>
            <p:cNvPr id="6" name="Google Shape;1330;p26">
              <a:extLst>
                <a:ext uri="{FF2B5EF4-FFF2-40B4-BE49-F238E27FC236}">
                  <a16:creationId xmlns:a16="http://schemas.microsoft.com/office/drawing/2014/main" id="{AF4C7E6A-72D2-7822-7EFC-96027D83BEF4}"/>
                </a:ext>
              </a:extLst>
            </p:cNvPr>
            <p:cNvGraphicFramePr/>
            <p:nvPr/>
          </p:nvGraphicFramePr>
          <p:xfrm>
            <a:off x="248181" y="6379609"/>
            <a:ext cx="9674725" cy="335290"/>
          </p:xfrm>
          <a:graphic>
            <a:graphicData uri="http://schemas.openxmlformats.org/drawingml/2006/table">
              <a:tbl>
                <a:tblPr firstRow="1" bandRow="1">
                  <a:noFill/>
                </a:tblPr>
                <a:tblGrid>
                  <a:gridCol w="641800">
                    <a:extLst>
                      <a:ext uri="{9D8B030D-6E8A-4147-A177-3AD203B41FA5}">
                        <a16:colId xmlns:a16="http://schemas.microsoft.com/office/drawing/2014/main" val="20000"/>
                      </a:ext>
                    </a:extLst>
                  </a:gridCol>
                  <a:gridCol w="361700">
                    <a:extLst>
                      <a:ext uri="{9D8B030D-6E8A-4147-A177-3AD203B41FA5}">
                        <a16:colId xmlns:a16="http://schemas.microsoft.com/office/drawing/2014/main" val="20001"/>
                      </a:ext>
                    </a:extLst>
                  </a:gridCol>
                  <a:gridCol w="1484775">
                    <a:extLst>
                      <a:ext uri="{9D8B030D-6E8A-4147-A177-3AD203B41FA5}">
                        <a16:colId xmlns:a16="http://schemas.microsoft.com/office/drawing/2014/main" val="20002"/>
                      </a:ext>
                    </a:extLst>
                  </a:gridCol>
                  <a:gridCol w="344025">
                    <a:extLst>
                      <a:ext uri="{9D8B030D-6E8A-4147-A177-3AD203B41FA5}">
                        <a16:colId xmlns:a16="http://schemas.microsoft.com/office/drawing/2014/main" val="20003"/>
                      </a:ext>
                    </a:extLst>
                  </a:gridCol>
                  <a:gridCol w="1150150">
                    <a:extLst>
                      <a:ext uri="{9D8B030D-6E8A-4147-A177-3AD203B41FA5}">
                        <a16:colId xmlns:a16="http://schemas.microsoft.com/office/drawing/2014/main" val="20004"/>
                      </a:ext>
                    </a:extLst>
                  </a:gridCol>
                  <a:gridCol w="387950">
                    <a:extLst>
                      <a:ext uri="{9D8B030D-6E8A-4147-A177-3AD203B41FA5}">
                        <a16:colId xmlns:a16="http://schemas.microsoft.com/office/drawing/2014/main" val="20005"/>
                      </a:ext>
                    </a:extLst>
                  </a:gridCol>
                  <a:gridCol w="1232275">
                    <a:extLst>
                      <a:ext uri="{9D8B030D-6E8A-4147-A177-3AD203B41FA5}">
                        <a16:colId xmlns:a16="http://schemas.microsoft.com/office/drawing/2014/main" val="20006"/>
                      </a:ext>
                    </a:extLst>
                  </a:gridCol>
                  <a:gridCol w="407400">
                    <a:extLst>
                      <a:ext uri="{9D8B030D-6E8A-4147-A177-3AD203B41FA5}">
                        <a16:colId xmlns:a16="http://schemas.microsoft.com/office/drawing/2014/main" val="20007"/>
                      </a:ext>
                    </a:extLst>
                  </a:gridCol>
                  <a:gridCol w="1454950">
                    <a:extLst>
                      <a:ext uri="{9D8B030D-6E8A-4147-A177-3AD203B41FA5}">
                        <a16:colId xmlns:a16="http://schemas.microsoft.com/office/drawing/2014/main" val="20008"/>
                      </a:ext>
                    </a:extLst>
                  </a:gridCol>
                  <a:gridCol w="382900">
                    <a:extLst>
                      <a:ext uri="{9D8B030D-6E8A-4147-A177-3AD203B41FA5}">
                        <a16:colId xmlns:a16="http://schemas.microsoft.com/office/drawing/2014/main" val="20009"/>
                      </a:ext>
                    </a:extLst>
                  </a:gridCol>
                  <a:gridCol w="1826800">
                    <a:extLst>
                      <a:ext uri="{9D8B030D-6E8A-4147-A177-3AD203B41FA5}">
                        <a16:colId xmlns:a16="http://schemas.microsoft.com/office/drawing/2014/main" val="20010"/>
                      </a:ext>
                    </a:extLst>
                  </a:gridCol>
                </a:tblGrid>
                <a:tr h="240825">
                  <a:tc>
                    <a:txBody>
                      <a:bodyPr/>
                      <a:lstStyle/>
                      <a:p>
                        <a:pPr marL="0" marR="0" lvl="0" indent="0" algn="l" rtl="0">
                          <a:spcBef>
                            <a:spcPts val="0"/>
                          </a:spcBef>
                          <a:spcAft>
                            <a:spcPts val="0"/>
                          </a:spcAft>
                          <a:buNone/>
                        </a:pPr>
                        <a:r>
                          <a:rPr lang="en-US" sz="800" b="0" u="none" dirty="0">
                            <a:solidFill>
                              <a:schemeClr val="dk1"/>
                            </a:solidFill>
                            <a:latin typeface="Open Sans"/>
                            <a:ea typeface="Open Sans"/>
                            <a:cs typeface="Open Sans"/>
                            <a:sym typeface="Open Sans"/>
                          </a:rPr>
                          <a:t>*</a:t>
                        </a:r>
                        <a:r>
                          <a:rPr lang="en-US" sz="800" b="0" u="sng" dirty="0">
                            <a:solidFill>
                              <a:schemeClr val="dk1"/>
                            </a:solidFill>
                            <a:latin typeface="Open Sans"/>
                            <a:ea typeface="Open Sans"/>
                            <a:cs typeface="Open Sans"/>
                            <a:sym typeface="Open Sans"/>
                          </a:rPr>
                          <a:t>Key:</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80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dirty="0">
                            <a:solidFill>
                              <a:schemeClr val="dk1"/>
                            </a:solidFill>
                            <a:latin typeface="Open Sans"/>
                            <a:ea typeface="Open Sans"/>
                            <a:cs typeface="Open Sans"/>
                            <a:sym typeface="Open Sans"/>
                          </a:rPr>
                          <a:t>Exceeding expectations</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800" b="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dirty="0">
                            <a:solidFill>
                              <a:schemeClr val="dk1"/>
                            </a:solidFill>
                            <a:latin typeface="Open Sans"/>
                            <a:ea typeface="Open Sans"/>
                            <a:cs typeface="Open Sans"/>
                            <a:sym typeface="Open Sans"/>
                          </a:rPr>
                          <a:t>On track</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800" b="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a:solidFill>
                              <a:schemeClr val="dk1"/>
                            </a:solidFill>
                            <a:latin typeface="Open Sans"/>
                            <a:ea typeface="Open Sans"/>
                            <a:cs typeface="Open Sans"/>
                            <a:sym typeface="Open Sans"/>
                          </a:rPr>
                          <a:t>Behind, no adjustment needed</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800" b="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a:solidFill>
                              <a:schemeClr val="dk1"/>
                            </a:solidFill>
                            <a:latin typeface="Open Sans"/>
                            <a:ea typeface="Open Sans"/>
                            <a:cs typeface="Open Sans"/>
                            <a:sym typeface="Open Sans"/>
                          </a:rPr>
                          <a:t>Behind, adjustment needed</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800" b="0">
                          <a:solidFill>
                            <a:schemeClr val="dk1"/>
                          </a:solidFill>
                          <a:latin typeface="Open Sans"/>
                          <a:ea typeface="Open Sans"/>
                          <a:cs typeface="Open Sans"/>
                          <a:sym typeface="Open Sans"/>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800" b="0" dirty="0">
                            <a:solidFill>
                              <a:schemeClr val="dk1"/>
                            </a:solidFill>
                            <a:latin typeface="Open Sans"/>
                            <a:ea typeface="Open Sans"/>
                            <a:cs typeface="Open Sans"/>
                            <a:sym typeface="Open Sans"/>
                          </a:rPr>
                          <a:t>Not enough data/no data available</a:t>
                        </a:r>
                        <a:endParaRPr dirty="0"/>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 name="Google Shape;1331;p26">
              <a:extLst>
                <a:ext uri="{FF2B5EF4-FFF2-40B4-BE49-F238E27FC236}">
                  <a16:creationId xmlns:a16="http://schemas.microsoft.com/office/drawing/2014/main" id="{11FE5CE8-2E97-0E18-3C1B-F33C8ABBB1CC}"/>
                </a:ext>
              </a:extLst>
            </p:cNvPr>
            <p:cNvSpPr/>
            <p:nvPr/>
          </p:nvSpPr>
          <p:spPr>
            <a:xfrm>
              <a:off x="2832297" y="6406712"/>
              <a:ext cx="167975" cy="150071"/>
            </a:xfrm>
            <a:prstGeom prst="ellipse">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1F0E2"/>
                </a:solidFill>
                <a:effectLst/>
                <a:uLnTx/>
                <a:uFillTx/>
                <a:latin typeface="Gill Sans"/>
                <a:ea typeface="Gill Sans"/>
                <a:cs typeface="Gill Sans"/>
                <a:sym typeface="Gill Sans"/>
              </a:endParaRPr>
            </a:p>
          </p:txBody>
        </p:sp>
        <p:sp>
          <p:nvSpPr>
            <p:cNvPr id="8" name="Google Shape;1332;p26">
              <a:extLst>
                <a:ext uri="{FF2B5EF4-FFF2-40B4-BE49-F238E27FC236}">
                  <a16:creationId xmlns:a16="http://schemas.microsoft.com/office/drawing/2014/main" id="{6F983799-54AA-9A6F-C841-AA7C1E8D54C7}"/>
                </a:ext>
              </a:extLst>
            </p:cNvPr>
            <p:cNvSpPr/>
            <p:nvPr/>
          </p:nvSpPr>
          <p:spPr>
            <a:xfrm>
              <a:off x="4372376" y="6393728"/>
              <a:ext cx="167975" cy="159479"/>
            </a:xfrm>
            <a:prstGeom prst="ellipse">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1F0E2"/>
                </a:solidFill>
                <a:effectLst/>
                <a:uLnTx/>
                <a:uFillTx/>
                <a:latin typeface="Gill Sans"/>
                <a:ea typeface="Gill Sans"/>
                <a:cs typeface="Gill Sans"/>
                <a:sym typeface="Gill Sans"/>
              </a:endParaRPr>
            </a:p>
          </p:txBody>
        </p:sp>
        <p:sp>
          <p:nvSpPr>
            <p:cNvPr id="9" name="Google Shape;1333;p26">
              <a:extLst>
                <a:ext uri="{FF2B5EF4-FFF2-40B4-BE49-F238E27FC236}">
                  <a16:creationId xmlns:a16="http://schemas.microsoft.com/office/drawing/2014/main" id="{6D9AAED7-0496-324E-58B9-A2A17F094AE3}"/>
                </a:ext>
              </a:extLst>
            </p:cNvPr>
            <p:cNvSpPr/>
            <p:nvPr/>
          </p:nvSpPr>
          <p:spPr>
            <a:xfrm>
              <a:off x="1032404" y="6402413"/>
              <a:ext cx="167975" cy="144841"/>
            </a:xfrm>
            <a:prstGeom prst="ellipse">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1F0E2"/>
                </a:solidFill>
                <a:effectLst/>
                <a:uLnTx/>
                <a:uFillTx/>
                <a:latin typeface="Gill Sans"/>
                <a:ea typeface="Gill Sans"/>
                <a:cs typeface="Gill Sans"/>
                <a:sym typeface="Gill Sans"/>
              </a:endParaRPr>
            </a:p>
          </p:txBody>
        </p:sp>
        <p:sp>
          <p:nvSpPr>
            <p:cNvPr id="10" name="Google Shape;1334;p26">
              <a:extLst>
                <a:ext uri="{FF2B5EF4-FFF2-40B4-BE49-F238E27FC236}">
                  <a16:creationId xmlns:a16="http://schemas.microsoft.com/office/drawing/2014/main" id="{A3173CFF-6D4F-FFC5-A109-E8D4140D1B19}"/>
                </a:ext>
              </a:extLst>
            </p:cNvPr>
            <p:cNvSpPr/>
            <p:nvPr/>
          </p:nvSpPr>
          <p:spPr>
            <a:xfrm>
              <a:off x="6062030" y="6402413"/>
              <a:ext cx="157891" cy="144841"/>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1F0E2"/>
                </a:solidFill>
                <a:effectLst/>
                <a:uLnTx/>
                <a:uFillTx/>
                <a:latin typeface="Gill Sans"/>
                <a:ea typeface="Gill Sans"/>
                <a:cs typeface="Gill Sans"/>
                <a:sym typeface="Gill Sans"/>
              </a:endParaRPr>
            </a:p>
          </p:txBody>
        </p:sp>
        <p:sp>
          <p:nvSpPr>
            <p:cNvPr id="11" name="Google Shape;1335;p26">
              <a:extLst>
                <a:ext uri="{FF2B5EF4-FFF2-40B4-BE49-F238E27FC236}">
                  <a16:creationId xmlns:a16="http://schemas.microsoft.com/office/drawing/2014/main" id="{D143229C-7E12-683C-E53B-AF940E438CBB}"/>
                </a:ext>
              </a:extLst>
            </p:cNvPr>
            <p:cNvSpPr/>
            <p:nvPr/>
          </p:nvSpPr>
          <p:spPr>
            <a:xfrm>
              <a:off x="7899492" y="6402912"/>
              <a:ext cx="163245" cy="158994"/>
            </a:xfrm>
            <a:prstGeom prst="ellipse">
              <a:avLst/>
            </a:prstGeom>
            <a:solidFill>
              <a:srgbClr val="8D95A8"/>
            </a:solidFill>
            <a:ln w="12700" cap="flat" cmpd="sng">
              <a:solidFill>
                <a:srgbClr val="8D95A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1F0E2"/>
                </a:solidFill>
                <a:effectLst/>
                <a:uLnTx/>
                <a:uFillTx/>
                <a:latin typeface="Gill Sans"/>
                <a:ea typeface="Gill Sans"/>
                <a:cs typeface="Gill Sans"/>
                <a:sym typeface="Gill Sans"/>
              </a:endParaRPr>
            </a:p>
          </p:txBody>
        </p:sp>
      </p:grpSp>
      <p:sp>
        <p:nvSpPr>
          <p:cNvPr id="12" name="TextBox 11">
            <a:extLst>
              <a:ext uri="{FF2B5EF4-FFF2-40B4-BE49-F238E27FC236}">
                <a16:creationId xmlns:a16="http://schemas.microsoft.com/office/drawing/2014/main" id="{A7CD8DAF-5C72-C575-3B81-9FD0C98089F1}"/>
              </a:ext>
            </a:extLst>
          </p:cNvPr>
          <p:cNvSpPr txBox="1"/>
          <p:nvPr/>
        </p:nvSpPr>
        <p:spPr>
          <a:xfrm>
            <a:off x="248181" y="730808"/>
            <a:ext cx="11513117"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Guidance: </a:t>
            </a:r>
            <a:r>
              <a:rPr lang="en-US" sz="1200" dirty="0">
                <a:latin typeface="Open Sans" panose="020B0606030504020204" pitchFamily="34" charset="0"/>
                <a:ea typeface="Open Sans" panose="020B0606030504020204" pitchFamily="34" charset="0"/>
                <a:cs typeface="Open Sans" panose="020B0606030504020204" pitchFamily="34" charset="0"/>
              </a:rPr>
              <a:t>Work with the IMM Team to update information for this slide. Where relevant, </a:t>
            </a:r>
            <a:r>
              <a:rPr lang="en-US" sz="1200" b="1" dirty="0">
                <a:latin typeface="Open Sans" panose="020B0606030504020204" pitchFamily="34" charset="0"/>
                <a:ea typeface="Open Sans" panose="020B0606030504020204" pitchFamily="34" charset="0"/>
                <a:cs typeface="Open Sans" panose="020B0606030504020204" pitchFamily="34" charset="0"/>
              </a:rPr>
              <a:t>bold data </a:t>
            </a:r>
            <a:r>
              <a:rPr lang="en-US" sz="1200" dirty="0">
                <a:latin typeface="Open Sans" panose="020B0606030504020204" pitchFamily="34" charset="0"/>
                <a:ea typeface="Open Sans" panose="020B0606030504020204" pitchFamily="34" charset="0"/>
                <a:cs typeface="Open Sans" panose="020B0606030504020204" pitchFamily="34" charset="0"/>
              </a:rPr>
              <a:t>that will be an input to the North Star’s IMM Plan.</a:t>
            </a:r>
          </a:p>
        </p:txBody>
      </p:sp>
      <p:sp>
        <p:nvSpPr>
          <p:cNvPr id="13" name="TextBox 12">
            <a:extLst>
              <a:ext uri="{FF2B5EF4-FFF2-40B4-BE49-F238E27FC236}">
                <a16:creationId xmlns:a16="http://schemas.microsoft.com/office/drawing/2014/main" id="{43B35233-37AB-3A12-92DB-E0CBB3AD10B2}"/>
              </a:ext>
            </a:extLst>
          </p:cNvPr>
          <p:cNvSpPr txBox="1"/>
          <p:nvPr/>
        </p:nvSpPr>
        <p:spPr>
          <a:xfrm>
            <a:off x="7091266" y="0"/>
            <a:ext cx="4562670" cy="369332"/>
          </a:xfrm>
          <a:prstGeom prst="rect">
            <a:avLst/>
          </a:prstGeom>
          <a:solidFill>
            <a:srgbClr val="BA443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4E5464"/>
                </a:solidFill>
                <a:latin typeface="Open Sans" panose="020B0606030504020204" pitchFamily="34" charset="0"/>
                <a:ea typeface="Open Sans" panose="020B0606030504020204" pitchFamily="34" charset="0"/>
                <a:cs typeface="Open Sans" panose="020B0606030504020204" pitchFamily="34" charset="0"/>
              </a:rPr>
              <a:t>UPDATED: ORIGINAL VISUALIZATION</a:t>
            </a:r>
            <a:endParaRPr kumimoji="0" lang="en-US" sz="18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4938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160" name="Chart 159">
                <a:extLst>
                  <a:ext uri="{FF2B5EF4-FFF2-40B4-BE49-F238E27FC236}">
                    <a16:creationId xmlns:a16="http://schemas.microsoft.com/office/drawing/2014/main" id="{240229A6-B153-9778-08F0-B853BAC6D385}"/>
                  </a:ext>
                </a:extLst>
              </p:cNvPr>
              <p:cNvGraphicFramePr/>
              <p:nvPr>
                <p:extLst>
                  <p:ext uri="{D42A27DB-BD31-4B8C-83A1-F6EECF244321}">
                    <p14:modId xmlns:p14="http://schemas.microsoft.com/office/powerpoint/2010/main" val="3099401459"/>
                  </p:ext>
                </p:extLst>
              </p:nvPr>
            </p:nvGraphicFramePr>
            <p:xfrm>
              <a:off x="7464601" y="914768"/>
              <a:ext cx="4604127" cy="245232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60" name="Chart 159">
                <a:extLst>
                  <a:ext uri="{FF2B5EF4-FFF2-40B4-BE49-F238E27FC236}">
                    <a16:creationId xmlns:a16="http://schemas.microsoft.com/office/drawing/2014/main" id="{240229A6-B153-9778-08F0-B853BAC6D385}"/>
                  </a:ext>
                </a:extLst>
              </p:cNvPr>
              <p:cNvPicPr>
                <a:picLocks noGrp="1" noRot="1" noChangeAspect="1" noMove="1" noResize="1" noEditPoints="1" noAdjustHandles="1" noChangeArrowheads="1" noChangeShapeType="1"/>
              </p:cNvPicPr>
              <p:nvPr/>
            </p:nvPicPr>
            <p:blipFill>
              <a:blip r:embed="rId3"/>
              <a:stretch>
                <a:fillRect/>
              </a:stretch>
            </p:blipFill>
            <p:spPr>
              <a:xfrm>
                <a:off x="7464601" y="914768"/>
                <a:ext cx="4604127" cy="2452320"/>
              </a:xfrm>
              <a:prstGeom prst="rect">
                <a:avLst/>
              </a:prstGeom>
            </p:spPr>
          </p:pic>
        </mc:Fallback>
      </mc:AlternateContent>
      <p:sp>
        <p:nvSpPr>
          <p:cNvPr id="2" name="Rectangle 1">
            <a:extLst>
              <a:ext uri="{FF2B5EF4-FFF2-40B4-BE49-F238E27FC236}">
                <a16:creationId xmlns:a16="http://schemas.microsoft.com/office/drawing/2014/main" id="{A118A2CF-252F-2E3A-944C-ECD7DCE67E82}"/>
              </a:ext>
            </a:extLst>
          </p:cNvPr>
          <p:cNvSpPr/>
          <p:nvPr/>
        </p:nvSpPr>
        <p:spPr>
          <a:xfrm>
            <a:off x="0" y="513493"/>
            <a:ext cx="6095995" cy="28376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0E2"/>
              </a:solidFill>
              <a:effectLst/>
              <a:uLnTx/>
              <a:uFillTx/>
              <a:latin typeface="Gill Sans MT" panose="020B0502020104020203"/>
              <a:ea typeface="+mn-ea"/>
              <a:cs typeface="+mn-cs"/>
            </a:endParaRPr>
          </a:p>
        </p:txBody>
      </p:sp>
      <p:graphicFrame>
        <p:nvGraphicFramePr>
          <p:cNvPr id="158" name="Chart 157">
            <a:extLst>
              <a:ext uri="{FF2B5EF4-FFF2-40B4-BE49-F238E27FC236}">
                <a16:creationId xmlns:a16="http://schemas.microsoft.com/office/drawing/2014/main" id="{404CF34A-FEDA-5E4F-B9CD-CF0C09AD523F}"/>
              </a:ext>
            </a:extLst>
          </p:cNvPr>
          <p:cNvGraphicFramePr>
            <a:graphicFrameLocks/>
          </p:cNvGraphicFramePr>
          <p:nvPr>
            <p:extLst>
              <p:ext uri="{D42A27DB-BD31-4B8C-83A1-F6EECF244321}">
                <p14:modId xmlns:p14="http://schemas.microsoft.com/office/powerpoint/2010/main" val="858787200"/>
              </p:ext>
            </p:extLst>
          </p:nvPr>
        </p:nvGraphicFramePr>
        <p:xfrm>
          <a:off x="1780058" y="1090519"/>
          <a:ext cx="4417176" cy="2047268"/>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a:extLst>
              <a:ext uri="{FF2B5EF4-FFF2-40B4-BE49-F238E27FC236}">
                <a16:creationId xmlns:a16="http://schemas.microsoft.com/office/drawing/2014/main" id="{D83F45DE-27A0-50E2-6B9C-B546C82E22B7}"/>
              </a:ext>
            </a:extLst>
          </p:cNvPr>
          <p:cNvCxnSpPr>
            <a:cxnSpLocks/>
          </p:cNvCxnSpPr>
          <p:nvPr/>
        </p:nvCxnSpPr>
        <p:spPr>
          <a:xfrm>
            <a:off x="6092358" y="914768"/>
            <a:ext cx="3642" cy="5276482"/>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D204C-6497-2DD9-E944-13040A65209B}"/>
              </a:ext>
            </a:extLst>
          </p:cNvPr>
          <p:cNvCxnSpPr>
            <a:cxnSpLocks/>
          </p:cNvCxnSpPr>
          <p:nvPr/>
        </p:nvCxnSpPr>
        <p:spPr>
          <a:xfrm flipH="1">
            <a:off x="348340" y="3429000"/>
            <a:ext cx="11557910"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5974246-5A28-38C3-48B2-1E1793940319}"/>
              </a:ext>
            </a:extLst>
          </p:cNvPr>
          <p:cNvSpPr/>
          <p:nvPr/>
        </p:nvSpPr>
        <p:spPr>
          <a:xfrm>
            <a:off x="123272" y="1069264"/>
            <a:ext cx="1593669" cy="2203969"/>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u="sng" dirty="0">
                <a:solidFill>
                  <a:schemeClr val="tx1"/>
                </a:solidFill>
                <a:latin typeface="Open Sans"/>
                <a:ea typeface="Open Sans"/>
                <a:cs typeface="Open Sans"/>
                <a:sym typeface="Open Sans"/>
              </a:rPr>
              <a:t>Metric: </a:t>
            </a:r>
            <a:r>
              <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rPr>
              <a:t>TBD</a:t>
            </a:r>
            <a:endParaRPr lang="en-US" sz="1100" b="1" dirty="0">
              <a:solidFill>
                <a:schemeClr val="tx1"/>
              </a:solidFill>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a:ea typeface="Open Sans"/>
                <a:cs typeface="Open Sans"/>
                <a:sym typeface="Open Sans"/>
              </a:rPr>
              <a:t>(Tip: </a:t>
            </a:r>
            <a:r>
              <a:rPr kumimoji="0" lang="en-US" sz="1100" i="0" strike="noStrike" kern="1200" cap="none" spc="0" normalizeH="0" baseline="0" noProof="0" dirty="0">
                <a:ln>
                  <a:noFill/>
                </a:ln>
                <a:solidFill>
                  <a:schemeClr val="tx1"/>
                </a:solidFill>
                <a:effectLst/>
                <a:uLnTx/>
                <a:uFillTx/>
                <a:latin typeface="Open Sans"/>
                <a:ea typeface="Open Sans"/>
                <a:cs typeface="Open Sans"/>
                <a:sym typeface="Open Sans"/>
              </a:rPr>
              <a:t>Dot Plot shows change over time)</a:t>
            </a:r>
            <a:endParaRPr kumimoji="0" lang="en-US" sz="1100" i="0" strike="noStrike" kern="1200" cap="none" spc="0" normalizeH="0" baseline="0" noProof="0" dirty="0">
              <a:ln>
                <a:noFill/>
              </a:ln>
              <a:solidFill>
                <a:schemeClr val="tx1"/>
              </a:solidFill>
              <a:effectLst/>
              <a:uLnTx/>
              <a:uFillTx/>
              <a:latin typeface="Gill Sans MT" panose="020B0502020104020203"/>
              <a:ea typeface="+mn-ea"/>
              <a:cs typeface="+mn-cs"/>
            </a:endParaRPr>
          </a:p>
        </p:txBody>
      </p:sp>
      <p:sp>
        <p:nvSpPr>
          <p:cNvPr id="18" name="Rectangle: Rounded Corners 17">
            <a:extLst>
              <a:ext uri="{FF2B5EF4-FFF2-40B4-BE49-F238E27FC236}">
                <a16:creationId xmlns:a16="http://schemas.microsoft.com/office/drawing/2014/main" id="{F2FF6636-2BB6-CAA7-F7D7-B9C092A9B5E1}"/>
              </a:ext>
            </a:extLst>
          </p:cNvPr>
          <p:cNvSpPr/>
          <p:nvPr/>
        </p:nvSpPr>
        <p:spPr>
          <a:xfrm>
            <a:off x="119740" y="3629126"/>
            <a:ext cx="1593669" cy="2203969"/>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chemeClr val="tx1"/>
                </a:solidFill>
                <a:effectLst/>
                <a:uLnTx/>
                <a:uFillTx/>
                <a:latin typeface="Open Sans"/>
                <a:ea typeface="Open Sans"/>
                <a:cs typeface="Open Sans"/>
                <a:sym typeface="Open Sans"/>
              </a:rPr>
              <a:t>Metric</a:t>
            </a:r>
            <a:r>
              <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rPr>
              <a:t>: TBD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strike="noStrike" kern="1200" cap="none" spc="0" normalizeH="0" baseline="0" noProof="0" dirty="0">
                <a:ln>
                  <a:noFill/>
                </a:ln>
                <a:solidFill>
                  <a:schemeClr val="tx1"/>
                </a:solidFill>
                <a:effectLst/>
                <a:uLnTx/>
                <a:uFillTx/>
                <a:latin typeface="Open Sans"/>
                <a:ea typeface="Open Sans"/>
                <a:cs typeface="Open Sans"/>
                <a:sym typeface="Open Sans"/>
              </a:rPr>
              <a:t>(Tip: Lollipop chart </a:t>
            </a:r>
            <a:r>
              <a:rPr lang="en-US" sz="1100" dirty="0">
                <a:solidFill>
                  <a:schemeClr val="tx1"/>
                </a:solidFill>
                <a:latin typeface="Open Sans"/>
                <a:ea typeface="Open Sans"/>
                <a:cs typeface="Open Sans"/>
                <a:sym typeface="Open Sans"/>
              </a:rPr>
              <a:t>are</a:t>
            </a:r>
            <a:r>
              <a:rPr kumimoji="0" lang="en-US" sz="1100" i="0" strike="noStrike" kern="1200" cap="none" spc="0" normalizeH="0" baseline="0" noProof="0" dirty="0">
                <a:ln>
                  <a:noFill/>
                </a:ln>
                <a:solidFill>
                  <a:schemeClr val="tx1"/>
                </a:solidFill>
                <a:effectLst/>
                <a:uLnTx/>
                <a:uFillTx/>
                <a:latin typeface="Open Sans"/>
                <a:ea typeface="Open Sans"/>
                <a:cs typeface="Open Sans"/>
                <a:sym typeface="Open Sans"/>
              </a:rPr>
              <a:t> an alternative to bar charts)</a:t>
            </a:r>
            <a:endParaRPr kumimoji="0" lang="en-US" sz="1000" i="0" strike="noStrike" kern="1200" cap="none" spc="0" normalizeH="0" baseline="0" noProof="0" dirty="0">
              <a:ln>
                <a:noFill/>
              </a:ln>
              <a:solidFill>
                <a:schemeClr val="tx1"/>
              </a:solidFill>
              <a:effectLst/>
              <a:uLnTx/>
              <a:uFillTx/>
              <a:latin typeface="Gill Sans MT" panose="020B0502020104020203"/>
              <a:ea typeface="+mn-ea"/>
              <a:cs typeface="+mn-cs"/>
            </a:endParaRPr>
          </a:p>
        </p:txBody>
      </p:sp>
      <p:cxnSp>
        <p:nvCxnSpPr>
          <p:cNvPr id="25" name="Straight Connector 24">
            <a:extLst>
              <a:ext uri="{FF2B5EF4-FFF2-40B4-BE49-F238E27FC236}">
                <a16:creationId xmlns:a16="http://schemas.microsoft.com/office/drawing/2014/main" id="{57FF8363-9458-BB75-CAEC-24CDD5750074}"/>
              </a:ext>
            </a:extLst>
          </p:cNvPr>
          <p:cNvCxnSpPr>
            <a:cxnSpLocks/>
          </p:cNvCxnSpPr>
          <p:nvPr/>
        </p:nvCxnSpPr>
        <p:spPr>
          <a:xfrm>
            <a:off x="4210050" y="1238250"/>
            <a:ext cx="1124624" cy="38875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466A6B0-9F83-5E7C-6DCD-F4F759DED4F2}"/>
              </a:ext>
            </a:extLst>
          </p:cNvPr>
          <p:cNvSpPr txBox="1"/>
          <p:nvPr/>
        </p:nvSpPr>
        <p:spPr>
          <a:xfrm>
            <a:off x="3744417" y="1038124"/>
            <a:ext cx="144087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lang="en-US" sz="800" b="1" dirty="0">
                <a:latin typeface="Open Sans" panose="020B0606030504020204" pitchFamily="34" charset="0"/>
                <a:ea typeface="Open Sans" panose="020B0606030504020204" pitchFamily="34" charset="0"/>
                <a:cs typeface="Open Sans" panose="020B0606030504020204" pitchFamily="34" charset="0"/>
              </a:rPr>
              <a:t>INSERT INSIGHT]</a:t>
            </a:r>
            <a:endParaRPr kumimoji="0" lang="en-US" sz="8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0149A0C0-C5B4-E760-D15F-12EEEFB77C21}"/>
              </a:ext>
            </a:extLst>
          </p:cNvPr>
          <p:cNvSpPr txBox="1"/>
          <p:nvPr/>
        </p:nvSpPr>
        <p:spPr>
          <a:xfrm>
            <a:off x="10932949" y="917693"/>
            <a:ext cx="157724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Gill Sans MT" panose="020B0502020104020203"/>
              </a:rPr>
              <a:t>Hold</a:t>
            </a:r>
          </a:p>
        </p:txBody>
      </p:sp>
      <p:cxnSp>
        <p:nvCxnSpPr>
          <p:cNvPr id="30" name="Straight Connector 29">
            <a:extLst>
              <a:ext uri="{FF2B5EF4-FFF2-40B4-BE49-F238E27FC236}">
                <a16:creationId xmlns:a16="http://schemas.microsoft.com/office/drawing/2014/main" id="{207DD74A-5B8B-056B-4DE0-0C119FB4E3E8}"/>
              </a:ext>
            </a:extLst>
          </p:cNvPr>
          <p:cNvCxnSpPr>
            <a:cxnSpLocks/>
            <a:stCxn id="29" idx="1"/>
          </p:cNvCxnSpPr>
          <p:nvPr/>
        </p:nvCxnSpPr>
        <p:spPr>
          <a:xfrm flipH="1">
            <a:off x="10509698" y="1025415"/>
            <a:ext cx="423251" cy="60158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6" name="Chart 35">
            <a:extLst>
              <a:ext uri="{FF2B5EF4-FFF2-40B4-BE49-F238E27FC236}">
                <a16:creationId xmlns:a16="http://schemas.microsoft.com/office/drawing/2014/main" id="{5560F5C6-EB78-48B7-E3EB-F25456876C0C}"/>
              </a:ext>
            </a:extLst>
          </p:cNvPr>
          <p:cNvGraphicFramePr>
            <a:graphicFrameLocks/>
          </p:cNvGraphicFramePr>
          <p:nvPr>
            <p:extLst>
              <p:ext uri="{D42A27DB-BD31-4B8C-83A1-F6EECF244321}">
                <p14:modId xmlns:p14="http://schemas.microsoft.com/office/powerpoint/2010/main" val="1795882729"/>
              </p:ext>
            </p:extLst>
          </p:nvPr>
        </p:nvGraphicFramePr>
        <p:xfrm>
          <a:off x="1780906" y="3602649"/>
          <a:ext cx="4153986" cy="2808493"/>
        </p:xfrm>
        <a:graphic>
          <a:graphicData uri="http://schemas.openxmlformats.org/drawingml/2006/chart">
            <c:chart xmlns:c="http://schemas.openxmlformats.org/drawingml/2006/chart" xmlns:r="http://schemas.openxmlformats.org/officeDocument/2006/relationships" r:id="rId5"/>
          </a:graphicData>
        </a:graphic>
      </p:graphicFrame>
      <p:sp>
        <p:nvSpPr>
          <p:cNvPr id="20" name="Rectangle: Rounded Corners 19">
            <a:extLst>
              <a:ext uri="{FF2B5EF4-FFF2-40B4-BE49-F238E27FC236}">
                <a16:creationId xmlns:a16="http://schemas.microsoft.com/office/drawing/2014/main" id="{5E812971-BA4C-E6F4-0F43-47633F6813F7}"/>
              </a:ext>
            </a:extLst>
          </p:cNvPr>
          <p:cNvSpPr/>
          <p:nvPr/>
        </p:nvSpPr>
        <p:spPr>
          <a:xfrm>
            <a:off x="6171389" y="3724734"/>
            <a:ext cx="1592126" cy="2203969"/>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Metric: </a:t>
            </a:r>
            <a:r>
              <a:rPr kumimoji="0" lang="en-US" sz="1100" b="1"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TBD</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kern="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Open Sans"/>
              </a:rPr>
              <a:t>(Tip: </a:t>
            </a:r>
            <a:r>
              <a:rPr kumimoji="0" lang="en-US" sz="1100"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Use a timeline to show key milestones)</a:t>
            </a:r>
            <a:endParaRPr kumimoji="0" lang="en-US" sz="10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1304;p26">
            <a:extLst>
              <a:ext uri="{FF2B5EF4-FFF2-40B4-BE49-F238E27FC236}">
                <a16:creationId xmlns:a16="http://schemas.microsoft.com/office/drawing/2014/main" id="{0BA7586B-CD55-CDCB-FF0F-A624CBA91066}"/>
              </a:ext>
            </a:extLst>
          </p:cNvPr>
          <p:cNvSpPr txBox="1">
            <a:spLocks noGrp="1"/>
          </p:cNvSpPr>
          <p:nvPr>
            <p:ph type="title"/>
          </p:nvPr>
        </p:nvSpPr>
        <p:spPr>
          <a:xfrm>
            <a:off x="236275" y="-73604"/>
            <a:ext cx="11897444" cy="802077"/>
          </a:xfrm>
          <a:prstGeom prst="rect">
            <a:avLst/>
          </a:prstGeom>
          <a:noFill/>
          <a:ln>
            <a:noFill/>
          </a:ln>
        </p:spPr>
        <p:txBody>
          <a:bodyPr spcFirstLastPara="1" wrap="square" lIns="91425" tIns="45700" rIns="91425" bIns="45700" anchor="ctr" anchorCtr="0">
            <a:normAutofit/>
          </a:bodyPr>
          <a:lstStyle/>
          <a:p>
            <a:pPr>
              <a:buClr>
                <a:srgbClr val="BB4430"/>
              </a:buClr>
              <a:buSzPts val="3200"/>
            </a:pPr>
            <a:r>
              <a:rPr lang="en-US" sz="3200" dirty="0">
                <a:solidFill>
                  <a:srgbClr val="BB4430"/>
                </a:solidFill>
                <a:latin typeface="Ovo"/>
              </a:rPr>
              <a:t>Lookback: 2023 Program Impact, by the Numbers </a:t>
            </a:r>
            <a:r>
              <a:rPr lang="en-US" sz="3200" dirty="0">
                <a:solidFill>
                  <a:srgbClr val="BA4430"/>
                </a:solidFill>
                <a:highlight>
                  <a:srgbClr val="FFFF00"/>
                </a:highlight>
                <a:latin typeface="Ovo"/>
              </a:rPr>
              <a:t>(as of DATE)</a:t>
            </a:r>
            <a:endParaRPr lang="en-US" sz="3200" dirty="0">
              <a:latin typeface="Ovo"/>
            </a:endParaRPr>
          </a:p>
        </p:txBody>
      </p:sp>
      <p:grpSp>
        <p:nvGrpSpPr>
          <p:cNvPr id="3" name="Group 2">
            <a:extLst>
              <a:ext uri="{FF2B5EF4-FFF2-40B4-BE49-F238E27FC236}">
                <a16:creationId xmlns:a16="http://schemas.microsoft.com/office/drawing/2014/main" id="{A94402B5-775F-1B95-044C-72CEFC67C879}"/>
              </a:ext>
            </a:extLst>
          </p:cNvPr>
          <p:cNvGrpSpPr/>
          <p:nvPr/>
        </p:nvGrpSpPr>
        <p:grpSpPr>
          <a:xfrm>
            <a:off x="7699597" y="3734023"/>
            <a:ext cx="4288646" cy="1892869"/>
            <a:chOff x="795972" y="1341459"/>
            <a:chExt cx="6252113" cy="2759479"/>
          </a:xfrm>
        </p:grpSpPr>
        <p:grpSp>
          <p:nvGrpSpPr>
            <p:cNvPr id="8" name="Google Shape;1681;p34">
              <a:extLst>
                <a:ext uri="{FF2B5EF4-FFF2-40B4-BE49-F238E27FC236}">
                  <a16:creationId xmlns:a16="http://schemas.microsoft.com/office/drawing/2014/main" id="{3677F96B-19DA-802F-0327-0CE08EE78372}"/>
                </a:ext>
              </a:extLst>
            </p:cNvPr>
            <p:cNvGrpSpPr/>
            <p:nvPr/>
          </p:nvGrpSpPr>
          <p:grpSpPr>
            <a:xfrm>
              <a:off x="1984297" y="2151453"/>
              <a:ext cx="1499100" cy="1949484"/>
              <a:chOff x="1984297" y="2151453"/>
              <a:chExt cx="1499100" cy="1949484"/>
            </a:xfrm>
          </p:grpSpPr>
          <p:grpSp>
            <p:nvGrpSpPr>
              <p:cNvPr id="114" name="Google Shape;1682;p34">
                <a:extLst>
                  <a:ext uri="{FF2B5EF4-FFF2-40B4-BE49-F238E27FC236}">
                    <a16:creationId xmlns:a16="http://schemas.microsoft.com/office/drawing/2014/main" id="{F4A094A3-E8EF-3566-5EF9-DCE259EB4B39}"/>
                  </a:ext>
                </a:extLst>
              </p:cNvPr>
              <p:cNvGrpSpPr/>
              <p:nvPr/>
            </p:nvGrpSpPr>
            <p:grpSpPr>
              <a:xfrm>
                <a:off x="2700496" y="2658466"/>
                <a:ext cx="66720" cy="831360"/>
                <a:chOff x="5117952" y="2967078"/>
                <a:chExt cx="66720" cy="831360"/>
              </a:xfrm>
            </p:grpSpPr>
            <p:sp>
              <p:nvSpPr>
                <p:cNvPr id="148" name="Google Shape;1683;p34">
                  <a:extLst>
                    <a:ext uri="{FF2B5EF4-FFF2-40B4-BE49-F238E27FC236}">
                      <a16:creationId xmlns:a16="http://schemas.microsoft.com/office/drawing/2014/main" id="{58EFDD25-FA2B-2A40-0C64-5A4FA9E8BE42}"/>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49" name="Google Shape;1684;p34">
                  <a:extLst>
                    <a:ext uri="{FF2B5EF4-FFF2-40B4-BE49-F238E27FC236}">
                      <a16:creationId xmlns:a16="http://schemas.microsoft.com/office/drawing/2014/main" id="{BA184F10-922A-C144-7FD3-1C7C1742B5C0}"/>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0" name="Google Shape;1685;p34">
                  <a:extLst>
                    <a:ext uri="{FF2B5EF4-FFF2-40B4-BE49-F238E27FC236}">
                      <a16:creationId xmlns:a16="http://schemas.microsoft.com/office/drawing/2014/main" id="{B4B4F2F0-4159-02DF-FD7D-9527584C4701}"/>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1" name="Google Shape;1686;p34">
                  <a:extLst>
                    <a:ext uri="{FF2B5EF4-FFF2-40B4-BE49-F238E27FC236}">
                      <a16:creationId xmlns:a16="http://schemas.microsoft.com/office/drawing/2014/main" id="{4ABA7ED1-CEFF-09AF-7687-2F2F04A74DFA}"/>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2" name="Google Shape;1687;p34">
                  <a:extLst>
                    <a:ext uri="{FF2B5EF4-FFF2-40B4-BE49-F238E27FC236}">
                      <a16:creationId xmlns:a16="http://schemas.microsoft.com/office/drawing/2014/main" id="{EB5E742E-1758-3836-B0B0-4EDA0CCFA61D}"/>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3" name="Google Shape;1688;p34">
                  <a:extLst>
                    <a:ext uri="{FF2B5EF4-FFF2-40B4-BE49-F238E27FC236}">
                      <a16:creationId xmlns:a16="http://schemas.microsoft.com/office/drawing/2014/main" id="{A2D9BC71-78F5-7C9B-C3DE-FA04DC87A2DC}"/>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4" name="Google Shape;1689;p34">
                  <a:extLst>
                    <a:ext uri="{FF2B5EF4-FFF2-40B4-BE49-F238E27FC236}">
                      <a16:creationId xmlns:a16="http://schemas.microsoft.com/office/drawing/2014/main" id="{40212B9F-A44B-4EAA-36EB-77D2E89ADE92}"/>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5" name="Google Shape;1690;p34">
                  <a:extLst>
                    <a:ext uri="{FF2B5EF4-FFF2-40B4-BE49-F238E27FC236}">
                      <a16:creationId xmlns:a16="http://schemas.microsoft.com/office/drawing/2014/main" id="{411A26ED-9E42-AED4-AE03-0F991891F764}"/>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6" name="Google Shape;1691;p34">
                  <a:extLst>
                    <a:ext uri="{FF2B5EF4-FFF2-40B4-BE49-F238E27FC236}">
                      <a16:creationId xmlns:a16="http://schemas.microsoft.com/office/drawing/2014/main" id="{780E99C2-2932-8711-49EA-DD652EB86695}"/>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57" name="Google Shape;1692;p34">
                  <a:extLst>
                    <a:ext uri="{FF2B5EF4-FFF2-40B4-BE49-F238E27FC236}">
                      <a16:creationId xmlns:a16="http://schemas.microsoft.com/office/drawing/2014/main" id="{3D301732-99BD-6D16-9424-269EF941806F}"/>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141" name="Google Shape;1693;p34">
                <a:extLst>
                  <a:ext uri="{FF2B5EF4-FFF2-40B4-BE49-F238E27FC236}">
                    <a16:creationId xmlns:a16="http://schemas.microsoft.com/office/drawing/2014/main" id="{07FD0EB0-F6D6-60BE-EEE2-B314AB2A199F}"/>
                  </a:ext>
                </a:extLst>
              </p:cNvPr>
              <p:cNvSpPr/>
              <p:nvPr/>
            </p:nvSpPr>
            <p:spPr>
              <a:xfrm>
                <a:off x="2771744" y="2878687"/>
                <a:ext cx="9568" cy="47648"/>
              </a:xfrm>
              <a:custGeom>
                <a:avLst/>
                <a:gdLst/>
                <a:ahLst/>
                <a:cxnLst/>
                <a:rect l="l" t="t" r="r" b="b"/>
                <a:pathLst>
                  <a:path w="299" h="1489" extrusionOk="0">
                    <a:moveTo>
                      <a:pt x="1" y="1"/>
                    </a:moveTo>
                    <a:lnTo>
                      <a:pt x="1" y="1489"/>
                    </a:lnTo>
                    <a:lnTo>
                      <a:pt x="299" y="1489"/>
                    </a:lnTo>
                    <a:lnTo>
                      <a:pt x="299"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42" name="Google Shape;1694;p34">
                <a:extLst>
                  <a:ext uri="{FF2B5EF4-FFF2-40B4-BE49-F238E27FC236}">
                    <a16:creationId xmlns:a16="http://schemas.microsoft.com/office/drawing/2014/main" id="{9051426F-CF06-CBCE-DFAB-B368D41497BB}"/>
                  </a:ext>
                </a:extLst>
              </p:cNvPr>
              <p:cNvSpPr/>
              <p:nvPr/>
            </p:nvSpPr>
            <p:spPr>
              <a:xfrm>
                <a:off x="2102336" y="2582271"/>
                <a:ext cx="1263040" cy="352064"/>
              </a:xfrm>
              <a:custGeom>
                <a:avLst/>
                <a:gdLst/>
                <a:ahLst/>
                <a:cxnLst/>
                <a:rect l="l" t="t" r="r" b="b"/>
                <a:pathLst>
                  <a:path w="39470" h="11002" extrusionOk="0">
                    <a:moveTo>
                      <a:pt x="1227" y="1"/>
                    </a:moveTo>
                    <a:cubicBezTo>
                      <a:pt x="465" y="1"/>
                      <a:pt x="1" y="858"/>
                      <a:pt x="417" y="1501"/>
                    </a:cubicBezTo>
                    <a:lnTo>
                      <a:pt x="6359" y="10561"/>
                    </a:lnTo>
                    <a:cubicBezTo>
                      <a:pt x="6537" y="10835"/>
                      <a:pt x="6847" y="11002"/>
                      <a:pt x="7168" y="11002"/>
                    </a:cubicBezTo>
                    <a:lnTo>
                      <a:pt x="38232" y="11002"/>
                    </a:lnTo>
                    <a:cubicBezTo>
                      <a:pt x="39006" y="11002"/>
                      <a:pt x="39470" y="10145"/>
                      <a:pt x="39041" y="9502"/>
                    </a:cubicBezTo>
                    <a:lnTo>
                      <a:pt x="33100" y="441"/>
                    </a:lnTo>
                    <a:cubicBezTo>
                      <a:pt x="32921" y="167"/>
                      <a:pt x="32624" y="1"/>
                      <a:pt x="322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Fira Sans Extra Condensed Medium"/>
                    <a:ea typeface="Fira Sans Extra Condensed Medium"/>
                    <a:cs typeface="Fira Sans Extra Condensed Medium"/>
                    <a:sym typeface="Fira Sans Extra Condensed Medium"/>
                  </a:rPr>
                  <a:t>DATE</a:t>
                </a:r>
                <a:endParaRPr sz="900" dirty="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143" name="Google Shape;1695;p34">
                <a:extLst>
                  <a:ext uri="{FF2B5EF4-FFF2-40B4-BE49-F238E27FC236}">
                    <a16:creationId xmlns:a16="http://schemas.microsoft.com/office/drawing/2014/main" id="{687589D7-31B2-46E7-8D77-D3332A399D70}"/>
                  </a:ext>
                </a:extLst>
              </p:cNvPr>
              <p:cNvGrpSpPr/>
              <p:nvPr/>
            </p:nvGrpSpPr>
            <p:grpSpPr>
              <a:xfrm>
                <a:off x="2556078" y="2151453"/>
                <a:ext cx="355557" cy="354616"/>
                <a:chOff x="-34005425" y="3945575"/>
                <a:chExt cx="293025" cy="292250"/>
              </a:xfrm>
            </p:grpSpPr>
            <p:sp>
              <p:nvSpPr>
                <p:cNvPr id="145" name="Google Shape;1696;p34">
                  <a:extLst>
                    <a:ext uri="{FF2B5EF4-FFF2-40B4-BE49-F238E27FC236}">
                      <a16:creationId xmlns:a16="http://schemas.microsoft.com/office/drawing/2014/main" id="{1B63F594-B8FB-25F1-5F98-145C0F981382}"/>
                    </a:ext>
                  </a:extLst>
                </p:cNvPr>
                <p:cNvSpPr/>
                <p:nvPr/>
              </p:nvSpPr>
              <p:spPr>
                <a:xfrm>
                  <a:off x="-33952650" y="3998350"/>
                  <a:ext cx="186700" cy="186700"/>
                </a:xfrm>
                <a:custGeom>
                  <a:avLst/>
                  <a:gdLst/>
                  <a:ahLst/>
                  <a:cxnLst/>
                  <a:rect l="l" t="t" r="r" b="b"/>
                  <a:pathLst>
                    <a:path w="7468" h="7468" extrusionOk="0">
                      <a:moveTo>
                        <a:pt x="5861" y="2017"/>
                      </a:moveTo>
                      <a:cubicBezTo>
                        <a:pt x="6050" y="2017"/>
                        <a:pt x="6207" y="2143"/>
                        <a:pt x="6207" y="2364"/>
                      </a:cubicBezTo>
                      <a:lnTo>
                        <a:pt x="6207" y="3750"/>
                      </a:lnTo>
                      <a:lnTo>
                        <a:pt x="6207" y="5104"/>
                      </a:lnTo>
                      <a:cubicBezTo>
                        <a:pt x="6207" y="5325"/>
                        <a:pt x="6050" y="5451"/>
                        <a:pt x="5861" y="5451"/>
                      </a:cubicBezTo>
                      <a:cubicBezTo>
                        <a:pt x="5672" y="5451"/>
                        <a:pt x="5514" y="5325"/>
                        <a:pt x="5514" y="5104"/>
                      </a:cubicBezTo>
                      <a:lnTo>
                        <a:pt x="5514" y="4096"/>
                      </a:lnTo>
                      <a:lnTo>
                        <a:pt x="4474" y="4096"/>
                      </a:lnTo>
                      <a:cubicBezTo>
                        <a:pt x="4285" y="4096"/>
                        <a:pt x="4128" y="3939"/>
                        <a:pt x="4128" y="3750"/>
                      </a:cubicBezTo>
                      <a:lnTo>
                        <a:pt x="4128" y="2364"/>
                      </a:lnTo>
                      <a:cubicBezTo>
                        <a:pt x="4128" y="2143"/>
                        <a:pt x="4285" y="2017"/>
                        <a:pt x="4474" y="2017"/>
                      </a:cubicBezTo>
                      <a:cubicBezTo>
                        <a:pt x="4695" y="2017"/>
                        <a:pt x="4852" y="2143"/>
                        <a:pt x="4852" y="2364"/>
                      </a:cubicBezTo>
                      <a:lnTo>
                        <a:pt x="4852" y="3372"/>
                      </a:lnTo>
                      <a:lnTo>
                        <a:pt x="5514" y="3372"/>
                      </a:lnTo>
                      <a:lnTo>
                        <a:pt x="5514" y="2364"/>
                      </a:lnTo>
                      <a:cubicBezTo>
                        <a:pt x="5514" y="2143"/>
                        <a:pt x="5672" y="2017"/>
                        <a:pt x="5861" y="2017"/>
                      </a:cubicBezTo>
                      <a:close/>
                      <a:moveTo>
                        <a:pt x="2332" y="2017"/>
                      </a:moveTo>
                      <a:cubicBezTo>
                        <a:pt x="2868" y="2017"/>
                        <a:pt x="3340" y="2490"/>
                        <a:pt x="3340" y="3025"/>
                      </a:cubicBezTo>
                      <a:lnTo>
                        <a:pt x="3340" y="3309"/>
                      </a:lnTo>
                      <a:lnTo>
                        <a:pt x="3435" y="3309"/>
                      </a:lnTo>
                      <a:cubicBezTo>
                        <a:pt x="3435" y="3687"/>
                        <a:pt x="3183" y="4065"/>
                        <a:pt x="2868" y="4222"/>
                      </a:cubicBezTo>
                      <a:lnTo>
                        <a:pt x="2238" y="4537"/>
                      </a:lnTo>
                      <a:cubicBezTo>
                        <a:pt x="2175" y="4569"/>
                        <a:pt x="2080" y="4632"/>
                        <a:pt x="2049" y="4758"/>
                      </a:cubicBezTo>
                      <a:lnTo>
                        <a:pt x="3057" y="4758"/>
                      </a:lnTo>
                      <a:cubicBezTo>
                        <a:pt x="3277" y="4758"/>
                        <a:pt x="3435" y="4915"/>
                        <a:pt x="3435" y="5104"/>
                      </a:cubicBezTo>
                      <a:cubicBezTo>
                        <a:pt x="3435" y="5325"/>
                        <a:pt x="3277" y="5483"/>
                        <a:pt x="3057" y="5483"/>
                      </a:cubicBezTo>
                      <a:lnTo>
                        <a:pt x="1702" y="5483"/>
                      </a:lnTo>
                      <a:cubicBezTo>
                        <a:pt x="1481" y="5483"/>
                        <a:pt x="1324" y="5325"/>
                        <a:pt x="1324" y="5104"/>
                      </a:cubicBezTo>
                      <a:lnTo>
                        <a:pt x="1324" y="4852"/>
                      </a:lnTo>
                      <a:cubicBezTo>
                        <a:pt x="1324" y="4443"/>
                        <a:pt x="1576" y="4096"/>
                        <a:pt x="1891" y="3939"/>
                      </a:cubicBezTo>
                      <a:lnTo>
                        <a:pt x="2521" y="3624"/>
                      </a:lnTo>
                      <a:cubicBezTo>
                        <a:pt x="2647" y="3592"/>
                        <a:pt x="2710" y="3466"/>
                        <a:pt x="2710" y="3309"/>
                      </a:cubicBezTo>
                      <a:lnTo>
                        <a:pt x="2710" y="3025"/>
                      </a:lnTo>
                      <a:cubicBezTo>
                        <a:pt x="2710" y="2836"/>
                        <a:pt x="2553" y="2679"/>
                        <a:pt x="2364" y="2679"/>
                      </a:cubicBezTo>
                      <a:cubicBezTo>
                        <a:pt x="2175" y="2679"/>
                        <a:pt x="2017" y="2836"/>
                        <a:pt x="2017" y="3025"/>
                      </a:cubicBezTo>
                      <a:cubicBezTo>
                        <a:pt x="2017" y="3214"/>
                        <a:pt x="1859" y="3372"/>
                        <a:pt x="1639" y="3372"/>
                      </a:cubicBezTo>
                      <a:cubicBezTo>
                        <a:pt x="1450" y="3372"/>
                        <a:pt x="1292" y="3214"/>
                        <a:pt x="1292" y="3025"/>
                      </a:cubicBezTo>
                      <a:cubicBezTo>
                        <a:pt x="1292" y="2490"/>
                        <a:pt x="1765" y="2017"/>
                        <a:pt x="2332" y="2017"/>
                      </a:cubicBezTo>
                      <a:close/>
                      <a:moveTo>
                        <a:pt x="3214" y="1"/>
                      </a:moveTo>
                      <a:cubicBezTo>
                        <a:pt x="3214" y="127"/>
                        <a:pt x="3183" y="284"/>
                        <a:pt x="3120" y="379"/>
                      </a:cubicBezTo>
                      <a:cubicBezTo>
                        <a:pt x="2962" y="662"/>
                        <a:pt x="2679" y="914"/>
                        <a:pt x="2364" y="946"/>
                      </a:cubicBezTo>
                      <a:lnTo>
                        <a:pt x="1009" y="1135"/>
                      </a:lnTo>
                      <a:cubicBezTo>
                        <a:pt x="473" y="1733"/>
                        <a:pt x="64" y="2521"/>
                        <a:pt x="1" y="3372"/>
                      </a:cubicBezTo>
                      <a:lnTo>
                        <a:pt x="316" y="3372"/>
                      </a:lnTo>
                      <a:cubicBezTo>
                        <a:pt x="505" y="3372"/>
                        <a:pt x="662" y="3529"/>
                        <a:pt x="662" y="3750"/>
                      </a:cubicBezTo>
                      <a:cubicBezTo>
                        <a:pt x="662" y="3939"/>
                        <a:pt x="505" y="4096"/>
                        <a:pt x="316" y="4096"/>
                      </a:cubicBezTo>
                      <a:lnTo>
                        <a:pt x="1" y="4096"/>
                      </a:lnTo>
                      <a:cubicBezTo>
                        <a:pt x="158" y="5892"/>
                        <a:pt x="1607" y="7310"/>
                        <a:pt x="3372" y="7467"/>
                      </a:cubicBezTo>
                      <a:lnTo>
                        <a:pt x="3372" y="7121"/>
                      </a:lnTo>
                      <a:cubicBezTo>
                        <a:pt x="3372" y="6932"/>
                        <a:pt x="3529" y="6774"/>
                        <a:pt x="3750" y="6774"/>
                      </a:cubicBezTo>
                      <a:cubicBezTo>
                        <a:pt x="3939" y="6774"/>
                        <a:pt x="4096" y="6932"/>
                        <a:pt x="4096" y="7121"/>
                      </a:cubicBezTo>
                      <a:lnTo>
                        <a:pt x="4096" y="7436"/>
                      </a:lnTo>
                      <a:lnTo>
                        <a:pt x="4254" y="7436"/>
                      </a:lnTo>
                      <a:cubicBezTo>
                        <a:pt x="4254" y="7373"/>
                        <a:pt x="4285" y="7278"/>
                        <a:pt x="4317" y="7215"/>
                      </a:cubicBezTo>
                      <a:cubicBezTo>
                        <a:pt x="4443" y="6900"/>
                        <a:pt x="4758" y="6648"/>
                        <a:pt x="5073" y="6617"/>
                      </a:cubicBezTo>
                      <a:lnTo>
                        <a:pt x="6491" y="6333"/>
                      </a:lnTo>
                      <a:cubicBezTo>
                        <a:pt x="7089" y="5703"/>
                        <a:pt x="7404" y="5010"/>
                        <a:pt x="7467" y="4096"/>
                      </a:cubicBezTo>
                      <a:lnTo>
                        <a:pt x="7152" y="4096"/>
                      </a:lnTo>
                      <a:cubicBezTo>
                        <a:pt x="6963" y="4096"/>
                        <a:pt x="6806" y="3939"/>
                        <a:pt x="6806" y="3750"/>
                      </a:cubicBezTo>
                      <a:cubicBezTo>
                        <a:pt x="6806" y="3529"/>
                        <a:pt x="6963" y="3372"/>
                        <a:pt x="7152" y="3372"/>
                      </a:cubicBezTo>
                      <a:lnTo>
                        <a:pt x="7467" y="3372"/>
                      </a:lnTo>
                      <a:cubicBezTo>
                        <a:pt x="7310" y="1576"/>
                        <a:pt x="5861" y="158"/>
                        <a:pt x="4096" y="1"/>
                      </a:cubicBezTo>
                      <a:lnTo>
                        <a:pt x="4096" y="316"/>
                      </a:lnTo>
                      <a:cubicBezTo>
                        <a:pt x="4096" y="505"/>
                        <a:pt x="3939" y="662"/>
                        <a:pt x="3750" y="662"/>
                      </a:cubicBezTo>
                      <a:cubicBezTo>
                        <a:pt x="3529" y="662"/>
                        <a:pt x="3372" y="505"/>
                        <a:pt x="3372" y="316"/>
                      </a:cubicBezTo>
                      <a:lnTo>
                        <a:pt x="33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46" name="Google Shape;1697;p34">
                  <a:extLst>
                    <a:ext uri="{FF2B5EF4-FFF2-40B4-BE49-F238E27FC236}">
                      <a16:creationId xmlns:a16="http://schemas.microsoft.com/office/drawing/2014/main" id="{F79CCCB7-EF1B-09CC-7078-0C4FB2F756BC}"/>
                    </a:ext>
                  </a:extLst>
                </p:cNvPr>
                <p:cNvSpPr/>
                <p:nvPr/>
              </p:nvSpPr>
              <p:spPr>
                <a:xfrm>
                  <a:off x="-33944775" y="3945575"/>
                  <a:ext cx="232375" cy="247350"/>
                </a:xfrm>
                <a:custGeom>
                  <a:avLst/>
                  <a:gdLst/>
                  <a:ahLst/>
                  <a:cxnLst/>
                  <a:rect l="l" t="t" r="r" b="b"/>
                  <a:pathLst>
                    <a:path w="9295" h="9894" extrusionOk="0">
                      <a:moveTo>
                        <a:pt x="3466" y="1"/>
                      </a:moveTo>
                      <a:cubicBezTo>
                        <a:pt x="2490" y="1"/>
                        <a:pt x="1450" y="316"/>
                        <a:pt x="1103" y="536"/>
                      </a:cubicBezTo>
                      <a:lnTo>
                        <a:pt x="1040" y="410"/>
                      </a:lnTo>
                      <a:cubicBezTo>
                        <a:pt x="970" y="340"/>
                        <a:pt x="881" y="304"/>
                        <a:pt x="788" y="304"/>
                      </a:cubicBezTo>
                      <a:cubicBezTo>
                        <a:pt x="757" y="304"/>
                        <a:pt x="725" y="308"/>
                        <a:pt x="694" y="316"/>
                      </a:cubicBezTo>
                      <a:cubicBezTo>
                        <a:pt x="599" y="379"/>
                        <a:pt x="505" y="473"/>
                        <a:pt x="473" y="568"/>
                      </a:cubicBezTo>
                      <a:cubicBezTo>
                        <a:pt x="347" y="1041"/>
                        <a:pt x="442" y="726"/>
                        <a:pt x="32" y="2143"/>
                      </a:cubicBezTo>
                      <a:cubicBezTo>
                        <a:pt x="1" y="2269"/>
                        <a:pt x="32" y="2395"/>
                        <a:pt x="127" y="2458"/>
                      </a:cubicBezTo>
                      <a:cubicBezTo>
                        <a:pt x="253" y="2584"/>
                        <a:pt x="316" y="2584"/>
                        <a:pt x="473" y="2584"/>
                      </a:cubicBezTo>
                      <a:lnTo>
                        <a:pt x="2049" y="2332"/>
                      </a:lnTo>
                      <a:cubicBezTo>
                        <a:pt x="2238" y="2301"/>
                        <a:pt x="2395" y="2080"/>
                        <a:pt x="2332" y="1860"/>
                      </a:cubicBezTo>
                      <a:lnTo>
                        <a:pt x="2206" y="1545"/>
                      </a:lnTo>
                      <a:cubicBezTo>
                        <a:pt x="2647" y="1450"/>
                        <a:pt x="3057" y="1356"/>
                        <a:pt x="3529" y="1356"/>
                      </a:cubicBezTo>
                      <a:cubicBezTo>
                        <a:pt x="5987" y="1356"/>
                        <a:pt x="8003" y="3372"/>
                        <a:pt x="8003" y="5798"/>
                      </a:cubicBezTo>
                      <a:cubicBezTo>
                        <a:pt x="8003" y="6806"/>
                        <a:pt x="7688" y="7657"/>
                        <a:pt x="7152" y="8413"/>
                      </a:cubicBezTo>
                      <a:cubicBezTo>
                        <a:pt x="7278" y="8444"/>
                        <a:pt x="7404" y="8539"/>
                        <a:pt x="7530" y="8633"/>
                      </a:cubicBezTo>
                      <a:cubicBezTo>
                        <a:pt x="7751" y="8885"/>
                        <a:pt x="7845" y="9232"/>
                        <a:pt x="7751" y="9578"/>
                      </a:cubicBezTo>
                      <a:lnTo>
                        <a:pt x="7593" y="9893"/>
                      </a:lnTo>
                      <a:cubicBezTo>
                        <a:pt x="8633" y="8854"/>
                        <a:pt x="9295" y="7436"/>
                        <a:pt x="9295" y="5861"/>
                      </a:cubicBezTo>
                      <a:cubicBezTo>
                        <a:pt x="9295" y="2616"/>
                        <a:pt x="6648" y="1"/>
                        <a:pt x="3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47" name="Google Shape;1698;p34">
                  <a:extLst>
                    <a:ext uri="{FF2B5EF4-FFF2-40B4-BE49-F238E27FC236}">
                      <a16:creationId xmlns:a16="http://schemas.microsoft.com/office/drawing/2014/main" id="{A9E009A9-781B-8B10-C29D-AEBCA7D14F0B}"/>
                    </a:ext>
                  </a:extLst>
                </p:cNvPr>
                <p:cNvSpPr/>
                <p:nvPr/>
              </p:nvSpPr>
              <p:spPr>
                <a:xfrm>
                  <a:off x="-34005425" y="3987325"/>
                  <a:ext cx="237100" cy="250500"/>
                </a:xfrm>
                <a:custGeom>
                  <a:avLst/>
                  <a:gdLst/>
                  <a:ahLst/>
                  <a:cxnLst/>
                  <a:rect l="l" t="t" r="r" b="b"/>
                  <a:pathLst>
                    <a:path w="9484" h="10020" extrusionOk="0">
                      <a:moveTo>
                        <a:pt x="1797" y="1"/>
                      </a:moveTo>
                      <a:lnTo>
                        <a:pt x="1797" y="1"/>
                      </a:lnTo>
                      <a:cubicBezTo>
                        <a:pt x="694" y="1072"/>
                        <a:pt x="1" y="2521"/>
                        <a:pt x="1" y="4191"/>
                      </a:cubicBezTo>
                      <a:cubicBezTo>
                        <a:pt x="64" y="7373"/>
                        <a:pt x="2647" y="10019"/>
                        <a:pt x="5892" y="10019"/>
                      </a:cubicBezTo>
                      <a:cubicBezTo>
                        <a:pt x="6239" y="10019"/>
                        <a:pt x="7972" y="9736"/>
                        <a:pt x="8224" y="9547"/>
                      </a:cubicBezTo>
                      <a:cubicBezTo>
                        <a:pt x="8255" y="9547"/>
                        <a:pt x="8287" y="9484"/>
                        <a:pt x="8350" y="9484"/>
                      </a:cubicBezTo>
                      <a:lnTo>
                        <a:pt x="8507" y="9641"/>
                      </a:lnTo>
                      <a:cubicBezTo>
                        <a:pt x="8576" y="9710"/>
                        <a:pt x="8661" y="9741"/>
                        <a:pt x="8743" y="9741"/>
                      </a:cubicBezTo>
                      <a:cubicBezTo>
                        <a:pt x="8887" y="9741"/>
                        <a:pt x="9023" y="9644"/>
                        <a:pt x="9043" y="9484"/>
                      </a:cubicBezTo>
                      <a:lnTo>
                        <a:pt x="9169" y="9011"/>
                      </a:lnTo>
                      <a:lnTo>
                        <a:pt x="9452" y="7814"/>
                      </a:lnTo>
                      <a:cubicBezTo>
                        <a:pt x="9484" y="7688"/>
                        <a:pt x="9452" y="7562"/>
                        <a:pt x="9358" y="7467"/>
                      </a:cubicBezTo>
                      <a:cubicBezTo>
                        <a:pt x="9278" y="7407"/>
                        <a:pt x="9211" y="7385"/>
                        <a:pt x="9132" y="7385"/>
                      </a:cubicBezTo>
                      <a:cubicBezTo>
                        <a:pt x="9087" y="7385"/>
                        <a:pt x="9037" y="7393"/>
                        <a:pt x="8980" y="7404"/>
                      </a:cubicBezTo>
                      <a:lnTo>
                        <a:pt x="7310" y="7719"/>
                      </a:lnTo>
                      <a:cubicBezTo>
                        <a:pt x="7089" y="7751"/>
                        <a:pt x="6963" y="8034"/>
                        <a:pt x="7089" y="8223"/>
                      </a:cubicBezTo>
                      <a:lnTo>
                        <a:pt x="7184" y="8444"/>
                      </a:lnTo>
                      <a:cubicBezTo>
                        <a:pt x="6774" y="8538"/>
                        <a:pt x="6333" y="8633"/>
                        <a:pt x="5861" y="8633"/>
                      </a:cubicBezTo>
                      <a:cubicBezTo>
                        <a:pt x="3403" y="8633"/>
                        <a:pt x="1419" y="6648"/>
                        <a:pt x="1419" y="4191"/>
                      </a:cubicBezTo>
                      <a:cubicBezTo>
                        <a:pt x="1419" y="3183"/>
                        <a:pt x="1734" y="2269"/>
                        <a:pt x="2269" y="1544"/>
                      </a:cubicBezTo>
                      <a:cubicBezTo>
                        <a:pt x="2143" y="1481"/>
                        <a:pt x="2049" y="1418"/>
                        <a:pt x="1954" y="1292"/>
                      </a:cubicBezTo>
                      <a:cubicBezTo>
                        <a:pt x="1734" y="1009"/>
                        <a:pt x="1639" y="662"/>
                        <a:pt x="1734" y="316"/>
                      </a:cubicBezTo>
                      <a:lnTo>
                        <a:pt x="179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144" name="Google Shape;1699;p34">
                <a:extLst>
                  <a:ext uri="{FF2B5EF4-FFF2-40B4-BE49-F238E27FC236}">
                    <a16:creationId xmlns:a16="http://schemas.microsoft.com/office/drawing/2014/main" id="{C30E3BE6-3A16-97E4-5AF1-2B8FC66F656B}"/>
                  </a:ext>
                </a:extLst>
              </p:cNvPr>
              <p:cNvSpPr txBox="1"/>
              <p:nvPr/>
            </p:nvSpPr>
            <p:spPr>
              <a:xfrm>
                <a:off x="1984297" y="3566038"/>
                <a:ext cx="1499100" cy="5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rgbClr val="434343"/>
                    </a:solidFill>
                    <a:latin typeface="Roboto"/>
                    <a:ea typeface="Roboto"/>
                    <a:cs typeface="Roboto"/>
                    <a:sym typeface="Roboto"/>
                  </a:rPr>
                  <a:t>TEXT</a:t>
                </a:r>
                <a:endParaRPr sz="900" dirty="0">
                  <a:solidFill>
                    <a:srgbClr val="434343"/>
                  </a:solidFill>
                  <a:latin typeface="Roboto"/>
                  <a:ea typeface="Roboto"/>
                  <a:cs typeface="Roboto"/>
                  <a:sym typeface="Roboto"/>
                </a:endParaRPr>
              </a:p>
            </p:txBody>
          </p:sp>
        </p:grpSp>
        <p:grpSp>
          <p:nvGrpSpPr>
            <p:cNvPr id="9" name="Google Shape;1700;p34">
              <a:extLst>
                <a:ext uri="{FF2B5EF4-FFF2-40B4-BE49-F238E27FC236}">
                  <a16:creationId xmlns:a16="http://schemas.microsoft.com/office/drawing/2014/main" id="{0405EAFA-631E-028E-6B1E-ED83BADAD639}"/>
                </a:ext>
              </a:extLst>
            </p:cNvPr>
            <p:cNvGrpSpPr/>
            <p:nvPr/>
          </p:nvGrpSpPr>
          <p:grpSpPr>
            <a:xfrm>
              <a:off x="4361085" y="2149542"/>
              <a:ext cx="1499100" cy="1951396"/>
              <a:chOff x="4361085" y="2149542"/>
              <a:chExt cx="1499100" cy="1951396"/>
            </a:xfrm>
          </p:grpSpPr>
          <p:sp>
            <p:nvSpPr>
              <p:cNvPr id="91" name="Google Shape;1701;p34">
                <a:extLst>
                  <a:ext uri="{FF2B5EF4-FFF2-40B4-BE49-F238E27FC236}">
                    <a16:creationId xmlns:a16="http://schemas.microsoft.com/office/drawing/2014/main" id="{D1676C4B-ACA3-DB3A-89BB-F82A6402EABA}"/>
                  </a:ext>
                </a:extLst>
              </p:cNvPr>
              <p:cNvSpPr/>
              <p:nvPr/>
            </p:nvSpPr>
            <p:spPr>
              <a:xfrm>
                <a:off x="5148448" y="2878687"/>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nvGrpSpPr>
              <p:cNvPr id="92" name="Google Shape;1702;p34">
                <a:extLst>
                  <a:ext uri="{FF2B5EF4-FFF2-40B4-BE49-F238E27FC236}">
                    <a16:creationId xmlns:a16="http://schemas.microsoft.com/office/drawing/2014/main" id="{3EE67B80-4D0D-0E17-356E-56D8FA529BC2}"/>
                  </a:ext>
                </a:extLst>
              </p:cNvPr>
              <p:cNvGrpSpPr/>
              <p:nvPr/>
            </p:nvGrpSpPr>
            <p:grpSpPr>
              <a:xfrm>
                <a:off x="5077184" y="2658466"/>
                <a:ext cx="66720" cy="831360"/>
                <a:chOff x="5117952" y="2967078"/>
                <a:chExt cx="66720" cy="831360"/>
              </a:xfrm>
            </p:grpSpPr>
            <p:sp>
              <p:nvSpPr>
                <p:cNvPr id="100" name="Google Shape;1703;p34">
                  <a:extLst>
                    <a:ext uri="{FF2B5EF4-FFF2-40B4-BE49-F238E27FC236}">
                      <a16:creationId xmlns:a16="http://schemas.microsoft.com/office/drawing/2014/main" id="{F8C2EC84-B736-581B-937D-B4CF7E89CF98}"/>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1" name="Google Shape;1704;p34">
                  <a:extLst>
                    <a:ext uri="{FF2B5EF4-FFF2-40B4-BE49-F238E27FC236}">
                      <a16:creationId xmlns:a16="http://schemas.microsoft.com/office/drawing/2014/main" id="{B28BBF51-CFF5-564D-3412-7C7CD6339575}"/>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2" name="Google Shape;1705;p34">
                  <a:extLst>
                    <a:ext uri="{FF2B5EF4-FFF2-40B4-BE49-F238E27FC236}">
                      <a16:creationId xmlns:a16="http://schemas.microsoft.com/office/drawing/2014/main" id="{A97D7A84-7DF2-F046-1718-E1B865617C31}"/>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3" name="Google Shape;1706;p34">
                  <a:extLst>
                    <a:ext uri="{FF2B5EF4-FFF2-40B4-BE49-F238E27FC236}">
                      <a16:creationId xmlns:a16="http://schemas.microsoft.com/office/drawing/2014/main" id="{AB1DBC49-6B92-7855-33F2-0864C849C6EB}"/>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4" name="Google Shape;1707;p34">
                  <a:extLst>
                    <a:ext uri="{FF2B5EF4-FFF2-40B4-BE49-F238E27FC236}">
                      <a16:creationId xmlns:a16="http://schemas.microsoft.com/office/drawing/2014/main" id="{AFE7B5F7-99BE-C7BD-EF2D-FA5AC50929FF}"/>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7" name="Google Shape;1708;p34">
                  <a:extLst>
                    <a:ext uri="{FF2B5EF4-FFF2-40B4-BE49-F238E27FC236}">
                      <a16:creationId xmlns:a16="http://schemas.microsoft.com/office/drawing/2014/main" id="{1AFBED68-E360-2E54-9E9B-1F36938BC5A8}"/>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08" name="Google Shape;1709;p34">
                  <a:extLst>
                    <a:ext uri="{FF2B5EF4-FFF2-40B4-BE49-F238E27FC236}">
                      <a16:creationId xmlns:a16="http://schemas.microsoft.com/office/drawing/2014/main" id="{7C70E3CD-7B0E-2037-5429-79E6FF87D1CE}"/>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11" name="Google Shape;1710;p34">
                  <a:extLst>
                    <a:ext uri="{FF2B5EF4-FFF2-40B4-BE49-F238E27FC236}">
                      <a16:creationId xmlns:a16="http://schemas.microsoft.com/office/drawing/2014/main" id="{EEA1E7AA-23BC-E464-4D2D-F9EB0F90324F}"/>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12" name="Google Shape;1711;p34">
                  <a:extLst>
                    <a:ext uri="{FF2B5EF4-FFF2-40B4-BE49-F238E27FC236}">
                      <a16:creationId xmlns:a16="http://schemas.microsoft.com/office/drawing/2014/main" id="{FD4159FC-6EE3-64AC-7E81-8FB745E9ADEF}"/>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13" name="Google Shape;1712;p34">
                  <a:extLst>
                    <a:ext uri="{FF2B5EF4-FFF2-40B4-BE49-F238E27FC236}">
                      <a16:creationId xmlns:a16="http://schemas.microsoft.com/office/drawing/2014/main" id="{734E081C-69B2-E01A-351C-016F31E6589D}"/>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93" name="Google Shape;1713;p34">
                <a:extLst>
                  <a:ext uri="{FF2B5EF4-FFF2-40B4-BE49-F238E27FC236}">
                    <a16:creationId xmlns:a16="http://schemas.microsoft.com/office/drawing/2014/main" id="{3D966CB5-291A-427D-5942-13ECFBBF7107}"/>
                  </a:ext>
                </a:extLst>
              </p:cNvPr>
              <p:cNvSpPr/>
              <p:nvPr/>
            </p:nvSpPr>
            <p:spPr>
              <a:xfrm>
                <a:off x="4479008" y="2582271"/>
                <a:ext cx="1263072" cy="352064"/>
              </a:xfrm>
              <a:custGeom>
                <a:avLst/>
                <a:gdLst/>
                <a:ahLst/>
                <a:cxnLst/>
                <a:rect l="l" t="t" r="r" b="b"/>
                <a:pathLst>
                  <a:path w="39471" h="11002" extrusionOk="0">
                    <a:moveTo>
                      <a:pt x="1227" y="1"/>
                    </a:moveTo>
                    <a:cubicBezTo>
                      <a:pt x="465" y="1"/>
                      <a:pt x="1" y="858"/>
                      <a:pt x="418" y="1501"/>
                    </a:cubicBezTo>
                    <a:lnTo>
                      <a:pt x="6359" y="10561"/>
                    </a:lnTo>
                    <a:cubicBezTo>
                      <a:pt x="6537" y="10835"/>
                      <a:pt x="6847" y="11002"/>
                      <a:pt x="7168" y="11002"/>
                    </a:cubicBezTo>
                    <a:lnTo>
                      <a:pt x="38232" y="11002"/>
                    </a:lnTo>
                    <a:cubicBezTo>
                      <a:pt x="39006" y="11002"/>
                      <a:pt x="39470" y="10145"/>
                      <a:pt x="39041" y="9502"/>
                    </a:cubicBezTo>
                    <a:lnTo>
                      <a:pt x="33112" y="441"/>
                    </a:lnTo>
                    <a:cubicBezTo>
                      <a:pt x="32934" y="167"/>
                      <a:pt x="32624" y="1"/>
                      <a:pt x="32303"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Fira Sans Extra Condensed Medium"/>
                    <a:ea typeface="Fira Sans Extra Condensed Medium"/>
                    <a:cs typeface="Fira Sans Extra Condensed Medium"/>
                    <a:sym typeface="Fira Sans Extra Condensed Medium"/>
                  </a:rPr>
                  <a:t>DATE</a:t>
                </a:r>
                <a:endParaRPr sz="900" dirty="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94" name="Google Shape;1714;p34">
                <a:extLst>
                  <a:ext uri="{FF2B5EF4-FFF2-40B4-BE49-F238E27FC236}">
                    <a16:creationId xmlns:a16="http://schemas.microsoft.com/office/drawing/2014/main" id="{2F07DF7C-2B22-2CF4-8BC0-B855E09D11FE}"/>
                  </a:ext>
                </a:extLst>
              </p:cNvPr>
              <p:cNvGrpSpPr/>
              <p:nvPr/>
            </p:nvGrpSpPr>
            <p:grpSpPr>
              <a:xfrm>
                <a:off x="4933721" y="2149542"/>
                <a:ext cx="353645" cy="356527"/>
                <a:chOff x="-31452725" y="3191825"/>
                <a:chExt cx="291450" cy="293825"/>
              </a:xfrm>
            </p:grpSpPr>
            <p:sp>
              <p:nvSpPr>
                <p:cNvPr id="96" name="Google Shape;1715;p34">
                  <a:extLst>
                    <a:ext uri="{FF2B5EF4-FFF2-40B4-BE49-F238E27FC236}">
                      <a16:creationId xmlns:a16="http://schemas.microsoft.com/office/drawing/2014/main" id="{024F82B5-B430-4F49-443A-B259A6C64D52}"/>
                    </a:ext>
                  </a:extLst>
                </p:cNvPr>
                <p:cNvSpPr/>
                <p:nvPr/>
              </p:nvSpPr>
              <p:spPr>
                <a:xfrm>
                  <a:off x="-31314900" y="3278475"/>
                  <a:ext cx="103200" cy="18125"/>
                </a:xfrm>
                <a:custGeom>
                  <a:avLst/>
                  <a:gdLst/>
                  <a:ahLst/>
                  <a:cxnLst/>
                  <a:rect l="l" t="t" r="r" b="b"/>
                  <a:pathLst>
                    <a:path w="4128" h="725" extrusionOk="0">
                      <a:moveTo>
                        <a:pt x="1" y="0"/>
                      </a:moveTo>
                      <a:lnTo>
                        <a:pt x="1" y="725"/>
                      </a:lnTo>
                      <a:lnTo>
                        <a:pt x="4128" y="725"/>
                      </a:lnTo>
                      <a:lnTo>
                        <a:pt x="412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7" name="Google Shape;1716;p34">
                  <a:extLst>
                    <a:ext uri="{FF2B5EF4-FFF2-40B4-BE49-F238E27FC236}">
                      <a16:creationId xmlns:a16="http://schemas.microsoft.com/office/drawing/2014/main" id="{73D36347-800F-8DE5-9A8F-A69FF1AF51DB}"/>
                    </a:ext>
                  </a:extLst>
                </p:cNvPr>
                <p:cNvSpPr/>
                <p:nvPr/>
              </p:nvSpPr>
              <p:spPr>
                <a:xfrm>
                  <a:off x="-31367675" y="3227275"/>
                  <a:ext cx="206400" cy="221350"/>
                </a:xfrm>
                <a:custGeom>
                  <a:avLst/>
                  <a:gdLst/>
                  <a:ahLst/>
                  <a:cxnLst/>
                  <a:rect l="l" t="t" r="r" b="b"/>
                  <a:pathLst>
                    <a:path w="8256" h="8854" extrusionOk="0">
                      <a:moveTo>
                        <a:pt x="6554" y="1387"/>
                      </a:moveTo>
                      <a:cubicBezTo>
                        <a:pt x="6743" y="1387"/>
                        <a:pt x="6901" y="1544"/>
                        <a:pt x="6901" y="1733"/>
                      </a:cubicBezTo>
                      <a:lnTo>
                        <a:pt x="6901" y="3119"/>
                      </a:lnTo>
                      <a:cubicBezTo>
                        <a:pt x="6901" y="3309"/>
                        <a:pt x="6743" y="3466"/>
                        <a:pt x="6554" y="3466"/>
                      </a:cubicBezTo>
                      <a:lnTo>
                        <a:pt x="1734" y="3466"/>
                      </a:lnTo>
                      <a:cubicBezTo>
                        <a:pt x="1545" y="3466"/>
                        <a:pt x="1387" y="3309"/>
                        <a:pt x="1387" y="3119"/>
                      </a:cubicBezTo>
                      <a:lnTo>
                        <a:pt x="1387" y="1733"/>
                      </a:lnTo>
                      <a:cubicBezTo>
                        <a:pt x="1387" y="1544"/>
                        <a:pt x="1545" y="1387"/>
                        <a:pt x="1734" y="1387"/>
                      </a:cubicBezTo>
                      <a:close/>
                      <a:moveTo>
                        <a:pt x="2427" y="4096"/>
                      </a:moveTo>
                      <a:cubicBezTo>
                        <a:pt x="2616" y="4096"/>
                        <a:pt x="2773" y="4254"/>
                        <a:pt x="2773" y="4443"/>
                      </a:cubicBezTo>
                      <a:cubicBezTo>
                        <a:pt x="2773" y="4663"/>
                        <a:pt x="2616" y="4821"/>
                        <a:pt x="2427" y="4821"/>
                      </a:cubicBezTo>
                      <a:lnTo>
                        <a:pt x="1734" y="4821"/>
                      </a:lnTo>
                      <a:cubicBezTo>
                        <a:pt x="1545" y="4821"/>
                        <a:pt x="1387" y="4663"/>
                        <a:pt x="1387" y="4443"/>
                      </a:cubicBezTo>
                      <a:cubicBezTo>
                        <a:pt x="1387" y="4254"/>
                        <a:pt x="1545" y="4096"/>
                        <a:pt x="1734" y="4096"/>
                      </a:cubicBezTo>
                      <a:close/>
                      <a:moveTo>
                        <a:pt x="4475" y="4096"/>
                      </a:moveTo>
                      <a:cubicBezTo>
                        <a:pt x="4664" y="4096"/>
                        <a:pt x="4821" y="4254"/>
                        <a:pt x="4821" y="4443"/>
                      </a:cubicBezTo>
                      <a:cubicBezTo>
                        <a:pt x="4821" y="4663"/>
                        <a:pt x="4664" y="4821"/>
                        <a:pt x="4475" y="4821"/>
                      </a:cubicBezTo>
                      <a:lnTo>
                        <a:pt x="3782" y="4821"/>
                      </a:lnTo>
                      <a:cubicBezTo>
                        <a:pt x="3593" y="4821"/>
                        <a:pt x="3435" y="4663"/>
                        <a:pt x="3435" y="4443"/>
                      </a:cubicBezTo>
                      <a:cubicBezTo>
                        <a:pt x="3435" y="4254"/>
                        <a:pt x="3593" y="4096"/>
                        <a:pt x="3782" y="4096"/>
                      </a:cubicBezTo>
                      <a:close/>
                      <a:moveTo>
                        <a:pt x="6554" y="4096"/>
                      </a:moveTo>
                      <a:cubicBezTo>
                        <a:pt x="6743" y="4096"/>
                        <a:pt x="6901" y="4254"/>
                        <a:pt x="6901" y="4443"/>
                      </a:cubicBezTo>
                      <a:cubicBezTo>
                        <a:pt x="6901" y="4663"/>
                        <a:pt x="6743" y="4821"/>
                        <a:pt x="6554" y="4821"/>
                      </a:cubicBezTo>
                      <a:lnTo>
                        <a:pt x="5892" y="4821"/>
                      </a:lnTo>
                      <a:cubicBezTo>
                        <a:pt x="5672" y="4821"/>
                        <a:pt x="5514" y="4663"/>
                        <a:pt x="5514" y="4443"/>
                      </a:cubicBezTo>
                      <a:cubicBezTo>
                        <a:pt x="5514" y="4254"/>
                        <a:pt x="5672" y="4096"/>
                        <a:pt x="5892" y="4096"/>
                      </a:cubicBezTo>
                      <a:close/>
                      <a:moveTo>
                        <a:pt x="2427" y="5482"/>
                      </a:moveTo>
                      <a:cubicBezTo>
                        <a:pt x="2616" y="5482"/>
                        <a:pt x="2773" y="5640"/>
                        <a:pt x="2773" y="5829"/>
                      </a:cubicBezTo>
                      <a:cubicBezTo>
                        <a:pt x="2773" y="6018"/>
                        <a:pt x="2616" y="6175"/>
                        <a:pt x="2427" y="6175"/>
                      </a:cubicBezTo>
                      <a:lnTo>
                        <a:pt x="1734" y="6175"/>
                      </a:lnTo>
                      <a:cubicBezTo>
                        <a:pt x="1545" y="6175"/>
                        <a:pt x="1387" y="6018"/>
                        <a:pt x="1387" y="5829"/>
                      </a:cubicBezTo>
                      <a:cubicBezTo>
                        <a:pt x="1387" y="5640"/>
                        <a:pt x="1545" y="5482"/>
                        <a:pt x="1734" y="5482"/>
                      </a:cubicBezTo>
                      <a:close/>
                      <a:moveTo>
                        <a:pt x="4475" y="5482"/>
                      </a:moveTo>
                      <a:cubicBezTo>
                        <a:pt x="4664" y="5482"/>
                        <a:pt x="4821" y="5640"/>
                        <a:pt x="4821" y="5829"/>
                      </a:cubicBezTo>
                      <a:cubicBezTo>
                        <a:pt x="4821" y="6018"/>
                        <a:pt x="4664" y="6175"/>
                        <a:pt x="4475" y="6175"/>
                      </a:cubicBezTo>
                      <a:lnTo>
                        <a:pt x="3782" y="6175"/>
                      </a:lnTo>
                      <a:cubicBezTo>
                        <a:pt x="3593" y="6175"/>
                        <a:pt x="3435" y="6018"/>
                        <a:pt x="3435" y="5829"/>
                      </a:cubicBezTo>
                      <a:cubicBezTo>
                        <a:pt x="3435" y="5640"/>
                        <a:pt x="3593" y="5482"/>
                        <a:pt x="3782" y="5482"/>
                      </a:cubicBezTo>
                      <a:close/>
                      <a:moveTo>
                        <a:pt x="6554" y="5482"/>
                      </a:moveTo>
                      <a:cubicBezTo>
                        <a:pt x="6743" y="5482"/>
                        <a:pt x="6901" y="5640"/>
                        <a:pt x="6901" y="5829"/>
                      </a:cubicBezTo>
                      <a:cubicBezTo>
                        <a:pt x="6901" y="6018"/>
                        <a:pt x="6743" y="6175"/>
                        <a:pt x="6554" y="6175"/>
                      </a:cubicBezTo>
                      <a:lnTo>
                        <a:pt x="5892" y="6175"/>
                      </a:lnTo>
                      <a:cubicBezTo>
                        <a:pt x="5672" y="6175"/>
                        <a:pt x="5514" y="6018"/>
                        <a:pt x="5514" y="5829"/>
                      </a:cubicBezTo>
                      <a:cubicBezTo>
                        <a:pt x="5514" y="5640"/>
                        <a:pt x="5672" y="5482"/>
                        <a:pt x="5892" y="5482"/>
                      </a:cubicBezTo>
                      <a:close/>
                      <a:moveTo>
                        <a:pt x="2427" y="6869"/>
                      </a:moveTo>
                      <a:cubicBezTo>
                        <a:pt x="2616" y="6869"/>
                        <a:pt x="2773" y="7026"/>
                        <a:pt x="2773" y="7215"/>
                      </a:cubicBezTo>
                      <a:cubicBezTo>
                        <a:pt x="2773" y="7404"/>
                        <a:pt x="2616" y="7562"/>
                        <a:pt x="2427" y="7562"/>
                      </a:cubicBezTo>
                      <a:lnTo>
                        <a:pt x="1734" y="7562"/>
                      </a:lnTo>
                      <a:cubicBezTo>
                        <a:pt x="1545" y="7562"/>
                        <a:pt x="1387" y="7404"/>
                        <a:pt x="1387" y="7215"/>
                      </a:cubicBezTo>
                      <a:cubicBezTo>
                        <a:pt x="1387" y="7026"/>
                        <a:pt x="1545" y="6869"/>
                        <a:pt x="1734" y="6869"/>
                      </a:cubicBezTo>
                      <a:close/>
                      <a:moveTo>
                        <a:pt x="4475" y="6869"/>
                      </a:moveTo>
                      <a:cubicBezTo>
                        <a:pt x="4664" y="6869"/>
                        <a:pt x="4821" y="7026"/>
                        <a:pt x="4821" y="7215"/>
                      </a:cubicBezTo>
                      <a:cubicBezTo>
                        <a:pt x="4821" y="7404"/>
                        <a:pt x="4664" y="7562"/>
                        <a:pt x="4475" y="7562"/>
                      </a:cubicBezTo>
                      <a:lnTo>
                        <a:pt x="3782" y="7562"/>
                      </a:lnTo>
                      <a:cubicBezTo>
                        <a:pt x="3593" y="7562"/>
                        <a:pt x="3435" y="7404"/>
                        <a:pt x="3435" y="7215"/>
                      </a:cubicBezTo>
                      <a:cubicBezTo>
                        <a:pt x="3435" y="7026"/>
                        <a:pt x="3593" y="6869"/>
                        <a:pt x="3782" y="6869"/>
                      </a:cubicBezTo>
                      <a:close/>
                      <a:moveTo>
                        <a:pt x="6554" y="6869"/>
                      </a:moveTo>
                      <a:cubicBezTo>
                        <a:pt x="6743" y="6869"/>
                        <a:pt x="6901" y="7026"/>
                        <a:pt x="6901" y="7215"/>
                      </a:cubicBezTo>
                      <a:cubicBezTo>
                        <a:pt x="6901" y="7404"/>
                        <a:pt x="6743" y="7562"/>
                        <a:pt x="6554" y="7562"/>
                      </a:cubicBezTo>
                      <a:lnTo>
                        <a:pt x="5892" y="7562"/>
                      </a:lnTo>
                      <a:cubicBezTo>
                        <a:pt x="5672" y="7562"/>
                        <a:pt x="5514" y="7404"/>
                        <a:pt x="5514" y="7215"/>
                      </a:cubicBezTo>
                      <a:cubicBezTo>
                        <a:pt x="5514" y="7026"/>
                        <a:pt x="5672" y="6869"/>
                        <a:pt x="5892" y="6869"/>
                      </a:cubicBezTo>
                      <a:close/>
                      <a:moveTo>
                        <a:pt x="694" y="1"/>
                      </a:moveTo>
                      <a:lnTo>
                        <a:pt x="694" y="95"/>
                      </a:lnTo>
                      <a:cubicBezTo>
                        <a:pt x="694" y="631"/>
                        <a:pt x="442" y="1198"/>
                        <a:pt x="64" y="1576"/>
                      </a:cubicBezTo>
                      <a:lnTo>
                        <a:pt x="1" y="1607"/>
                      </a:lnTo>
                      <a:lnTo>
                        <a:pt x="1" y="5860"/>
                      </a:lnTo>
                      <a:lnTo>
                        <a:pt x="64" y="5923"/>
                      </a:lnTo>
                      <a:cubicBezTo>
                        <a:pt x="442" y="6301"/>
                        <a:pt x="694" y="6869"/>
                        <a:pt x="694" y="7404"/>
                      </a:cubicBezTo>
                      <a:cubicBezTo>
                        <a:pt x="694" y="7971"/>
                        <a:pt x="442" y="8475"/>
                        <a:pt x="95" y="8853"/>
                      </a:cubicBezTo>
                      <a:lnTo>
                        <a:pt x="7184" y="8853"/>
                      </a:lnTo>
                      <a:cubicBezTo>
                        <a:pt x="7720" y="8853"/>
                        <a:pt x="8192" y="8381"/>
                        <a:pt x="8192" y="7845"/>
                      </a:cubicBezTo>
                      <a:lnTo>
                        <a:pt x="8192" y="946"/>
                      </a:lnTo>
                      <a:cubicBezTo>
                        <a:pt x="8255" y="473"/>
                        <a:pt x="7814" y="1"/>
                        <a:pt x="7216"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8" name="Google Shape;1717;p34">
                  <a:extLst>
                    <a:ext uri="{FF2B5EF4-FFF2-40B4-BE49-F238E27FC236}">
                      <a16:creationId xmlns:a16="http://schemas.microsoft.com/office/drawing/2014/main" id="{1219CEA9-11DB-8DC4-5B73-9882271B0EF5}"/>
                    </a:ext>
                  </a:extLst>
                </p:cNvPr>
                <p:cNvSpPr/>
                <p:nvPr/>
              </p:nvSpPr>
              <p:spPr>
                <a:xfrm>
                  <a:off x="-31452725" y="3191825"/>
                  <a:ext cx="86650" cy="259150"/>
                </a:xfrm>
                <a:custGeom>
                  <a:avLst/>
                  <a:gdLst/>
                  <a:ahLst/>
                  <a:cxnLst/>
                  <a:rect l="l" t="t" r="r" b="b"/>
                  <a:pathLst>
                    <a:path w="3466" h="10366" extrusionOk="0">
                      <a:moveTo>
                        <a:pt x="1450" y="1"/>
                      </a:moveTo>
                      <a:cubicBezTo>
                        <a:pt x="662" y="1"/>
                        <a:pt x="0" y="662"/>
                        <a:pt x="0" y="1450"/>
                      </a:cubicBezTo>
                      <a:cubicBezTo>
                        <a:pt x="0" y="1860"/>
                        <a:pt x="158" y="2206"/>
                        <a:pt x="410" y="2490"/>
                      </a:cubicBezTo>
                      <a:lnTo>
                        <a:pt x="694" y="2773"/>
                      </a:lnTo>
                      <a:lnTo>
                        <a:pt x="694" y="7593"/>
                      </a:lnTo>
                      <a:lnTo>
                        <a:pt x="410" y="7877"/>
                      </a:lnTo>
                      <a:cubicBezTo>
                        <a:pt x="158" y="8161"/>
                        <a:pt x="0" y="8507"/>
                        <a:pt x="0" y="8917"/>
                      </a:cubicBezTo>
                      <a:cubicBezTo>
                        <a:pt x="0" y="9704"/>
                        <a:pt x="662" y="10366"/>
                        <a:pt x="1450" y="10366"/>
                      </a:cubicBezTo>
                      <a:lnTo>
                        <a:pt x="1985" y="10366"/>
                      </a:lnTo>
                      <a:cubicBezTo>
                        <a:pt x="2773" y="10366"/>
                        <a:pt x="3466" y="9704"/>
                        <a:pt x="3466" y="8917"/>
                      </a:cubicBezTo>
                      <a:cubicBezTo>
                        <a:pt x="3466" y="8507"/>
                        <a:pt x="3308" y="8161"/>
                        <a:pt x="3025" y="7877"/>
                      </a:cubicBezTo>
                      <a:lnTo>
                        <a:pt x="2741" y="7593"/>
                      </a:lnTo>
                      <a:lnTo>
                        <a:pt x="2741" y="2773"/>
                      </a:lnTo>
                      <a:lnTo>
                        <a:pt x="3025" y="2490"/>
                      </a:lnTo>
                      <a:cubicBezTo>
                        <a:pt x="3308" y="2206"/>
                        <a:pt x="3466" y="1860"/>
                        <a:pt x="3466" y="1450"/>
                      </a:cubicBezTo>
                      <a:cubicBezTo>
                        <a:pt x="3466" y="662"/>
                        <a:pt x="2773" y="1"/>
                        <a:pt x="1985"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9" name="Google Shape;1718;p34">
                  <a:extLst>
                    <a:ext uri="{FF2B5EF4-FFF2-40B4-BE49-F238E27FC236}">
                      <a16:creationId xmlns:a16="http://schemas.microsoft.com/office/drawing/2014/main" id="{4D7F3877-F2D0-687D-47BA-7635DA52D204}"/>
                    </a:ext>
                  </a:extLst>
                </p:cNvPr>
                <p:cNvSpPr/>
                <p:nvPr/>
              </p:nvSpPr>
              <p:spPr>
                <a:xfrm>
                  <a:off x="-31409400" y="3468275"/>
                  <a:ext cx="92950" cy="17375"/>
                </a:xfrm>
                <a:custGeom>
                  <a:avLst/>
                  <a:gdLst/>
                  <a:ahLst/>
                  <a:cxnLst/>
                  <a:rect l="l" t="t" r="r" b="b"/>
                  <a:pathLst>
                    <a:path w="3718" h="695" extrusionOk="0">
                      <a:moveTo>
                        <a:pt x="0" y="1"/>
                      </a:moveTo>
                      <a:cubicBezTo>
                        <a:pt x="0" y="379"/>
                        <a:pt x="315" y="694"/>
                        <a:pt x="662" y="694"/>
                      </a:cubicBezTo>
                      <a:lnTo>
                        <a:pt x="3056" y="694"/>
                      </a:lnTo>
                      <a:cubicBezTo>
                        <a:pt x="3466" y="694"/>
                        <a:pt x="3718" y="379"/>
                        <a:pt x="3718"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95" name="Google Shape;1719;p34">
                <a:extLst>
                  <a:ext uri="{FF2B5EF4-FFF2-40B4-BE49-F238E27FC236}">
                    <a16:creationId xmlns:a16="http://schemas.microsoft.com/office/drawing/2014/main" id="{0C174DB7-9884-AC33-B804-F8B47DA54D29}"/>
                  </a:ext>
                </a:extLst>
              </p:cNvPr>
              <p:cNvSpPr txBox="1"/>
              <p:nvPr/>
            </p:nvSpPr>
            <p:spPr>
              <a:xfrm>
                <a:off x="4361085" y="3566038"/>
                <a:ext cx="1499100" cy="5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rgbClr val="434343"/>
                    </a:solidFill>
                    <a:latin typeface="Roboto"/>
                    <a:ea typeface="Roboto"/>
                    <a:cs typeface="Roboto"/>
                    <a:sym typeface="Roboto"/>
                  </a:rPr>
                  <a:t>TEXT</a:t>
                </a:r>
                <a:endParaRPr sz="900" dirty="0">
                  <a:solidFill>
                    <a:srgbClr val="434343"/>
                  </a:solidFill>
                  <a:latin typeface="Roboto"/>
                  <a:ea typeface="Roboto"/>
                  <a:cs typeface="Roboto"/>
                  <a:sym typeface="Roboto"/>
                </a:endParaRPr>
              </a:p>
            </p:txBody>
          </p:sp>
        </p:grpSp>
        <p:grpSp>
          <p:nvGrpSpPr>
            <p:cNvPr id="11" name="Google Shape;1744;p34">
              <a:extLst>
                <a:ext uri="{FF2B5EF4-FFF2-40B4-BE49-F238E27FC236}">
                  <a16:creationId xmlns:a16="http://schemas.microsoft.com/office/drawing/2014/main" id="{79204FDE-68DB-722C-CC31-69B77BB0A340}"/>
                </a:ext>
              </a:extLst>
            </p:cNvPr>
            <p:cNvGrpSpPr/>
            <p:nvPr/>
          </p:nvGrpSpPr>
          <p:grpSpPr>
            <a:xfrm>
              <a:off x="795972" y="1341459"/>
              <a:ext cx="1499100" cy="2026760"/>
              <a:chOff x="795972" y="1341459"/>
              <a:chExt cx="1499100" cy="2026760"/>
            </a:xfrm>
          </p:grpSpPr>
          <p:grpSp>
            <p:nvGrpSpPr>
              <p:cNvPr id="69" name="Google Shape;1745;p34">
                <a:extLst>
                  <a:ext uri="{FF2B5EF4-FFF2-40B4-BE49-F238E27FC236}">
                    <a16:creationId xmlns:a16="http://schemas.microsoft.com/office/drawing/2014/main" id="{672F7A03-1623-5FD8-67E0-95A1ED909888}"/>
                  </a:ext>
                </a:extLst>
              </p:cNvPr>
              <p:cNvGrpSpPr/>
              <p:nvPr/>
            </p:nvGrpSpPr>
            <p:grpSpPr>
              <a:xfrm rot="10800000">
                <a:off x="1512176" y="2018766"/>
                <a:ext cx="66720" cy="831360"/>
                <a:chOff x="5117952" y="2967078"/>
                <a:chExt cx="66720" cy="831360"/>
              </a:xfrm>
            </p:grpSpPr>
            <p:sp>
              <p:nvSpPr>
                <p:cNvPr id="81" name="Google Shape;1746;p34">
                  <a:extLst>
                    <a:ext uri="{FF2B5EF4-FFF2-40B4-BE49-F238E27FC236}">
                      <a16:creationId xmlns:a16="http://schemas.microsoft.com/office/drawing/2014/main" id="{333DB8F9-1B38-811E-E553-AE7D50CA7CB3}"/>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2" name="Google Shape;1747;p34">
                  <a:extLst>
                    <a:ext uri="{FF2B5EF4-FFF2-40B4-BE49-F238E27FC236}">
                      <a16:creationId xmlns:a16="http://schemas.microsoft.com/office/drawing/2014/main" id="{A0EB8986-E42E-084E-06BF-0BCAE8B4E99A}"/>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3" name="Google Shape;1748;p34">
                  <a:extLst>
                    <a:ext uri="{FF2B5EF4-FFF2-40B4-BE49-F238E27FC236}">
                      <a16:creationId xmlns:a16="http://schemas.microsoft.com/office/drawing/2014/main" id="{5EC1DAED-498F-362A-BFC7-19EC0CE6B67A}"/>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4" name="Google Shape;1749;p34">
                  <a:extLst>
                    <a:ext uri="{FF2B5EF4-FFF2-40B4-BE49-F238E27FC236}">
                      <a16:creationId xmlns:a16="http://schemas.microsoft.com/office/drawing/2014/main" id="{49A4E13C-136E-B1B6-60EE-CA9DA1879E0B}"/>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5" name="Google Shape;1750;p34">
                  <a:extLst>
                    <a:ext uri="{FF2B5EF4-FFF2-40B4-BE49-F238E27FC236}">
                      <a16:creationId xmlns:a16="http://schemas.microsoft.com/office/drawing/2014/main" id="{33D2EEE2-82EE-04E8-BD94-53F75B53E50F}"/>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6" name="Google Shape;1751;p34">
                  <a:extLst>
                    <a:ext uri="{FF2B5EF4-FFF2-40B4-BE49-F238E27FC236}">
                      <a16:creationId xmlns:a16="http://schemas.microsoft.com/office/drawing/2014/main" id="{BBB5F7A8-69D7-9E83-C2A7-597F86D75604}"/>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7" name="Google Shape;1752;p34">
                  <a:extLst>
                    <a:ext uri="{FF2B5EF4-FFF2-40B4-BE49-F238E27FC236}">
                      <a16:creationId xmlns:a16="http://schemas.microsoft.com/office/drawing/2014/main" id="{D6B33244-BBFE-5BE2-4384-7A66E981C393}"/>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8" name="Google Shape;1753;p34">
                  <a:extLst>
                    <a:ext uri="{FF2B5EF4-FFF2-40B4-BE49-F238E27FC236}">
                      <a16:creationId xmlns:a16="http://schemas.microsoft.com/office/drawing/2014/main" id="{8680CAA2-FCF8-445E-5DF4-B791F55B7D7E}"/>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9" name="Google Shape;1754;p34">
                  <a:extLst>
                    <a:ext uri="{FF2B5EF4-FFF2-40B4-BE49-F238E27FC236}">
                      <a16:creationId xmlns:a16="http://schemas.microsoft.com/office/drawing/2014/main" id="{D27931C6-6040-9F79-3498-0E8CB8D09186}"/>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90" name="Google Shape;1755;p34">
                  <a:extLst>
                    <a:ext uri="{FF2B5EF4-FFF2-40B4-BE49-F238E27FC236}">
                      <a16:creationId xmlns:a16="http://schemas.microsoft.com/office/drawing/2014/main" id="{934E25BA-4F9E-A5EE-018B-4AC17F0A6D30}"/>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70" name="Google Shape;1756;p34">
                <a:extLst>
                  <a:ext uri="{FF2B5EF4-FFF2-40B4-BE49-F238E27FC236}">
                    <a16:creationId xmlns:a16="http://schemas.microsoft.com/office/drawing/2014/main" id="{054C3B96-35B1-4033-312C-9EEB3001D328}"/>
                  </a:ext>
                </a:extLst>
              </p:cNvPr>
              <p:cNvSpPr/>
              <p:nvPr/>
            </p:nvSpPr>
            <p:spPr>
              <a:xfrm>
                <a:off x="1538464" y="2587999"/>
                <a:ext cx="14112" cy="43072"/>
              </a:xfrm>
              <a:custGeom>
                <a:avLst/>
                <a:gdLst/>
                <a:ahLst/>
                <a:cxnLst/>
                <a:rect l="l" t="t" r="r" b="b"/>
                <a:pathLst>
                  <a:path w="441" h="1346" extrusionOk="0">
                    <a:moveTo>
                      <a:pt x="0" y="0"/>
                    </a:moveTo>
                    <a:lnTo>
                      <a:pt x="0" y="1346"/>
                    </a:lnTo>
                    <a:lnTo>
                      <a:pt x="441" y="1346"/>
                    </a:lnTo>
                    <a:lnTo>
                      <a:pt x="441"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1" name="Google Shape;1757;p34">
                <a:extLst>
                  <a:ext uri="{FF2B5EF4-FFF2-40B4-BE49-F238E27FC236}">
                    <a16:creationId xmlns:a16="http://schemas.microsoft.com/office/drawing/2014/main" id="{3B2D27A9-7174-76AA-D66D-5E43C67267A5}"/>
                  </a:ext>
                </a:extLst>
              </p:cNvPr>
              <p:cNvSpPr/>
              <p:nvPr/>
            </p:nvSpPr>
            <p:spPr>
              <a:xfrm>
                <a:off x="914016" y="2582271"/>
                <a:ext cx="1263040" cy="352064"/>
              </a:xfrm>
              <a:custGeom>
                <a:avLst/>
                <a:gdLst/>
                <a:ahLst/>
                <a:cxnLst/>
                <a:rect l="l" t="t" r="r" b="b"/>
                <a:pathLst>
                  <a:path w="39470" h="11002" extrusionOk="0">
                    <a:moveTo>
                      <a:pt x="1226" y="1"/>
                    </a:moveTo>
                    <a:cubicBezTo>
                      <a:pt x="464" y="1"/>
                      <a:pt x="0" y="858"/>
                      <a:pt x="417" y="1501"/>
                    </a:cubicBezTo>
                    <a:lnTo>
                      <a:pt x="6358" y="10561"/>
                    </a:lnTo>
                    <a:cubicBezTo>
                      <a:pt x="6537" y="10835"/>
                      <a:pt x="6846" y="11002"/>
                      <a:pt x="7168" y="11002"/>
                    </a:cubicBezTo>
                    <a:lnTo>
                      <a:pt x="38231" y="11002"/>
                    </a:lnTo>
                    <a:cubicBezTo>
                      <a:pt x="39005" y="11002"/>
                      <a:pt x="39469" y="10145"/>
                      <a:pt x="39041" y="9502"/>
                    </a:cubicBezTo>
                    <a:lnTo>
                      <a:pt x="33099" y="441"/>
                    </a:lnTo>
                    <a:cubicBezTo>
                      <a:pt x="32921" y="167"/>
                      <a:pt x="32623" y="1"/>
                      <a:pt x="32290"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Fira Sans Extra Condensed Medium"/>
                    <a:ea typeface="Fira Sans Extra Condensed Medium"/>
                    <a:cs typeface="Fira Sans Extra Condensed Medium"/>
                    <a:sym typeface="Fira Sans Extra Condensed Medium"/>
                  </a:rPr>
                  <a:t>DATE</a:t>
                </a:r>
                <a:endParaRPr sz="900" dirty="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72" name="Google Shape;1758;p34">
                <a:extLst>
                  <a:ext uri="{FF2B5EF4-FFF2-40B4-BE49-F238E27FC236}">
                    <a16:creationId xmlns:a16="http://schemas.microsoft.com/office/drawing/2014/main" id="{5A0D2062-5C5C-8F7D-BAB9-FFCEF269DBC3}"/>
                  </a:ext>
                </a:extLst>
              </p:cNvPr>
              <p:cNvGrpSpPr/>
              <p:nvPr/>
            </p:nvGrpSpPr>
            <p:grpSpPr>
              <a:xfrm>
                <a:off x="1368713" y="3014331"/>
                <a:ext cx="353645" cy="353888"/>
                <a:chOff x="-35839800" y="3561025"/>
                <a:chExt cx="291450" cy="291650"/>
              </a:xfrm>
            </p:grpSpPr>
            <p:sp>
              <p:nvSpPr>
                <p:cNvPr id="74" name="Google Shape;1759;p34">
                  <a:extLst>
                    <a:ext uri="{FF2B5EF4-FFF2-40B4-BE49-F238E27FC236}">
                      <a16:creationId xmlns:a16="http://schemas.microsoft.com/office/drawing/2014/main" id="{A6B022F3-DC51-31A2-D2F4-20B56EC719FC}"/>
                    </a:ext>
                  </a:extLst>
                </p:cNvPr>
                <p:cNvSpPr/>
                <p:nvPr/>
              </p:nvSpPr>
              <p:spPr>
                <a:xfrm>
                  <a:off x="-35772850" y="3612425"/>
                  <a:ext cx="155200" cy="142575"/>
                </a:xfrm>
                <a:custGeom>
                  <a:avLst/>
                  <a:gdLst/>
                  <a:ahLst/>
                  <a:cxnLst/>
                  <a:rect l="l" t="t" r="r" b="b"/>
                  <a:pathLst>
                    <a:path w="6208" h="5703" extrusionOk="0">
                      <a:moveTo>
                        <a:pt x="3088" y="693"/>
                      </a:moveTo>
                      <a:cubicBezTo>
                        <a:pt x="3655" y="693"/>
                        <a:pt x="4128" y="1166"/>
                        <a:pt x="4128" y="1733"/>
                      </a:cubicBezTo>
                      <a:cubicBezTo>
                        <a:pt x="4128" y="2174"/>
                        <a:pt x="3844" y="2552"/>
                        <a:pt x="3466" y="2710"/>
                      </a:cubicBezTo>
                      <a:lnTo>
                        <a:pt x="3466" y="3119"/>
                      </a:lnTo>
                      <a:cubicBezTo>
                        <a:pt x="3466" y="3308"/>
                        <a:pt x="3309" y="3466"/>
                        <a:pt x="3088" y="3466"/>
                      </a:cubicBezTo>
                      <a:cubicBezTo>
                        <a:pt x="2899" y="3466"/>
                        <a:pt x="2742" y="3308"/>
                        <a:pt x="2742" y="3119"/>
                      </a:cubicBezTo>
                      <a:lnTo>
                        <a:pt x="2742" y="2710"/>
                      </a:lnTo>
                      <a:cubicBezTo>
                        <a:pt x="2742" y="2426"/>
                        <a:pt x="2931" y="2174"/>
                        <a:pt x="3214" y="2080"/>
                      </a:cubicBezTo>
                      <a:cubicBezTo>
                        <a:pt x="3340" y="2048"/>
                        <a:pt x="3466" y="1891"/>
                        <a:pt x="3466" y="1765"/>
                      </a:cubicBezTo>
                      <a:cubicBezTo>
                        <a:pt x="3466" y="1576"/>
                        <a:pt x="3309" y="1418"/>
                        <a:pt x="3088" y="1418"/>
                      </a:cubicBezTo>
                      <a:cubicBezTo>
                        <a:pt x="2899" y="1418"/>
                        <a:pt x="2742" y="1576"/>
                        <a:pt x="2742" y="1765"/>
                      </a:cubicBezTo>
                      <a:cubicBezTo>
                        <a:pt x="2742" y="1954"/>
                        <a:pt x="2584" y="2111"/>
                        <a:pt x="2395" y="2111"/>
                      </a:cubicBezTo>
                      <a:cubicBezTo>
                        <a:pt x="2206" y="2111"/>
                        <a:pt x="2049" y="1954"/>
                        <a:pt x="2049" y="1765"/>
                      </a:cubicBezTo>
                      <a:cubicBezTo>
                        <a:pt x="2080" y="1166"/>
                        <a:pt x="2553" y="693"/>
                        <a:pt x="3088" y="693"/>
                      </a:cubicBezTo>
                      <a:close/>
                      <a:moveTo>
                        <a:pt x="3088" y="3781"/>
                      </a:moveTo>
                      <a:cubicBezTo>
                        <a:pt x="3309" y="3781"/>
                        <a:pt x="3466" y="3938"/>
                        <a:pt x="3466" y="4127"/>
                      </a:cubicBezTo>
                      <a:cubicBezTo>
                        <a:pt x="3466" y="4317"/>
                        <a:pt x="3309" y="4474"/>
                        <a:pt x="3088" y="4474"/>
                      </a:cubicBezTo>
                      <a:cubicBezTo>
                        <a:pt x="2899" y="4474"/>
                        <a:pt x="2742" y="4317"/>
                        <a:pt x="2742" y="4127"/>
                      </a:cubicBezTo>
                      <a:cubicBezTo>
                        <a:pt x="2742" y="3938"/>
                        <a:pt x="2899" y="3781"/>
                        <a:pt x="3088" y="3781"/>
                      </a:cubicBezTo>
                      <a:close/>
                      <a:moveTo>
                        <a:pt x="347" y="0"/>
                      </a:moveTo>
                      <a:cubicBezTo>
                        <a:pt x="158" y="32"/>
                        <a:pt x="1" y="189"/>
                        <a:pt x="1" y="347"/>
                      </a:cubicBezTo>
                      <a:lnTo>
                        <a:pt x="1" y="5010"/>
                      </a:lnTo>
                      <a:lnTo>
                        <a:pt x="694" y="5703"/>
                      </a:lnTo>
                      <a:cubicBezTo>
                        <a:pt x="1371" y="5088"/>
                        <a:pt x="2238" y="4781"/>
                        <a:pt x="3104" y="4781"/>
                      </a:cubicBezTo>
                      <a:cubicBezTo>
                        <a:pt x="3970" y="4781"/>
                        <a:pt x="4837" y="5088"/>
                        <a:pt x="5514" y="5703"/>
                      </a:cubicBezTo>
                      <a:lnTo>
                        <a:pt x="6207" y="5010"/>
                      </a:lnTo>
                      <a:lnTo>
                        <a:pt x="6207" y="347"/>
                      </a:lnTo>
                      <a:cubicBezTo>
                        <a:pt x="6207" y="158"/>
                        <a:pt x="6050" y="0"/>
                        <a:pt x="5861"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5" name="Google Shape;1760;p34">
                  <a:extLst>
                    <a:ext uri="{FF2B5EF4-FFF2-40B4-BE49-F238E27FC236}">
                      <a16:creationId xmlns:a16="http://schemas.microsoft.com/office/drawing/2014/main" id="{6EC238A9-E4CA-932F-2331-7B6BF576F617}"/>
                    </a:ext>
                  </a:extLst>
                </p:cNvPr>
                <p:cNvSpPr/>
                <p:nvPr/>
              </p:nvSpPr>
              <p:spPr>
                <a:xfrm>
                  <a:off x="-35621625" y="3694325"/>
                  <a:ext cx="73275" cy="143375"/>
                </a:xfrm>
                <a:custGeom>
                  <a:avLst/>
                  <a:gdLst/>
                  <a:ahLst/>
                  <a:cxnLst/>
                  <a:rect l="l" t="t" r="r" b="b"/>
                  <a:pathLst>
                    <a:path w="2931" h="5735" extrusionOk="0">
                      <a:moveTo>
                        <a:pt x="2931" y="1"/>
                      </a:moveTo>
                      <a:lnTo>
                        <a:pt x="1" y="2899"/>
                      </a:lnTo>
                      <a:lnTo>
                        <a:pt x="2805" y="5735"/>
                      </a:lnTo>
                      <a:cubicBezTo>
                        <a:pt x="2868" y="5609"/>
                        <a:pt x="2931" y="5451"/>
                        <a:pt x="2931" y="5294"/>
                      </a:cubicBezTo>
                      <a:lnTo>
                        <a:pt x="2931" y="1"/>
                      </a:ln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6" name="Google Shape;1761;p34">
                  <a:extLst>
                    <a:ext uri="{FF2B5EF4-FFF2-40B4-BE49-F238E27FC236}">
                      <a16:creationId xmlns:a16="http://schemas.microsoft.com/office/drawing/2014/main" id="{5FFF69BD-C9FC-030E-D3D1-FDC1F2999C82}"/>
                    </a:ext>
                  </a:extLst>
                </p:cNvPr>
                <p:cNvSpPr/>
                <p:nvPr/>
              </p:nvSpPr>
              <p:spPr>
                <a:xfrm>
                  <a:off x="-35827200" y="3748675"/>
                  <a:ext cx="263100" cy="104000"/>
                </a:xfrm>
                <a:custGeom>
                  <a:avLst/>
                  <a:gdLst/>
                  <a:ahLst/>
                  <a:cxnLst/>
                  <a:rect l="l" t="t" r="r" b="b"/>
                  <a:pathLst>
                    <a:path w="10524" h="4160" extrusionOk="0">
                      <a:moveTo>
                        <a:pt x="5235" y="1"/>
                      </a:moveTo>
                      <a:cubicBezTo>
                        <a:pt x="4482" y="1"/>
                        <a:pt x="3734" y="284"/>
                        <a:pt x="3183" y="851"/>
                      </a:cubicBezTo>
                      <a:lnTo>
                        <a:pt x="1" y="4033"/>
                      </a:lnTo>
                      <a:cubicBezTo>
                        <a:pt x="158" y="4128"/>
                        <a:pt x="316" y="4159"/>
                        <a:pt x="473" y="4159"/>
                      </a:cubicBezTo>
                      <a:lnTo>
                        <a:pt x="10082" y="4159"/>
                      </a:lnTo>
                      <a:cubicBezTo>
                        <a:pt x="10240" y="4159"/>
                        <a:pt x="10398" y="4128"/>
                        <a:pt x="10524" y="4033"/>
                      </a:cubicBezTo>
                      <a:lnTo>
                        <a:pt x="7310" y="851"/>
                      </a:lnTo>
                      <a:cubicBezTo>
                        <a:pt x="6743" y="284"/>
                        <a:pt x="5987" y="1"/>
                        <a:pt x="5235"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7" name="Google Shape;1762;p34">
                  <a:extLst>
                    <a:ext uri="{FF2B5EF4-FFF2-40B4-BE49-F238E27FC236}">
                      <a16:creationId xmlns:a16="http://schemas.microsoft.com/office/drawing/2014/main" id="{EAA79850-309B-72F6-55B2-FCA70040134C}"/>
                    </a:ext>
                  </a:extLst>
                </p:cNvPr>
                <p:cNvSpPr/>
                <p:nvPr/>
              </p:nvSpPr>
              <p:spPr>
                <a:xfrm>
                  <a:off x="-35831925" y="3635275"/>
                  <a:ext cx="41775" cy="85075"/>
                </a:xfrm>
                <a:custGeom>
                  <a:avLst/>
                  <a:gdLst/>
                  <a:ahLst/>
                  <a:cxnLst/>
                  <a:rect l="l" t="t" r="r" b="b"/>
                  <a:pathLst>
                    <a:path w="1671" h="3403" extrusionOk="0">
                      <a:moveTo>
                        <a:pt x="1671" y="0"/>
                      </a:moveTo>
                      <a:lnTo>
                        <a:pt x="1" y="1701"/>
                      </a:lnTo>
                      <a:lnTo>
                        <a:pt x="1671" y="3403"/>
                      </a:lnTo>
                      <a:lnTo>
                        <a:pt x="16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8" name="Google Shape;1763;p34">
                  <a:extLst>
                    <a:ext uri="{FF2B5EF4-FFF2-40B4-BE49-F238E27FC236}">
                      <a16:creationId xmlns:a16="http://schemas.microsoft.com/office/drawing/2014/main" id="{A37B7A47-9734-F3E0-3686-FFD68577C969}"/>
                    </a:ext>
                  </a:extLst>
                </p:cNvPr>
                <p:cNvSpPr/>
                <p:nvPr/>
              </p:nvSpPr>
              <p:spPr>
                <a:xfrm>
                  <a:off x="-35601150" y="3635275"/>
                  <a:ext cx="43350" cy="85075"/>
                </a:xfrm>
                <a:custGeom>
                  <a:avLst/>
                  <a:gdLst/>
                  <a:ahLst/>
                  <a:cxnLst/>
                  <a:rect l="l" t="t" r="r" b="b"/>
                  <a:pathLst>
                    <a:path w="1734" h="3403" extrusionOk="0">
                      <a:moveTo>
                        <a:pt x="1" y="0"/>
                      </a:moveTo>
                      <a:lnTo>
                        <a:pt x="1" y="3403"/>
                      </a:lnTo>
                      <a:lnTo>
                        <a:pt x="1734" y="1701"/>
                      </a:lnTo>
                      <a:lnTo>
                        <a:pt x="1" y="0"/>
                      </a:ln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9" name="Google Shape;1764;p34">
                  <a:extLst>
                    <a:ext uri="{FF2B5EF4-FFF2-40B4-BE49-F238E27FC236}">
                      <a16:creationId xmlns:a16="http://schemas.microsoft.com/office/drawing/2014/main" id="{D9B162BE-4602-AEB3-990B-E8FF435C9AD1}"/>
                    </a:ext>
                  </a:extLst>
                </p:cNvPr>
                <p:cNvSpPr/>
                <p:nvPr/>
              </p:nvSpPr>
              <p:spPr>
                <a:xfrm>
                  <a:off x="-35750000" y="3561025"/>
                  <a:ext cx="111075" cy="35675"/>
                </a:xfrm>
                <a:custGeom>
                  <a:avLst/>
                  <a:gdLst/>
                  <a:ahLst/>
                  <a:cxnLst/>
                  <a:rect l="l" t="t" r="r" b="b"/>
                  <a:pathLst>
                    <a:path w="4443" h="1427" extrusionOk="0">
                      <a:moveTo>
                        <a:pt x="2182" y="1"/>
                      </a:moveTo>
                      <a:cubicBezTo>
                        <a:pt x="1686" y="1"/>
                        <a:pt x="1198" y="182"/>
                        <a:pt x="851" y="544"/>
                      </a:cubicBezTo>
                      <a:lnTo>
                        <a:pt x="0" y="1426"/>
                      </a:lnTo>
                      <a:lnTo>
                        <a:pt x="4443" y="1426"/>
                      </a:lnTo>
                      <a:lnTo>
                        <a:pt x="3560" y="544"/>
                      </a:lnTo>
                      <a:cubicBezTo>
                        <a:pt x="3182" y="182"/>
                        <a:pt x="2678" y="1"/>
                        <a:pt x="2182" y="1"/>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80" name="Google Shape;1765;p34">
                  <a:extLst>
                    <a:ext uri="{FF2B5EF4-FFF2-40B4-BE49-F238E27FC236}">
                      <a16:creationId xmlns:a16="http://schemas.microsoft.com/office/drawing/2014/main" id="{7E6B0C9F-ACBA-242B-435B-B61DE7106914}"/>
                    </a:ext>
                  </a:extLst>
                </p:cNvPr>
                <p:cNvSpPr/>
                <p:nvPr/>
              </p:nvSpPr>
              <p:spPr>
                <a:xfrm>
                  <a:off x="-35839800" y="3694325"/>
                  <a:ext cx="72500" cy="143375"/>
                </a:xfrm>
                <a:custGeom>
                  <a:avLst/>
                  <a:gdLst/>
                  <a:ahLst/>
                  <a:cxnLst/>
                  <a:rect l="l" t="t" r="r" b="b"/>
                  <a:pathLst>
                    <a:path w="2900" h="5735" extrusionOk="0">
                      <a:moveTo>
                        <a:pt x="1" y="1"/>
                      </a:moveTo>
                      <a:lnTo>
                        <a:pt x="1" y="5294"/>
                      </a:lnTo>
                      <a:cubicBezTo>
                        <a:pt x="1" y="5451"/>
                        <a:pt x="32" y="5609"/>
                        <a:pt x="95" y="5735"/>
                      </a:cubicBezTo>
                      <a:lnTo>
                        <a:pt x="2899" y="2899"/>
                      </a:lnTo>
                      <a:lnTo>
                        <a:pt x="1" y="1"/>
                      </a:ln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73" name="Google Shape;1766;p34">
                <a:extLst>
                  <a:ext uri="{FF2B5EF4-FFF2-40B4-BE49-F238E27FC236}">
                    <a16:creationId xmlns:a16="http://schemas.microsoft.com/office/drawing/2014/main" id="{EE97A5F7-A7B3-A5D1-1A2E-DB51A9DE365B}"/>
                  </a:ext>
                </a:extLst>
              </p:cNvPr>
              <p:cNvSpPr txBox="1"/>
              <p:nvPr/>
            </p:nvSpPr>
            <p:spPr>
              <a:xfrm>
                <a:off x="795972" y="1341459"/>
                <a:ext cx="1499100" cy="5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rgbClr val="434343"/>
                    </a:solidFill>
                    <a:latin typeface="Roboto"/>
                    <a:ea typeface="Roboto"/>
                    <a:cs typeface="Roboto"/>
                    <a:sym typeface="Roboto"/>
                  </a:rPr>
                  <a:t>TEXT</a:t>
                </a:r>
              </a:p>
            </p:txBody>
          </p:sp>
        </p:grpSp>
        <p:grpSp>
          <p:nvGrpSpPr>
            <p:cNvPr id="12" name="Google Shape;1767;p34">
              <a:extLst>
                <a:ext uri="{FF2B5EF4-FFF2-40B4-BE49-F238E27FC236}">
                  <a16:creationId xmlns:a16="http://schemas.microsoft.com/office/drawing/2014/main" id="{76541832-1CA7-0DF4-686F-984E11853FA7}"/>
                </a:ext>
              </a:extLst>
            </p:cNvPr>
            <p:cNvGrpSpPr/>
            <p:nvPr/>
          </p:nvGrpSpPr>
          <p:grpSpPr>
            <a:xfrm>
              <a:off x="3172472" y="1407663"/>
              <a:ext cx="1499100" cy="1962225"/>
              <a:chOff x="3172472" y="1407663"/>
              <a:chExt cx="1499100" cy="1962225"/>
            </a:xfrm>
          </p:grpSpPr>
          <p:grpSp>
            <p:nvGrpSpPr>
              <p:cNvPr id="50" name="Google Shape;1768;p34">
                <a:extLst>
                  <a:ext uri="{FF2B5EF4-FFF2-40B4-BE49-F238E27FC236}">
                    <a16:creationId xmlns:a16="http://schemas.microsoft.com/office/drawing/2014/main" id="{35BAD8B2-B756-6C5C-EA07-D3331876251B}"/>
                  </a:ext>
                </a:extLst>
              </p:cNvPr>
              <p:cNvGrpSpPr/>
              <p:nvPr/>
            </p:nvGrpSpPr>
            <p:grpSpPr>
              <a:xfrm rot="10800000">
                <a:off x="3888848" y="2018766"/>
                <a:ext cx="66720" cy="831360"/>
                <a:chOff x="5117952" y="2967078"/>
                <a:chExt cx="66720" cy="831360"/>
              </a:xfrm>
            </p:grpSpPr>
            <p:sp>
              <p:nvSpPr>
                <p:cNvPr id="59" name="Google Shape;1769;p34">
                  <a:extLst>
                    <a:ext uri="{FF2B5EF4-FFF2-40B4-BE49-F238E27FC236}">
                      <a16:creationId xmlns:a16="http://schemas.microsoft.com/office/drawing/2014/main" id="{6C489ABA-2FA0-DB72-627C-F057B906A3EE}"/>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0" name="Google Shape;1770;p34">
                  <a:extLst>
                    <a:ext uri="{FF2B5EF4-FFF2-40B4-BE49-F238E27FC236}">
                      <a16:creationId xmlns:a16="http://schemas.microsoft.com/office/drawing/2014/main" id="{3C5489E0-FFB4-D1FD-D69D-8AE90CC17DCA}"/>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1" name="Google Shape;1771;p34">
                  <a:extLst>
                    <a:ext uri="{FF2B5EF4-FFF2-40B4-BE49-F238E27FC236}">
                      <a16:creationId xmlns:a16="http://schemas.microsoft.com/office/drawing/2014/main" id="{8CEB57BA-511A-0CEC-15A5-4E630A301E87}"/>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2" name="Google Shape;1772;p34">
                  <a:extLst>
                    <a:ext uri="{FF2B5EF4-FFF2-40B4-BE49-F238E27FC236}">
                      <a16:creationId xmlns:a16="http://schemas.microsoft.com/office/drawing/2014/main" id="{1F15699A-06D3-B217-B6AB-FA6D78A85110}"/>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3" name="Google Shape;1773;p34">
                  <a:extLst>
                    <a:ext uri="{FF2B5EF4-FFF2-40B4-BE49-F238E27FC236}">
                      <a16:creationId xmlns:a16="http://schemas.microsoft.com/office/drawing/2014/main" id="{9CABFF19-F582-C339-F238-36090DE54457}"/>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4" name="Google Shape;1774;p34">
                  <a:extLst>
                    <a:ext uri="{FF2B5EF4-FFF2-40B4-BE49-F238E27FC236}">
                      <a16:creationId xmlns:a16="http://schemas.microsoft.com/office/drawing/2014/main" id="{5CD3FC02-42C1-D37C-7221-C1666C4EF033}"/>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5" name="Google Shape;1775;p34">
                  <a:extLst>
                    <a:ext uri="{FF2B5EF4-FFF2-40B4-BE49-F238E27FC236}">
                      <a16:creationId xmlns:a16="http://schemas.microsoft.com/office/drawing/2014/main" id="{FF119E04-4156-1C94-36A3-1BB88D893B4A}"/>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6" name="Google Shape;1776;p34">
                  <a:extLst>
                    <a:ext uri="{FF2B5EF4-FFF2-40B4-BE49-F238E27FC236}">
                      <a16:creationId xmlns:a16="http://schemas.microsoft.com/office/drawing/2014/main" id="{3D84EC40-C357-6AF3-6C8F-89308B41B4DD}"/>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7" name="Google Shape;1777;p34">
                  <a:extLst>
                    <a:ext uri="{FF2B5EF4-FFF2-40B4-BE49-F238E27FC236}">
                      <a16:creationId xmlns:a16="http://schemas.microsoft.com/office/drawing/2014/main" id="{E40B5358-84FB-D7D9-1BF7-75BBB8636276}"/>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8" name="Google Shape;1778;p34">
                  <a:extLst>
                    <a:ext uri="{FF2B5EF4-FFF2-40B4-BE49-F238E27FC236}">
                      <a16:creationId xmlns:a16="http://schemas.microsoft.com/office/drawing/2014/main" id="{F1A7CBEB-4F6A-CF14-5135-C9E3CBD964B3}"/>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51" name="Google Shape;1779;p34">
                <a:extLst>
                  <a:ext uri="{FF2B5EF4-FFF2-40B4-BE49-F238E27FC236}">
                    <a16:creationId xmlns:a16="http://schemas.microsoft.com/office/drawing/2014/main" id="{C770CFD4-C9E8-381D-256E-B63D0120DA0B}"/>
                  </a:ext>
                </a:extLst>
              </p:cNvPr>
              <p:cNvSpPr/>
              <p:nvPr/>
            </p:nvSpPr>
            <p:spPr>
              <a:xfrm>
                <a:off x="3914752" y="2587999"/>
                <a:ext cx="14528" cy="43072"/>
              </a:xfrm>
              <a:custGeom>
                <a:avLst/>
                <a:gdLst/>
                <a:ahLst/>
                <a:cxnLst/>
                <a:rect l="l" t="t" r="r" b="b"/>
                <a:pathLst>
                  <a:path w="454" h="1346" extrusionOk="0">
                    <a:moveTo>
                      <a:pt x="1" y="0"/>
                    </a:moveTo>
                    <a:lnTo>
                      <a:pt x="1" y="1346"/>
                    </a:lnTo>
                    <a:lnTo>
                      <a:pt x="453" y="1346"/>
                    </a:lnTo>
                    <a:lnTo>
                      <a:pt x="453"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2" name="Google Shape;1780;p34">
                <a:extLst>
                  <a:ext uri="{FF2B5EF4-FFF2-40B4-BE49-F238E27FC236}">
                    <a16:creationId xmlns:a16="http://schemas.microsoft.com/office/drawing/2014/main" id="{57D48AF7-A47F-D503-41D0-4A8B07A9A460}"/>
                  </a:ext>
                </a:extLst>
              </p:cNvPr>
              <p:cNvSpPr/>
              <p:nvPr/>
            </p:nvSpPr>
            <p:spPr>
              <a:xfrm>
                <a:off x="3290688" y="2582271"/>
                <a:ext cx="1263040" cy="352064"/>
              </a:xfrm>
              <a:custGeom>
                <a:avLst/>
                <a:gdLst/>
                <a:ahLst/>
                <a:cxnLst/>
                <a:rect l="l" t="t" r="r" b="b"/>
                <a:pathLst>
                  <a:path w="39470" h="11002" extrusionOk="0">
                    <a:moveTo>
                      <a:pt x="1227" y="1"/>
                    </a:moveTo>
                    <a:cubicBezTo>
                      <a:pt x="465" y="1"/>
                      <a:pt x="0" y="858"/>
                      <a:pt x="417" y="1501"/>
                    </a:cubicBezTo>
                    <a:lnTo>
                      <a:pt x="6358" y="10561"/>
                    </a:lnTo>
                    <a:cubicBezTo>
                      <a:pt x="6537" y="10835"/>
                      <a:pt x="6846" y="11002"/>
                      <a:pt x="7168" y="11002"/>
                    </a:cubicBezTo>
                    <a:lnTo>
                      <a:pt x="38231" y="11002"/>
                    </a:lnTo>
                    <a:cubicBezTo>
                      <a:pt x="39005" y="11002"/>
                      <a:pt x="39470" y="10145"/>
                      <a:pt x="39041" y="9502"/>
                    </a:cubicBezTo>
                    <a:lnTo>
                      <a:pt x="33112" y="441"/>
                    </a:lnTo>
                    <a:cubicBezTo>
                      <a:pt x="32933" y="167"/>
                      <a:pt x="32623" y="1"/>
                      <a:pt x="3230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Fira Sans Extra Condensed Medium"/>
                    <a:ea typeface="Fira Sans Extra Condensed Medium"/>
                    <a:cs typeface="Fira Sans Extra Condensed Medium"/>
                    <a:sym typeface="Fira Sans Extra Condensed Medium"/>
                  </a:rPr>
                  <a:t>DATE</a:t>
                </a:r>
                <a:endParaRPr sz="900" dirty="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53" name="Google Shape;1781;p34">
                <a:extLst>
                  <a:ext uri="{FF2B5EF4-FFF2-40B4-BE49-F238E27FC236}">
                    <a16:creationId xmlns:a16="http://schemas.microsoft.com/office/drawing/2014/main" id="{5691DF5C-D4B3-84BB-2B81-6FCE2622900B}"/>
                  </a:ext>
                </a:extLst>
              </p:cNvPr>
              <p:cNvGrpSpPr/>
              <p:nvPr/>
            </p:nvGrpSpPr>
            <p:grpSpPr>
              <a:xfrm>
                <a:off x="3743004" y="3014331"/>
                <a:ext cx="358408" cy="355557"/>
                <a:chOff x="-32174975" y="3192625"/>
                <a:chExt cx="295375" cy="293025"/>
              </a:xfrm>
            </p:grpSpPr>
            <p:sp>
              <p:nvSpPr>
                <p:cNvPr id="55" name="Google Shape;1782;p34">
                  <a:extLst>
                    <a:ext uri="{FF2B5EF4-FFF2-40B4-BE49-F238E27FC236}">
                      <a16:creationId xmlns:a16="http://schemas.microsoft.com/office/drawing/2014/main" id="{253A32E4-BE15-B9B8-488C-E5131AFF970B}"/>
                    </a:ext>
                  </a:extLst>
                </p:cNvPr>
                <p:cNvSpPr/>
                <p:nvPr/>
              </p:nvSpPr>
              <p:spPr>
                <a:xfrm>
                  <a:off x="-32171050" y="3279250"/>
                  <a:ext cx="291450" cy="153625"/>
                </a:xfrm>
                <a:custGeom>
                  <a:avLst/>
                  <a:gdLst/>
                  <a:ahLst/>
                  <a:cxnLst/>
                  <a:rect l="l" t="t" r="r" b="b"/>
                  <a:pathLst>
                    <a:path w="11658" h="6145" extrusionOk="0">
                      <a:moveTo>
                        <a:pt x="5829" y="694"/>
                      </a:moveTo>
                      <a:cubicBezTo>
                        <a:pt x="7184" y="694"/>
                        <a:pt x="8255" y="1734"/>
                        <a:pt x="8255" y="3088"/>
                      </a:cubicBezTo>
                      <a:cubicBezTo>
                        <a:pt x="8255" y="4412"/>
                        <a:pt x="7153" y="5483"/>
                        <a:pt x="5829" y="5483"/>
                      </a:cubicBezTo>
                      <a:cubicBezTo>
                        <a:pt x="4506" y="5483"/>
                        <a:pt x="3435" y="4412"/>
                        <a:pt x="3435" y="3088"/>
                      </a:cubicBezTo>
                      <a:cubicBezTo>
                        <a:pt x="3435" y="1734"/>
                        <a:pt x="4506" y="694"/>
                        <a:pt x="5829" y="694"/>
                      </a:cubicBezTo>
                      <a:close/>
                      <a:moveTo>
                        <a:pt x="1" y="1"/>
                      </a:moveTo>
                      <a:lnTo>
                        <a:pt x="1" y="6144"/>
                      </a:lnTo>
                      <a:lnTo>
                        <a:pt x="11658" y="6144"/>
                      </a:lnTo>
                      <a:lnTo>
                        <a:pt x="11658" y="1"/>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6" name="Google Shape;1783;p34">
                  <a:extLst>
                    <a:ext uri="{FF2B5EF4-FFF2-40B4-BE49-F238E27FC236}">
                      <a16:creationId xmlns:a16="http://schemas.microsoft.com/office/drawing/2014/main" id="{52F706EE-56DD-81D9-8220-92DFED9CCD11}"/>
                    </a:ext>
                  </a:extLst>
                </p:cNvPr>
                <p:cNvSpPr/>
                <p:nvPr/>
              </p:nvSpPr>
              <p:spPr>
                <a:xfrm>
                  <a:off x="-32067075" y="3313925"/>
                  <a:ext cx="84300" cy="85075"/>
                </a:xfrm>
                <a:custGeom>
                  <a:avLst/>
                  <a:gdLst/>
                  <a:ahLst/>
                  <a:cxnLst/>
                  <a:rect l="l" t="t" r="r" b="b"/>
                  <a:pathLst>
                    <a:path w="3372" h="3403" extrusionOk="0">
                      <a:moveTo>
                        <a:pt x="1670" y="662"/>
                      </a:moveTo>
                      <a:cubicBezTo>
                        <a:pt x="1891" y="662"/>
                        <a:pt x="2048" y="819"/>
                        <a:pt x="2048" y="1040"/>
                      </a:cubicBezTo>
                      <a:lnTo>
                        <a:pt x="2048" y="1386"/>
                      </a:lnTo>
                      <a:lnTo>
                        <a:pt x="2395" y="1386"/>
                      </a:lnTo>
                      <a:cubicBezTo>
                        <a:pt x="2584" y="1386"/>
                        <a:pt x="2741" y="1544"/>
                        <a:pt x="2741" y="1733"/>
                      </a:cubicBezTo>
                      <a:cubicBezTo>
                        <a:pt x="2710" y="1890"/>
                        <a:pt x="2552" y="2048"/>
                        <a:pt x="2363" y="2048"/>
                      </a:cubicBezTo>
                      <a:lnTo>
                        <a:pt x="1670" y="2048"/>
                      </a:lnTo>
                      <a:cubicBezTo>
                        <a:pt x="1481" y="2048"/>
                        <a:pt x="1324" y="1890"/>
                        <a:pt x="1324" y="1701"/>
                      </a:cubicBezTo>
                      <a:lnTo>
                        <a:pt x="1324" y="1040"/>
                      </a:lnTo>
                      <a:cubicBezTo>
                        <a:pt x="1324" y="819"/>
                        <a:pt x="1481" y="662"/>
                        <a:pt x="1670" y="662"/>
                      </a:cubicBezTo>
                      <a:close/>
                      <a:moveTo>
                        <a:pt x="1670" y="0"/>
                      </a:moveTo>
                      <a:cubicBezTo>
                        <a:pt x="725" y="0"/>
                        <a:pt x="1" y="756"/>
                        <a:pt x="1" y="1701"/>
                      </a:cubicBezTo>
                      <a:cubicBezTo>
                        <a:pt x="1" y="2646"/>
                        <a:pt x="725" y="3403"/>
                        <a:pt x="1670" y="3403"/>
                      </a:cubicBezTo>
                      <a:cubicBezTo>
                        <a:pt x="2615" y="3403"/>
                        <a:pt x="3372" y="2646"/>
                        <a:pt x="3372" y="1701"/>
                      </a:cubicBezTo>
                      <a:cubicBezTo>
                        <a:pt x="3372" y="756"/>
                        <a:pt x="2615" y="0"/>
                        <a:pt x="1670"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7" name="Google Shape;1784;p34">
                  <a:extLst>
                    <a:ext uri="{FF2B5EF4-FFF2-40B4-BE49-F238E27FC236}">
                      <a16:creationId xmlns:a16="http://schemas.microsoft.com/office/drawing/2014/main" id="{A05C56CB-9DB4-7FA1-A887-96E2360D0BBE}"/>
                    </a:ext>
                  </a:extLst>
                </p:cNvPr>
                <p:cNvSpPr/>
                <p:nvPr/>
              </p:nvSpPr>
              <p:spPr>
                <a:xfrm>
                  <a:off x="-32171050" y="3450950"/>
                  <a:ext cx="291450" cy="34700"/>
                </a:xfrm>
                <a:custGeom>
                  <a:avLst/>
                  <a:gdLst/>
                  <a:ahLst/>
                  <a:cxnLst/>
                  <a:rect l="l" t="t" r="r" b="b"/>
                  <a:pathLst>
                    <a:path w="11658" h="1388" extrusionOk="0">
                      <a:moveTo>
                        <a:pt x="1" y="1"/>
                      </a:moveTo>
                      <a:lnTo>
                        <a:pt x="1" y="347"/>
                      </a:lnTo>
                      <a:cubicBezTo>
                        <a:pt x="1" y="915"/>
                        <a:pt x="442" y="1387"/>
                        <a:pt x="1041" y="1387"/>
                      </a:cubicBezTo>
                      <a:lnTo>
                        <a:pt x="10650" y="1387"/>
                      </a:lnTo>
                      <a:cubicBezTo>
                        <a:pt x="11217" y="1387"/>
                        <a:pt x="11658" y="915"/>
                        <a:pt x="11658" y="347"/>
                      </a:cubicBezTo>
                      <a:lnTo>
                        <a:pt x="11658" y="1"/>
                      </a:ln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58" name="Google Shape;1785;p34">
                  <a:extLst>
                    <a:ext uri="{FF2B5EF4-FFF2-40B4-BE49-F238E27FC236}">
                      <a16:creationId xmlns:a16="http://schemas.microsoft.com/office/drawing/2014/main" id="{4A93791C-9343-8633-4F7B-6FEC42BC6FD0}"/>
                    </a:ext>
                  </a:extLst>
                </p:cNvPr>
                <p:cNvSpPr/>
                <p:nvPr/>
              </p:nvSpPr>
              <p:spPr>
                <a:xfrm>
                  <a:off x="-32174975" y="3192625"/>
                  <a:ext cx="295375" cy="70125"/>
                </a:xfrm>
                <a:custGeom>
                  <a:avLst/>
                  <a:gdLst/>
                  <a:ahLst/>
                  <a:cxnLst/>
                  <a:rect l="l" t="t" r="r" b="b"/>
                  <a:pathLst>
                    <a:path w="11815" h="2805" extrusionOk="0">
                      <a:moveTo>
                        <a:pt x="1733" y="0"/>
                      </a:moveTo>
                      <a:cubicBezTo>
                        <a:pt x="1544" y="0"/>
                        <a:pt x="1387" y="158"/>
                        <a:pt x="1387" y="378"/>
                      </a:cubicBezTo>
                      <a:lnTo>
                        <a:pt x="1387" y="725"/>
                      </a:lnTo>
                      <a:lnTo>
                        <a:pt x="1040" y="725"/>
                      </a:lnTo>
                      <a:cubicBezTo>
                        <a:pt x="473" y="725"/>
                        <a:pt x="0" y="1197"/>
                        <a:pt x="0" y="1733"/>
                      </a:cubicBezTo>
                      <a:lnTo>
                        <a:pt x="0" y="2804"/>
                      </a:lnTo>
                      <a:lnTo>
                        <a:pt x="11657" y="2804"/>
                      </a:lnTo>
                      <a:lnTo>
                        <a:pt x="11657" y="1733"/>
                      </a:lnTo>
                      <a:lnTo>
                        <a:pt x="11815" y="1733"/>
                      </a:lnTo>
                      <a:cubicBezTo>
                        <a:pt x="11815" y="1197"/>
                        <a:pt x="11374" y="725"/>
                        <a:pt x="10807" y="725"/>
                      </a:cubicBezTo>
                      <a:lnTo>
                        <a:pt x="10460" y="725"/>
                      </a:lnTo>
                      <a:lnTo>
                        <a:pt x="10460" y="378"/>
                      </a:lnTo>
                      <a:cubicBezTo>
                        <a:pt x="10460" y="158"/>
                        <a:pt x="10303" y="0"/>
                        <a:pt x="10082" y="0"/>
                      </a:cubicBezTo>
                      <a:cubicBezTo>
                        <a:pt x="9893" y="0"/>
                        <a:pt x="9735" y="158"/>
                        <a:pt x="9735" y="378"/>
                      </a:cubicBezTo>
                      <a:lnTo>
                        <a:pt x="9735" y="725"/>
                      </a:lnTo>
                      <a:lnTo>
                        <a:pt x="8349" y="725"/>
                      </a:lnTo>
                      <a:lnTo>
                        <a:pt x="8349" y="378"/>
                      </a:lnTo>
                      <a:cubicBezTo>
                        <a:pt x="8349" y="158"/>
                        <a:pt x="8192" y="0"/>
                        <a:pt x="8003" y="0"/>
                      </a:cubicBezTo>
                      <a:cubicBezTo>
                        <a:pt x="7814" y="0"/>
                        <a:pt x="7656" y="158"/>
                        <a:pt x="7656" y="378"/>
                      </a:cubicBezTo>
                      <a:lnTo>
                        <a:pt x="7656" y="725"/>
                      </a:lnTo>
                      <a:lnTo>
                        <a:pt x="6270" y="725"/>
                      </a:lnTo>
                      <a:lnTo>
                        <a:pt x="6270" y="378"/>
                      </a:lnTo>
                      <a:cubicBezTo>
                        <a:pt x="6270" y="158"/>
                        <a:pt x="6112" y="0"/>
                        <a:pt x="5923" y="0"/>
                      </a:cubicBezTo>
                      <a:cubicBezTo>
                        <a:pt x="5734" y="0"/>
                        <a:pt x="5577" y="158"/>
                        <a:pt x="5577" y="378"/>
                      </a:cubicBezTo>
                      <a:lnTo>
                        <a:pt x="5577" y="725"/>
                      </a:lnTo>
                      <a:lnTo>
                        <a:pt x="4191" y="725"/>
                      </a:lnTo>
                      <a:lnTo>
                        <a:pt x="4191" y="378"/>
                      </a:lnTo>
                      <a:cubicBezTo>
                        <a:pt x="4191" y="158"/>
                        <a:pt x="4033" y="0"/>
                        <a:pt x="3844" y="0"/>
                      </a:cubicBezTo>
                      <a:cubicBezTo>
                        <a:pt x="3623" y="0"/>
                        <a:pt x="3466" y="158"/>
                        <a:pt x="3466" y="378"/>
                      </a:cubicBezTo>
                      <a:lnTo>
                        <a:pt x="3466" y="725"/>
                      </a:lnTo>
                      <a:lnTo>
                        <a:pt x="2111" y="725"/>
                      </a:lnTo>
                      <a:lnTo>
                        <a:pt x="2111" y="378"/>
                      </a:lnTo>
                      <a:cubicBezTo>
                        <a:pt x="2111" y="158"/>
                        <a:pt x="1954" y="0"/>
                        <a:pt x="1733"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54" name="Google Shape;1786;p34">
                <a:extLst>
                  <a:ext uri="{FF2B5EF4-FFF2-40B4-BE49-F238E27FC236}">
                    <a16:creationId xmlns:a16="http://schemas.microsoft.com/office/drawing/2014/main" id="{1F0C1505-6A6E-0C88-523F-243407C16CC7}"/>
                  </a:ext>
                </a:extLst>
              </p:cNvPr>
              <p:cNvSpPr txBox="1"/>
              <p:nvPr/>
            </p:nvSpPr>
            <p:spPr>
              <a:xfrm>
                <a:off x="3172472" y="1407663"/>
                <a:ext cx="1499100" cy="5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rgbClr val="434343"/>
                    </a:solidFill>
                    <a:latin typeface="Roboto"/>
                    <a:ea typeface="Roboto"/>
                    <a:cs typeface="Roboto"/>
                    <a:sym typeface="Roboto"/>
                  </a:rPr>
                  <a:t>TEXT</a:t>
                </a:r>
                <a:endParaRPr sz="900" dirty="0">
                  <a:solidFill>
                    <a:srgbClr val="434343"/>
                  </a:solidFill>
                  <a:latin typeface="Roboto"/>
                  <a:ea typeface="Roboto"/>
                  <a:cs typeface="Roboto"/>
                  <a:sym typeface="Roboto"/>
                </a:endParaRPr>
              </a:p>
            </p:txBody>
          </p:sp>
        </p:grpSp>
        <p:grpSp>
          <p:nvGrpSpPr>
            <p:cNvPr id="13" name="Google Shape;1787;p34">
              <a:extLst>
                <a:ext uri="{FF2B5EF4-FFF2-40B4-BE49-F238E27FC236}">
                  <a16:creationId xmlns:a16="http://schemas.microsoft.com/office/drawing/2014/main" id="{E728C0E7-8C9C-7BC0-C6F7-8EBBAF41E4D6}"/>
                </a:ext>
              </a:extLst>
            </p:cNvPr>
            <p:cNvGrpSpPr/>
            <p:nvPr/>
          </p:nvGrpSpPr>
          <p:grpSpPr>
            <a:xfrm>
              <a:off x="5548985" y="1407663"/>
              <a:ext cx="1499100" cy="1962225"/>
              <a:chOff x="5548985" y="1407663"/>
              <a:chExt cx="1499100" cy="1962225"/>
            </a:xfrm>
          </p:grpSpPr>
          <p:grpSp>
            <p:nvGrpSpPr>
              <p:cNvPr id="14" name="Google Shape;1788;p34">
                <a:extLst>
                  <a:ext uri="{FF2B5EF4-FFF2-40B4-BE49-F238E27FC236}">
                    <a16:creationId xmlns:a16="http://schemas.microsoft.com/office/drawing/2014/main" id="{1EA91809-FE67-D495-6A42-C6FA1CB9DF39}"/>
                  </a:ext>
                </a:extLst>
              </p:cNvPr>
              <p:cNvGrpSpPr/>
              <p:nvPr/>
            </p:nvGrpSpPr>
            <p:grpSpPr>
              <a:xfrm rot="10800000">
                <a:off x="6265520" y="2018766"/>
                <a:ext cx="66720" cy="831360"/>
                <a:chOff x="5117952" y="2967078"/>
                <a:chExt cx="66720" cy="831360"/>
              </a:xfrm>
            </p:grpSpPr>
            <p:sp>
              <p:nvSpPr>
                <p:cNvPr id="40" name="Google Shape;1789;p34">
                  <a:extLst>
                    <a:ext uri="{FF2B5EF4-FFF2-40B4-BE49-F238E27FC236}">
                      <a16:creationId xmlns:a16="http://schemas.microsoft.com/office/drawing/2014/main" id="{4D67ABEE-9B72-F30A-1C89-CC0CB6C79A63}"/>
                    </a:ext>
                  </a:extLst>
                </p:cNvPr>
                <p:cNvSpPr/>
                <p:nvPr/>
              </p:nvSpPr>
              <p:spPr>
                <a:xfrm>
                  <a:off x="5148448" y="3052806"/>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1" name="Google Shape;1790;p34">
                  <a:extLst>
                    <a:ext uri="{FF2B5EF4-FFF2-40B4-BE49-F238E27FC236}">
                      <a16:creationId xmlns:a16="http://schemas.microsoft.com/office/drawing/2014/main" id="{539B6A5A-309B-DDC8-9C72-614B73ACEB00}"/>
                    </a:ext>
                  </a:extLst>
                </p:cNvPr>
                <p:cNvSpPr/>
                <p:nvPr/>
              </p:nvSpPr>
              <p:spPr>
                <a:xfrm>
                  <a:off x="5148448" y="3138534"/>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2" name="Google Shape;1791;p34">
                  <a:extLst>
                    <a:ext uri="{FF2B5EF4-FFF2-40B4-BE49-F238E27FC236}">
                      <a16:creationId xmlns:a16="http://schemas.microsoft.com/office/drawing/2014/main" id="{B8C3EF96-195B-8551-B1F7-02FDC3728431}"/>
                    </a:ext>
                  </a:extLst>
                </p:cNvPr>
                <p:cNvSpPr/>
                <p:nvPr/>
              </p:nvSpPr>
              <p:spPr>
                <a:xfrm>
                  <a:off x="5148448" y="3224262"/>
                  <a:ext cx="9536" cy="47648"/>
                </a:xfrm>
                <a:custGeom>
                  <a:avLst/>
                  <a:gdLst/>
                  <a:ahLst/>
                  <a:cxnLst/>
                  <a:rect l="l" t="t" r="r" b="b"/>
                  <a:pathLst>
                    <a:path w="298" h="1489" extrusionOk="0">
                      <a:moveTo>
                        <a:pt x="0" y="0"/>
                      </a:moveTo>
                      <a:lnTo>
                        <a:pt x="0" y="1488"/>
                      </a:lnTo>
                      <a:lnTo>
                        <a:pt x="298" y="1488"/>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3" name="Google Shape;1792;p34">
                  <a:extLst>
                    <a:ext uri="{FF2B5EF4-FFF2-40B4-BE49-F238E27FC236}">
                      <a16:creationId xmlns:a16="http://schemas.microsoft.com/office/drawing/2014/main" id="{B5D9DFC9-2023-31CA-9474-FBE96A386141}"/>
                    </a:ext>
                  </a:extLst>
                </p:cNvPr>
                <p:cNvSpPr/>
                <p:nvPr/>
              </p:nvSpPr>
              <p:spPr>
                <a:xfrm>
                  <a:off x="5148448" y="2967078"/>
                  <a:ext cx="9536" cy="43072"/>
                </a:xfrm>
                <a:custGeom>
                  <a:avLst/>
                  <a:gdLst/>
                  <a:ahLst/>
                  <a:cxnLst/>
                  <a:rect l="l" t="t" r="r" b="b"/>
                  <a:pathLst>
                    <a:path w="298" h="1346" extrusionOk="0">
                      <a:moveTo>
                        <a:pt x="0" y="0"/>
                      </a:moveTo>
                      <a:lnTo>
                        <a:pt x="0"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4" name="Google Shape;1793;p34">
                  <a:extLst>
                    <a:ext uri="{FF2B5EF4-FFF2-40B4-BE49-F238E27FC236}">
                      <a16:creationId xmlns:a16="http://schemas.microsoft.com/office/drawing/2014/main" id="{F1DE8450-15C2-5A4E-9037-A8F363020CBA}"/>
                    </a:ext>
                  </a:extLst>
                </p:cNvPr>
                <p:cNvSpPr/>
                <p:nvPr/>
              </p:nvSpPr>
              <p:spPr>
                <a:xfrm>
                  <a:off x="5148448" y="3657830"/>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5" name="Google Shape;1794;p34">
                  <a:extLst>
                    <a:ext uri="{FF2B5EF4-FFF2-40B4-BE49-F238E27FC236}">
                      <a16:creationId xmlns:a16="http://schemas.microsoft.com/office/drawing/2014/main" id="{C0BB4E75-108D-9A02-C8F3-2F02D893A0F5}"/>
                    </a:ext>
                  </a:extLst>
                </p:cNvPr>
                <p:cNvSpPr/>
                <p:nvPr/>
              </p:nvSpPr>
              <p:spPr>
                <a:xfrm>
                  <a:off x="5148448" y="3572102"/>
                  <a:ext cx="9536" cy="42688"/>
                </a:xfrm>
                <a:custGeom>
                  <a:avLst/>
                  <a:gdLst/>
                  <a:ahLst/>
                  <a:cxnLst/>
                  <a:rect l="l" t="t" r="r" b="b"/>
                  <a:pathLst>
                    <a:path w="298" h="1334" extrusionOk="0">
                      <a:moveTo>
                        <a:pt x="0" y="0"/>
                      </a:moveTo>
                      <a:lnTo>
                        <a:pt x="0" y="1334"/>
                      </a:lnTo>
                      <a:lnTo>
                        <a:pt x="298" y="1334"/>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6" name="Google Shape;1795;p34">
                  <a:extLst>
                    <a:ext uri="{FF2B5EF4-FFF2-40B4-BE49-F238E27FC236}">
                      <a16:creationId xmlns:a16="http://schemas.microsoft.com/office/drawing/2014/main" id="{EAB9DF60-CA0C-5630-5191-5C5219F2577B}"/>
                    </a:ext>
                  </a:extLst>
                </p:cNvPr>
                <p:cNvSpPr/>
                <p:nvPr/>
              </p:nvSpPr>
              <p:spPr>
                <a:xfrm>
                  <a:off x="5148448" y="3481414"/>
                  <a:ext cx="9536" cy="47648"/>
                </a:xfrm>
                <a:custGeom>
                  <a:avLst/>
                  <a:gdLst/>
                  <a:ahLst/>
                  <a:cxnLst/>
                  <a:rect l="l" t="t" r="r" b="b"/>
                  <a:pathLst>
                    <a:path w="298" h="1489"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7" name="Google Shape;1796;p34">
                  <a:extLst>
                    <a:ext uri="{FF2B5EF4-FFF2-40B4-BE49-F238E27FC236}">
                      <a16:creationId xmlns:a16="http://schemas.microsoft.com/office/drawing/2014/main" id="{5B5F8327-3A5A-9DDF-9099-0C420E0E0F4D}"/>
                    </a:ext>
                  </a:extLst>
                </p:cNvPr>
                <p:cNvSpPr/>
                <p:nvPr/>
              </p:nvSpPr>
              <p:spPr>
                <a:xfrm>
                  <a:off x="5148448" y="3395686"/>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8" name="Google Shape;1797;p34">
                  <a:extLst>
                    <a:ext uri="{FF2B5EF4-FFF2-40B4-BE49-F238E27FC236}">
                      <a16:creationId xmlns:a16="http://schemas.microsoft.com/office/drawing/2014/main" id="{F08528BA-6F57-2906-2B4A-0720CC6129C0}"/>
                    </a:ext>
                  </a:extLst>
                </p:cNvPr>
                <p:cNvSpPr/>
                <p:nvPr/>
              </p:nvSpPr>
              <p:spPr>
                <a:xfrm>
                  <a:off x="5148448" y="3309958"/>
                  <a:ext cx="9536" cy="47680"/>
                </a:xfrm>
                <a:custGeom>
                  <a:avLst/>
                  <a:gdLst/>
                  <a:ahLst/>
                  <a:cxnLst/>
                  <a:rect l="l" t="t" r="r" b="b"/>
                  <a:pathLst>
                    <a:path w="298" h="1490" extrusionOk="0">
                      <a:moveTo>
                        <a:pt x="0" y="1"/>
                      </a:moveTo>
                      <a:lnTo>
                        <a:pt x="0" y="1489"/>
                      </a:lnTo>
                      <a:lnTo>
                        <a:pt x="298" y="1489"/>
                      </a:lnTo>
                      <a:lnTo>
                        <a:pt x="298" y="1"/>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49" name="Google Shape;1798;p34">
                  <a:extLst>
                    <a:ext uri="{FF2B5EF4-FFF2-40B4-BE49-F238E27FC236}">
                      <a16:creationId xmlns:a16="http://schemas.microsoft.com/office/drawing/2014/main" id="{AD3E8C62-1A9B-9CF0-E6AC-2FDCB5A74D35}"/>
                    </a:ext>
                  </a:extLst>
                </p:cNvPr>
                <p:cNvSpPr/>
                <p:nvPr/>
              </p:nvSpPr>
              <p:spPr>
                <a:xfrm>
                  <a:off x="5117952" y="3731750"/>
                  <a:ext cx="66720" cy="66688"/>
                </a:xfrm>
                <a:custGeom>
                  <a:avLst/>
                  <a:gdLst/>
                  <a:ahLst/>
                  <a:cxnLst/>
                  <a:rect l="l" t="t" r="r" b="b"/>
                  <a:pathLst>
                    <a:path w="2085" h="2084" extrusionOk="0">
                      <a:moveTo>
                        <a:pt x="1037" y="0"/>
                      </a:moveTo>
                      <a:cubicBezTo>
                        <a:pt x="465" y="0"/>
                        <a:pt x="1" y="464"/>
                        <a:pt x="1" y="1048"/>
                      </a:cubicBezTo>
                      <a:cubicBezTo>
                        <a:pt x="1" y="1619"/>
                        <a:pt x="465" y="2084"/>
                        <a:pt x="1037" y="2084"/>
                      </a:cubicBezTo>
                      <a:cubicBezTo>
                        <a:pt x="1620" y="2084"/>
                        <a:pt x="2084" y="1619"/>
                        <a:pt x="2084" y="1048"/>
                      </a:cubicBezTo>
                      <a:cubicBezTo>
                        <a:pt x="2084" y="464"/>
                        <a:pt x="1620" y="0"/>
                        <a:pt x="1037" y="0"/>
                      </a:cubicBez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15" name="Google Shape;1799;p34">
                <a:extLst>
                  <a:ext uri="{FF2B5EF4-FFF2-40B4-BE49-F238E27FC236}">
                    <a16:creationId xmlns:a16="http://schemas.microsoft.com/office/drawing/2014/main" id="{0BCA3CB7-A25E-88FE-FBF4-371C32136882}"/>
                  </a:ext>
                </a:extLst>
              </p:cNvPr>
              <p:cNvSpPr/>
              <p:nvPr/>
            </p:nvSpPr>
            <p:spPr>
              <a:xfrm>
                <a:off x="6296000" y="2587999"/>
                <a:ext cx="9568" cy="43072"/>
              </a:xfrm>
              <a:custGeom>
                <a:avLst/>
                <a:gdLst/>
                <a:ahLst/>
                <a:cxnLst/>
                <a:rect l="l" t="t" r="r" b="b"/>
                <a:pathLst>
                  <a:path w="299" h="1346" extrusionOk="0">
                    <a:moveTo>
                      <a:pt x="1" y="0"/>
                    </a:moveTo>
                    <a:lnTo>
                      <a:pt x="1" y="1346"/>
                    </a:lnTo>
                    <a:lnTo>
                      <a:pt x="298" y="1346"/>
                    </a:lnTo>
                    <a:lnTo>
                      <a:pt x="298" y="0"/>
                    </a:lnTo>
                    <a:close/>
                  </a:path>
                </a:pathLst>
              </a:custGeom>
              <a:solidFill>
                <a:srgbClr val="646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16" name="Google Shape;1800;p34">
                <a:extLst>
                  <a:ext uri="{FF2B5EF4-FFF2-40B4-BE49-F238E27FC236}">
                    <a16:creationId xmlns:a16="http://schemas.microsoft.com/office/drawing/2014/main" id="{69E921EE-6230-D7E8-7CA7-A04C1817A69C}"/>
                  </a:ext>
                </a:extLst>
              </p:cNvPr>
              <p:cNvSpPr/>
              <p:nvPr/>
            </p:nvSpPr>
            <p:spPr>
              <a:xfrm>
                <a:off x="5667360" y="2582271"/>
                <a:ext cx="1263040" cy="352064"/>
              </a:xfrm>
              <a:custGeom>
                <a:avLst/>
                <a:gdLst/>
                <a:ahLst/>
                <a:cxnLst/>
                <a:rect l="l" t="t" r="r" b="b"/>
                <a:pathLst>
                  <a:path w="39470" h="11002" extrusionOk="0">
                    <a:moveTo>
                      <a:pt x="1227" y="1"/>
                    </a:moveTo>
                    <a:cubicBezTo>
                      <a:pt x="465" y="1"/>
                      <a:pt x="0" y="858"/>
                      <a:pt x="417" y="1501"/>
                    </a:cubicBezTo>
                    <a:lnTo>
                      <a:pt x="6358" y="10561"/>
                    </a:lnTo>
                    <a:cubicBezTo>
                      <a:pt x="6537" y="10835"/>
                      <a:pt x="6847" y="11002"/>
                      <a:pt x="7168" y="11002"/>
                    </a:cubicBezTo>
                    <a:lnTo>
                      <a:pt x="38231" y="11002"/>
                    </a:lnTo>
                    <a:cubicBezTo>
                      <a:pt x="39005" y="11002"/>
                      <a:pt x="39470" y="10145"/>
                      <a:pt x="39041" y="9502"/>
                    </a:cubicBezTo>
                    <a:lnTo>
                      <a:pt x="33112" y="441"/>
                    </a:lnTo>
                    <a:cubicBezTo>
                      <a:pt x="32933" y="167"/>
                      <a:pt x="32624" y="1"/>
                      <a:pt x="32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900" b="1" dirty="0">
                    <a:solidFill>
                      <a:srgbClr val="FFFFFF"/>
                    </a:solidFill>
                    <a:latin typeface="Fira Sans Extra Condensed Medium"/>
                    <a:ea typeface="Fira Sans Extra Condensed Medium"/>
                    <a:cs typeface="Fira Sans Extra Condensed Medium"/>
                    <a:sym typeface="Fira Sans Extra Condensed Medium"/>
                  </a:rPr>
                  <a:t>DATE</a:t>
                </a:r>
                <a:endParaRPr sz="900" b="1" dirty="0">
                  <a:solidFill>
                    <a:srgbClr val="FFFFFF"/>
                  </a:solidFill>
                  <a:latin typeface="Fira Sans Extra Condensed Medium"/>
                  <a:ea typeface="Fira Sans Extra Condensed Medium"/>
                  <a:cs typeface="Fira Sans Extra Condensed Medium"/>
                  <a:sym typeface="Fira Sans Extra Condensed Medium"/>
                </a:endParaRPr>
              </a:p>
            </p:txBody>
          </p:sp>
          <p:grpSp>
            <p:nvGrpSpPr>
              <p:cNvPr id="21" name="Google Shape;1801;p34">
                <a:extLst>
                  <a:ext uri="{FF2B5EF4-FFF2-40B4-BE49-F238E27FC236}">
                    <a16:creationId xmlns:a16="http://schemas.microsoft.com/office/drawing/2014/main" id="{F6001C29-E44F-064A-1709-0AD1E727E685}"/>
                  </a:ext>
                </a:extLst>
              </p:cNvPr>
              <p:cNvGrpSpPr/>
              <p:nvPr/>
            </p:nvGrpSpPr>
            <p:grpSpPr>
              <a:xfrm>
                <a:off x="6121587" y="3014331"/>
                <a:ext cx="354586" cy="355557"/>
                <a:chOff x="-33645475" y="3944800"/>
                <a:chExt cx="292225" cy="293025"/>
              </a:xfrm>
            </p:grpSpPr>
            <p:sp>
              <p:nvSpPr>
                <p:cNvPr id="24" name="Google Shape;1802;p34">
                  <a:extLst>
                    <a:ext uri="{FF2B5EF4-FFF2-40B4-BE49-F238E27FC236}">
                      <a16:creationId xmlns:a16="http://schemas.microsoft.com/office/drawing/2014/main" id="{32CD89C3-FEFE-D4AA-F6FC-1CCE5DE865EC}"/>
                    </a:ext>
                  </a:extLst>
                </p:cNvPr>
                <p:cNvSpPr/>
                <p:nvPr/>
              </p:nvSpPr>
              <p:spPr>
                <a:xfrm>
                  <a:off x="-33549375" y="3944800"/>
                  <a:ext cx="98475" cy="70900"/>
                </a:xfrm>
                <a:custGeom>
                  <a:avLst/>
                  <a:gdLst/>
                  <a:ahLst/>
                  <a:cxnLst/>
                  <a:rect l="l" t="t" r="r" b="b"/>
                  <a:pathLst>
                    <a:path w="3939" h="2836" extrusionOk="0">
                      <a:moveTo>
                        <a:pt x="1985" y="0"/>
                      </a:moveTo>
                      <a:cubicBezTo>
                        <a:pt x="1260" y="0"/>
                        <a:pt x="473" y="946"/>
                        <a:pt x="0" y="2521"/>
                      </a:cubicBezTo>
                      <a:cubicBezTo>
                        <a:pt x="158" y="2615"/>
                        <a:pt x="284" y="2710"/>
                        <a:pt x="410" y="2836"/>
                      </a:cubicBezTo>
                      <a:cubicBezTo>
                        <a:pt x="914" y="2773"/>
                        <a:pt x="1481" y="2773"/>
                        <a:pt x="1985" y="2773"/>
                      </a:cubicBezTo>
                      <a:cubicBezTo>
                        <a:pt x="2489" y="2773"/>
                        <a:pt x="3056" y="2804"/>
                        <a:pt x="3560" y="2836"/>
                      </a:cubicBezTo>
                      <a:cubicBezTo>
                        <a:pt x="3623" y="2678"/>
                        <a:pt x="3781" y="2584"/>
                        <a:pt x="3938" y="2521"/>
                      </a:cubicBezTo>
                      <a:cubicBezTo>
                        <a:pt x="3529" y="946"/>
                        <a:pt x="2741" y="0"/>
                        <a:pt x="19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26" name="Google Shape;1803;p34">
                  <a:extLst>
                    <a:ext uri="{FF2B5EF4-FFF2-40B4-BE49-F238E27FC236}">
                      <a16:creationId xmlns:a16="http://schemas.microsoft.com/office/drawing/2014/main" id="{F1263E82-5B20-0D66-D6D8-ACB8425894AF}"/>
                    </a:ext>
                  </a:extLst>
                </p:cNvPr>
                <p:cNvSpPr/>
                <p:nvPr/>
              </p:nvSpPr>
              <p:spPr>
                <a:xfrm>
                  <a:off x="-33645475" y="4041675"/>
                  <a:ext cx="70900" cy="98475"/>
                </a:xfrm>
                <a:custGeom>
                  <a:avLst/>
                  <a:gdLst/>
                  <a:ahLst/>
                  <a:cxnLst/>
                  <a:rect l="l" t="t" r="r" b="b"/>
                  <a:pathLst>
                    <a:path w="2836" h="3939" extrusionOk="0">
                      <a:moveTo>
                        <a:pt x="2521" y="0"/>
                      </a:moveTo>
                      <a:cubicBezTo>
                        <a:pt x="946" y="473"/>
                        <a:pt x="32" y="1229"/>
                        <a:pt x="32" y="1954"/>
                      </a:cubicBezTo>
                      <a:cubicBezTo>
                        <a:pt x="1" y="2710"/>
                        <a:pt x="946" y="3466"/>
                        <a:pt x="2521" y="3939"/>
                      </a:cubicBezTo>
                      <a:cubicBezTo>
                        <a:pt x="2584" y="3781"/>
                        <a:pt x="2710" y="3655"/>
                        <a:pt x="2836" y="3529"/>
                      </a:cubicBezTo>
                      <a:cubicBezTo>
                        <a:pt x="2773" y="3025"/>
                        <a:pt x="2773" y="2521"/>
                        <a:pt x="2773" y="1954"/>
                      </a:cubicBezTo>
                      <a:cubicBezTo>
                        <a:pt x="2773" y="1418"/>
                        <a:pt x="2805" y="914"/>
                        <a:pt x="2836" y="379"/>
                      </a:cubicBezTo>
                      <a:cubicBezTo>
                        <a:pt x="2679" y="316"/>
                        <a:pt x="2553" y="158"/>
                        <a:pt x="25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1" name="Google Shape;1804;p34">
                  <a:extLst>
                    <a:ext uri="{FF2B5EF4-FFF2-40B4-BE49-F238E27FC236}">
                      <a16:creationId xmlns:a16="http://schemas.microsoft.com/office/drawing/2014/main" id="{07058D0B-DC6B-2F44-2047-2D4FEA3A24B3}"/>
                    </a:ext>
                  </a:extLst>
                </p:cNvPr>
                <p:cNvSpPr/>
                <p:nvPr/>
              </p:nvSpPr>
              <p:spPr>
                <a:xfrm>
                  <a:off x="-33424150" y="4042450"/>
                  <a:ext cx="70900" cy="52025"/>
                </a:xfrm>
                <a:custGeom>
                  <a:avLst/>
                  <a:gdLst/>
                  <a:ahLst/>
                  <a:cxnLst/>
                  <a:rect l="l" t="t" r="r" b="b"/>
                  <a:pathLst>
                    <a:path w="2836" h="2081" extrusionOk="0">
                      <a:moveTo>
                        <a:pt x="316" y="1"/>
                      </a:moveTo>
                      <a:cubicBezTo>
                        <a:pt x="253" y="159"/>
                        <a:pt x="127" y="285"/>
                        <a:pt x="1" y="379"/>
                      </a:cubicBezTo>
                      <a:cubicBezTo>
                        <a:pt x="32" y="600"/>
                        <a:pt x="32" y="789"/>
                        <a:pt x="32" y="978"/>
                      </a:cubicBezTo>
                      <a:cubicBezTo>
                        <a:pt x="158" y="978"/>
                        <a:pt x="284" y="946"/>
                        <a:pt x="442" y="946"/>
                      </a:cubicBezTo>
                      <a:cubicBezTo>
                        <a:pt x="1387" y="946"/>
                        <a:pt x="2237" y="1387"/>
                        <a:pt x="2804" y="2080"/>
                      </a:cubicBezTo>
                      <a:lnTo>
                        <a:pt x="2804" y="1954"/>
                      </a:lnTo>
                      <a:cubicBezTo>
                        <a:pt x="2836" y="1230"/>
                        <a:pt x="1891" y="474"/>
                        <a:pt x="3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2" name="Google Shape;1805;p34">
                  <a:extLst>
                    <a:ext uri="{FF2B5EF4-FFF2-40B4-BE49-F238E27FC236}">
                      <a16:creationId xmlns:a16="http://schemas.microsoft.com/office/drawing/2014/main" id="{0A3831C6-C5D1-779E-06ED-AF97C2BF4FDC}"/>
                    </a:ext>
                  </a:extLst>
                </p:cNvPr>
                <p:cNvSpPr/>
                <p:nvPr/>
              </p:nvSpPr>
              <p:spPr>
                <a:xfrm>
                  <a:off x="-33549375" y="4165325"/>
                  <a:ext cx="86650" cy="70925"/>
                </a:xfrm>
                <a:custGeom>
                  <a:avLst/>
                  <a:gdLst/>
                  <a:ahLst/>
                  <a:cxnLst/>
                  <a:rect l="l" t="t" r="r" b="b"/>
                  <a:pathLst>
                    <a:path w="3466" h="2837" extrusionOk="0">
                      <a:moveTo>
                        <a:pt x="410" y="1"/>
                      </a:moveTo>
                      <a:cubicBezTo>
                        <a:pt x="315" y="158"/>
                        <a:pt x="158" y="284"/>
                        <a:pt x="0" y="316"/>
                      </a:cubicBezTo>
                      <a:cubicBezTo>
                        <a:pt x="473" y="1891"/>
                        <a:pt x="1260" y="2836"/>
                        <a:pt x="1985" y="2836"/>
                      </a:cubicBezTo>
                      <a:cubicBezTo>
                        <a:pt x="2489" y="2836"/>
                        <a:pt x="3056" y="2364"/>
                        <a:pt x="3466" y="1544"/>
                      </a:cubicBezTo>
                      <a:lnTo>
                        <a:pt x="3119" y="1072"/>
                      </a:lnTo>
                      <a:cubicBezTo>
                        <a:pt x="2836" y="851"/>
                        <a:pt x="2678" y="473"/>
                        <a:pt x="2521" y="95"/>
                      </a:cubicBezTo>
                      <a:lnTo>
                        <a:pt x="1985" y="95"/>
                      </a:lnTo>
                      <a:cubicBezTo>
                        <a:pt x="1418" y="95"/>
                        <a:pt x="882" y="64"/>
                        <a:pt x="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3" name="Google Shape;1806;p34">
                  <a:extLst>
                    <a:ext uri="{FF2B5EF4-FFF2-40B4-BE49-F238E27FC236}">
                      <a16:creationId xmlns:a16="http://schemas.microsoft.com/office/drawing/2014/main" id="{40B8FFCA-AC2F-089A-6E07-FB3CD4D3D1C9}"/>
                    </a:ext>
                  </a:extLst>
                </p:cNvPr>
                <p:cNvSpPr/>
                <p:nvPr/>
              </p:nvSpPr>
              <p:spPr>
                <a:xfrm>
                  <a:off x="-33558825" y="4030650"/>
                  <a:ext cx="118950" cy="120525"/>
                </a:xfrm>
                <a:custGeom>
                  <a:avLst/>
                  <a:gdLst/>
                  <a:ahLst/>
                  <a:cxnLst/>
                  <a:rect l="l" t="t" r="r" b="b"/>
                  <a:pathLst>
                    <a:path w="4758" h="4821" extrusionOk="0">
                      <a:moveTo>
                        <a:pt x="2395" y="0"/>
                      </a:moveTo>
                      <a:cubicBezTo>
                        <a:pt x="1922" y="0"/>
                        <a:pt x="1418" y="32"/>
                        <a:pt x="1008" y="95"/>
                      </a:cubicBezTo>
                      <a:cubicBezTo>
                        <a:pt x="977" y="599"/>
                        <a:pt x="599" y="977"/>
                        <a:pt x="63" y="1040"/>
                      </a:cubicBezTo>
                      <a:cubicBezTo>
                        <a:pt x="32" y="1450"/>
                        <a:pt x="0" y="1922"/>
                        <a:pt x="0" y="2395"/>
                      </a:cubicBezTo>
                      <a:cubicBezTo>
                        <a:pt x="0" y="2867"/>
                        <a:pt x="32" y="3340"/>
                        <a:pt x="63" y="3781"/>
                      </a:cubicBezTo>
                      <a:cubicBezTo>
                        <a:pt x="599" y="3812"/>
                        <a:pt x="977" y="4222"/>
                        <a:pt x="1008" y="4726"/>
                      </a:cubicBezTo>
                      <a:cubicBezTo>
                        <a:pt x="1449" y="4758"/>
                        <a:pt x="1922" y="4821"/>
                        <a:pt x="2395" y="4821"/>
                      </a:cubicBezTo>
                      <a:lnTo>
                        <a:pt x="2804" y="4821"/>
                      </a:lnTo>
                      <a:cubicBezTo>
                        <a:pt x="2804" y="4695"/>
                        <a:pt x="2741" y="4569"/>
                        <a:pt x="2741" y="4506"/>
                      </a:cubicBezTo>
                      <a:cubicBezTo>
                        <a:pt x="2741" y="3151"/>
                        <a:pt x="3592" y="2017"/>
                        <a:pt x="4757" y="1576"/>
                      </a:cubicBezTo>
                      <a:cubicBezTo>
                        <a:pt x="4757" y="1387"/>
                        <a:pt x="4726" y="1229"/>
                        <a:pt x="4726" y="1040"/>
                      </a:cubicBezTo>
                      <a:cubicBezTo>
                        <a:pt x="4222" y="977"/>
                        <a:pt x="3812" y="599"/>
                        <a:pt x="3781" y="95"/>
                      </a:cubicBezTo>
                      <a:cubicBezTo>
                        <a:pt x="3340" y="32"/>
                        <a:pt x="2867" y="0"/>
                        <a:pt x="2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4" name="Google Shape;1807;p34">
                  <a:extLst>
                    <a:ext uri="{FF2B5EF4-FFF2-40B4-BE49-F238E27FC236}">
                      <a16:creationId xmlns:a16="http://schemas.microsoft.com/office/drawing/2014/main" id="{2948373B-B6EB-71D3-F03D-2BD5D48B4F6E}"/>
                    </a:ext>
                  </a:extLst>
                </p:cNvPr>
                <p:cNvSpPr/>
                <p:nvPr/>
              </p:nvSpPr>
              <p:spPr>
                <a:xfrm>
                  <a:off x="-33639950" y="4129900"/>
                  <a:ext cx="100825" cy="100825"/>
                </a:xfrm>
                <a:custGeom>
                  <a:avLst/>
                  <a:gdLst/>
                  <a:ahLst/>
                  <a:cxnLst/>
                  <a:rect l="l" t="t" r="r" b="b"/>
                  <a:pathLst>
                    <a:path w="4033" h="4033" extrusionOk="0">
                      <a:moveTo>
                        <a:pt x="0" y="0"/>
                      </a:moveTo>
                      <a:lnTo>
                        <a:pt x="0" y="0"/>
                      </a:lnTo>
                      <a:cubicBezTo>
                        <a:pt x="567" y="1953"/>
                        <a:pt x="2111" y="3466"/>
                        <a:pt x="4033" y="4033"/>
                      </a:cubicBezTo>
                      <a:cubicBezTo>
                        <a:pt x="3592" y="3466"/>
                        <a:pt x="3245" y="2741"/>
                        <a:pt x="2962" y="1827"/>
                      </a:cubicBezTo>
                      <a:cubicBezTo>
                        <a:pt x="2584" y="1733"/>
                        <a:pt x="2300" y="1481"/>
                        <a:pt x="2206" y="1071"/>
                      </a:cubicBezTo>
                      <a:cubicBezTo>
                        <a:pt x="1323" y="851"/>
                        <a:pt x="567" y="44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5" name="Google Shape;1808;p34">
                  <a:extLst>
                    <a:ext uri="{FF2B5EF4-FFF2-40B4-BE49-F238E27FC236}">
                      <a16:creationId xmlns:a16="http://schemas.microsoft.com/office/drawing/2014/main" id="{6C4AC4A8-8500-019E-23F9-7B081B25CCF9}"/>
                    </a:ext>
                  </a:extLst>
                </p:cNvPr>
                <p:cNvSpPr/>
                <p:nvPr/>
              </p:nvSpPr>
              <p:spPr>
                <a:xfrm>
                  <a:off x="-33459600" y="3951875"/>
                  <a:ext cx="100850" cy="100075"/>
                </a:xfrm>
                <a:custGeom>
                  <a:avLst/>
                  <a:gdLst/>
                  <a:ahLst/>
                  <a:cxnLst/>
                  <a:rect l="l" t="t" r="r" b="b"/>
                  <a:pathLst>
                    <a:path w="4034" h="4003" extrusionOk="0">
                      <a:moveTo>
                        <a:pt x="1" y="1"/>
                      </a:moveTo>
                      <a:lnTo>
                        <a:pt x="1" y="1"/>
                      </a:lnTo>
                      <a:cubicBezTo>
                        <a:pt x="442" y="537"/>
                        <a:pt x="788" y="1293"/>
                        <a:pt x="1072" y="2206"/>
                      </a:cubicBezTo>
                      <a:cubicBezTo>
                        <a:pt x="1419" y="2238"/>
                        <a:pt x="1734" y="2553"/>
                        <a:pt x="1828" y="2962"/>
                      </a:cubicBezTo>
                      <a:cubicBezTo>
                        <a:pt x="2710" y="3183"/>
                        <a:pt x="3466" y="3592"/>
                        <a:pt x="4033" y="4002"/>
                      </a:cubicBezTo>
                      <a:cubicBezTo>
                        <a:pt x="3466" y="2080"/>
                        <a:pt x="1923" y="537"/>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7" name="Google Shape;1809;p34">
                  <a:extLst>
                    <a:ext uri="{FF2B5EF4-FFF2-40B4-BE49-F238E27FC236}">
                      <a16:creationId xmlns:a16="http://schemas.microsoft.com/office/drawing/2014/main" id="{788DB5D2-FA5F-AD7F-89CA-6B583DAC034C}"/>
                    </a:ext>
                  </a:extLst>
                </p:cNvPr>
                <p:cNvSpPr/>
                <p:nvPr/>
              </p:nvSpPr>
              <p:spPr>
                <a:xfrm>
                  <a:off x="-33639950" y="3951100"/>
                  <a:ext cx="100825" cy="100050"/>
                </a:xfrm>
                <a:custGeom>
                  <a:avLst/>
                  <a:gdLst/>
                  <a:ahLst/>
                  <a:cxnLst/>
                  <a:rect l="l" t="t" r="r" b="b"/>
                  <a:pathLst>
                    <a:path w="4033" h="4002" extrusionOk="0">
                      <a:moveTo>
                        <a:pt x="4033" y="0"/>
                      </a:moveTo>
                      <a:lnTo>
                        <a:pt x="4033" y="0"/>
                      </a:lnTo>
                      <a:cubicBezTo>
                        <a:pt x="2111" y="536"/>
                        <a:pt x="567" y="2080"/>
                        <a:pt x="0" y="4002"/>
                      </a:cubicBezTo>
                      <a:cubicBezTo>
                        <a:pt x="567" y="3592"/>
                        <a:pt x="1323" y="3214"/>
                        <a:pt x="2206" y="2962"/>
                      </a:cubicBezTo>
                      <a:cubicBezTo>
                        <a:pt x="2300" y="2552"/>
                        <a:pt x="2615" y="2269"/>
                        <a:pt x="2962" y="2206"/>
                      </a:cubicBezTo>
                      <a:cubicBezTo>
                        <a:pt x="3214" y="1292"/>
                        <a:pt x="3592" y="505"/>
                        <a:pt x="40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8" name="Google Shape;1810;p34">
                  <a:extLst>
                    <a:ext uri="{FF2B5EF4-FFF2-40B4-BE49-F238E27FC236}">
                      <a16:creationId xmlns:a16="http://schemas.microsoft.com/office/drawing/2014/main" id="{ED4FAECC-662C-8836-0BA4-C5FECEA9F6F9}"/>
                    </a:ext>
                  </a:extLst>
                </p:cNvPr>
                <p:cNvSpPr/>
                <p:nvPr/>
              </p:nvSpPr>
              <p:spPr>
                <a:xfrm>
                  <a:off x="-33472975" y="4082625"/>
                  <a:ext cx="119725" cy="155200"/>
                </a:xfrm>
                <a:custGeom>
                  <a:avLst/>
                  <a:gdLst/>
                  <a:ahLst/>
                  <a:cxnLst/>
                  <a:rect l="l" t="t" r="r" b="b"/>
                  <a:pathLst>
                    <a:path w="4789" h="6208" extrusionOk="0">
                      <a:moveTo>
                        <a:pt x="2395" y="1355"/>
                      </a:moveTo>
                      <a:cubicBezTo>
                        <a:pt x="2930" y="1355"/>
                        <a:pt x="3403" y="1828"/>
                        <a:pt x="3403" y="2364"/>
                      </a:cubicBezTo>
                      <a:cubicBezTo>
                        <a:pt x="3403" y="2962"/>
                        <a:pt x="2930" y="3403"/>
                        <a:pt x="2395" y="3403"/>
                      </a:cubicBezTo>
                      <a:cubicBezTo>
                        <a:pt x="1827" y="3403"/>
                        <a:pt x="1355" y="2931"/>
                        <a:pt x="1355" y="2364"/>
                      </a:cubicBezTo>
                      <a:cubicBezTo>
                        <a:pt x="1355" y="1828"/>
                        <a:pt x="1827" y="1355"/>
                        <a:pt x="2395" y="1355"/>
                      </a:cubicBezTo>
                      <a:close/>
                      <a:moveTo>
                        <a:pt x="2395" y="1"/>
                      </a:moveTo>
                      <a:cubicBezTo>
                        <a:pt x="1040" y="1"/>
                        <a:pt x="0" y="1072"/>
                        <a:pt x="0" y="2427"/>
                      </a:cubicBezTo>
                      <a:cubicBezTo>
                        <a:pt x="0" y="2994"/>
                        <a:pt x="221" y="3592"/>
                        <a:pt x="630" y="4002"/>
                      </a:cubicBezTo>
                      <a:lnTo>
                        <a:pt x="2111" y="6050"/>
                      </a:lnTo>
                      <a:cubicBezTo>
                        <a:pt x="2206" y="6113"/>
                        <a:pt x="2269" y="6207"/>
                        <a:pt x="2395" y="6207"/>
                      </a:cubicBezTo>
                      <a:cubicBezTo>
                        <a:pt x="2521" y="6207"/>
                        <a:pt x="2584" y="6144"/>
                        <a:pt x="2678" y="6050"/>
                      </a:cubicBezTo>
                      <a:lnTo>
                        <a:pt x="4442" y="3592"/>
                      </a:lnTo>
                      <a:cubicBezTo>
                        <a:pt x="4663" y="3246"/>
                        <a:pt x="4757" y="2805"/>
                        <a:pt x="4757" y="2364"/>
                      </a:cubicBezTo>
                      <a:cubicBezTo>
                        <a:pt x="4789" y="1072"/>
                        <a:pt x="3686" y="1"/>
                        <a:pt x="23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39" name="Google Shape;1811;p34">
                  <a:extLst>
                    <a:ext uri="{FF2B5EF4-FFF2-40B4-BE49-F238E27FC236}">
                      <a16:creationId xmlns:a16="http://schemas.microsoft.com/office/drawing/2014/main" id="{DCA7E489-113E-001B-B6AD-774F393FD8E7}"/>
                    </a:ext>
                  </a:extLst>
                </p:cNvPr>
                <p:cNvSpPr/>
                <p:nvPr/>
              </p:nvSpPr>
              <p:spPr>
                <a:xfrm>
                  <a:off x="-33421775" y="4133825"/>
                  <a:ext cx="17350" cy="18150"/>
                </a:xfrm>
                <a:custGeom>
                  <a:avLst/>
                  <a:gdLst/>
                  <a:ahLst/>
                  <a:cxnLst/>
                  <a:rect l="l" t="t" r="r" b="b"/>
                  <a:pathLst>
                    <a:path w="694" h="726" extrusionOk="0">
                      <a:moveTo>
                        <a:pt x="347" y="1"/>
                      </a:moveTo>
                      <a:cubicBezTo>
                        <a:pt x="158" y="1"/>
                        <a:pt x="0" y="158"/>
                        <a:pt x="0" y="379"/>
                      </a:cubicBezTo>
                      <a:cubicBezTo>
                        <a:pt x="0" y="568"/>
                        <a:pt x="158" y="725"/>
                        <a:pt x="347" y="725"/>
                      </a:cubicBezTo>
                      <a:cubicBezTo>
                        <a:pt x="536" y="725"/>
                        <a:pt x="693" y="568"/>
                        <a:pt x="693" y="379"/>
                      </a:cubicBezTo>
                      <a:cubicBezTo>
                        <a:pt x="693" y="158"/>
                        <a:pt x="536"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grpSp>
          <p:sp>
            <p:nvSpPr>
              <p:cNvPr id="22" name="Google Shape;1812;p34">
                <a:extLst>
                  <a:ext uri="{FF2B5EF4-FFF2-40B4-BE49-F238E27FC236}">
                    <a16:creationId xmlns:a16="http://schemas.microsoft.com/office/drawing/2014/main" id="{3B4F3D07-01EE-0892-D479-E078A2862C19}"/>
                  </a:ext>
                </a:extLst>
              </p:cNvPr>
              <p:cNvSpPr txBox="1"/>
              <p:nvPr/>
            </p:nvSpPr>
            <p:spPr>
              <a:xfrm>
                <a:off x="5548985" y="1407663"/>
                <a:ext cx="1499100" cy="53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00" dirty="0">
                    <a:solidFill>
                      <a:srgbClr val="434343"/>
                    </a:solidFill>
                    <a:latin typeface="Roboto"/>
                    <a:ea typeface="Roboto"/>
                    <a:cs typeface="Roboto"/>
                    <a:sym typeface="Roboto"/>
                  </a:rPr>
                  <a:t>TEXT</a:t>
                </a:r>
              </a:p>
            </p:txBody>
          </p:sp>
        </p:grpSp>
      </p:grpSp>
      <p:sp>
        <p:nvSpPr>
          <p:cNvPr id="161" name="Rectangle: Rounded Corners 160">
            <a:extLst>
              <a:ext uri="{FF2B5EF4-FFF2-40B4-BE49-F238E27FC236}">
                <a16:creationId xmlns:a16="http://schemas.microsoft.com/office/drawing/2014/main" id="{048CEFF9-430D-48EB-C1B9-B74DDA4E1F07}"/>
              </a:ext>
            </a:extLst>
          </p:cNvPr>
          <p:cNvSpPr/>
          <p:nvPr/>
        </p:nvSpPr>
        <p:spPr>
          <a:xfrm>
            <a:off x="6168117" y="1108357"/>
            <a:ext cx="1593669" cy="2203969"/>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u="sng" dirty="0">
                <a:solidFill>
                  <a:schemeClr val="tx1"/>
                </a:solidFill>
                <a:latin typeface="Open Sans"/>
                <a:ea typeface="Open Sans"/>
                <a:cs typeface="Open Sans"/>
                <a:sym typeface="Open Sans"/>
              </a:rPr>
              <a:t>Metric: </a:t>
            </a:r>
            <a:r>
              <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rPr>
              <a:t>TBD</a:t>
            </a:r>
            <a:endParaRPr lang="en-US" sz="1100" b="1" dirty="0">
              <a:solidFill>
                <a:schemeClr val="tx1"/>
              </a:solidFill>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a:ea typeface="Open Sans"/>
                <a:cs typeface="Open Sans"/>
                <a:sym typeface="Open Sans"/>
              </a:rPr>
              <a:t>(Tip: </a:t>
            </a:r>
            <a:r>
              <a:rPr kumimoji="0" lang="en-US" sz="1100" i="0" strike="noStrike" kern="1200" cap="none" spc="0" normalizeH="0" baseline="0" noProof="0" dirty="0">
                <a:ln>
                  <a:noFill/>
                </a:ln>
                <a:solidFill>
                  <a:schemeClr val="tx1"/>
                </a:solidFill>
                <a:effectLst/>
                <a:uLnTx/>
                <a:uFillTx/>
                <a:latin typeface="Open Sans"/>
                <a:ea typeface="Open Sans"/>
                <a:cs typeface="Open Sans"/>
                <a:sym typeface="Open Sans"/>
              </a:rPr>
              <a:t>Use Excel’s Map Option for Place Based Highlights)</a:t>
            </a:r>
            <a:endParaRPr kumimoji="0" lang="en-US" sz="1100" i="0" strike="noStrike" kern="1200" cap="none" spc="0" normalizeH="0" baseline="0" noProof="0" dirty="0">
              <a:ln>
                <a:noFill/>
              </a:ln>
              <a:solidFill>
                <a:schemeClr val="tx1"/>
              </a:solidFill>
              <a:effectLst/>
              <a:uLnTx/>
              <a:uFillTx/>
              <a:latin typeface="Gill Sans MT" panose="020B0502020104020203"/>
              <a:ea typeface="+mn-ea"/>
              <a:cs typeface="+mn-cs"/>
            </a:endParaRPr>
          </a:p>
        </p:txBody>
      </p:sp>
      <p:sp>
        <p:nvSpPr>
          <p:cNvPr id="5" name="TextBox 4">
            <a:extLst>
              <a:ext uri="{FF2B5EF4-FFF2-40B4-BE49-F238E27FC236}">
                <a16:creationId xmlns:a16="http://schemas.microsoft.com/office/drawing/2014/main" id="{60C5B2BB-F378-0CB8-C317-AC966DEE4C25}"/>
              </a:ext>
            </a:extLst>
          </p:cNvPr>
          <p:cNvSpPr txBox="1"/>
          <p:nvPr/>
        </p:nvSpPr>
        <p:spPr>
          <a:xfrm>
            <a:off x="240897" y="511008"/>
            <a:ext cx="11702922"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Guidance: </a:t>
            </a:r>
            <a:r>
              <a:rPr lang="en-US" sz="1200" dirty="0">
                <a:latin typeface="Open Sans" panose="020B0606030504020204" pitchFamily="34" charset="0"/>
                <a:ea typeface="Open Sans" panose="020B0606030504020204" pitchFamily="34" charset="0"/>
                <a:cs typeface="Open Sans" panose="020B0606030504020204" pitchFamily="34" charset="0"/>
              </a:rPr>
              <a:t>Work with the IMM Team to update information for this slide. Where relevant, </a:t>
            </a:r>
            <a:r>
              <a:rPr lang="en-US" sz="1200" b="1" dirty="0">
                <a:latin typeface="Open Sans" panose="020B0606030504020204" pitchFamily="34" charset="0"/>
                <a:ea typeface="Open Sans" panose="020B0606030504020204" pitchFamily="34" charset="0"/>
                <a:cs typeface="Open Sans" panose="020B0606030504020204" pitchFamily="34" charset="0"/>
              </a:rPr>
              <a:t>indicate the metrics </a:t>
            </a:r>
            <a:r>
              <a:rPr lang="en-US" sz="1200" dirty="0">
                <a:latin typeface="Open Sans" panose="020B0606030504020204" pitchFamily="34" charset="0"/>
                <a:ea typeface="Open Sans" panose="020B0606030504020204" pitchFamily="34" charset="0"/>
                <a:cs typeface="Open Sans" panose="020B0606030504020204" pitchFamily="34" charset="0"/>
              </a:rPr>
              <a:t>that will be an input to the North Star’s IMM Plan.</a:t>
            </a:r>
          </a:p>
        </p:txBody>
      </p:sp>
      <p:sp>
        <p:nvSpPr>
          <p:cNvPr id="19" name="TextBox 18">
            <a:extLst>
              <a:ext uri="{FF2B5EF4-FFF2-40B4-BE49-F238E27FC236}">
                <a16:creationId xmlns:a16="http://schemas.microsoft.com/office/drawing/2014/main" id="{2A244C8F-3B42-136D-E107-B126DB45C882}"/>
              </a:ext>
            </a:extLst>
          </p:cNvPr>
          <p:cNvSpPr txBox="1"/>
          <p:nvPr/>
        </p:nvSpPr>
        <p:spPr>
          <a:xfrm>
            <a:off x="6656212" y="-3930"/>
            <a:ext cx="4989254" cy="369332"/>
          </a:xfrm>
          <a:prstGeom prst="rect">
            <a:avLst/>
          </a:prstGeom>
          <a:solidFill>
            <a:srgbClr val="BA443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4E5464"/>
                </a:solidFill>
                <a:latin typeface="Open Sans" panose="020B0606030504020204" pitchFamily="34" charset="0"/>
                <a:ea typeface="Open Sans" panose="020B0606030504020204" pitchFamily="34" charset="0"/>
                <a:cs typeface="Open Sans" panose="020B0606030504020204" pitchFamily="34" charset="0"/>
              </a:rPr>
              <a:t>UPDATED VISUALIZATION: ILLUSTRATIVE</a:t>
            </a:r>
            <a:endParaRPr kumimoji="0" lang="en-US" sz="18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580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18A2CF-252F-2E3A-944C-ECD7DCE67E82}"/>
              </a:ext>
            </a:extLst>
          </p:cNvPr>
          <p:cNvSpPr/>
          <p:nvPr/>
        </p:nvSpPr>
        <p:spPr>
          <a:xfrm>
            <a:off x="0" y="636351"/>
            <a:ext cx="6095995" cy="28376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1F0E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83F45DE-27A0-50E2-6B9C-B546C82E22B7}"/>
              </a:ext>
            </a:extLst>
          </p:cNvPr>
          <p:cNvCxnSpPr>
            <a:cxnSpLocks/>
          </p:cNvCxnSpPr>
          <p:nvPr/>
        </p:nvCxnSpPr>
        <p:spPr>
          <a:xfrm flipH="1">
            <a:off x="6081796" y="834969"/>
            <a:ext cx="17331" cy="5201437"/>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91D204C-6497-2DD9-E944-13040A65209B}"/>
              </a:ext>
            </a:extLst>
          </p:cNvPr>
          <p:cNvCxnSpPr>
            <a:cxnSpLocks/>
          </p:cNvCxnSpPr>
          <p:nvPr/>
        </p:nvCxnSpPr>
        <p:spPr>
          <a:xfrm flipH="1">
            <a:off x="348340" y="3429000"/>
            <a:ext cx="11557910" cy="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05974246-5A28-38C3-48B2-1E1793940319}"/>
              </a:ext>
            </a:extLst>
          </p:cNvPr>
          <p:cNvSpPr/>
          <p:nvPr/>
        </p:nvSpPr>
        <p:spPr>
          <a:xfrm>
            <a:off x="285375" y="864899"/>
            <a:ext cx="1593669" cy="2453923"/>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chemeClr val="tx1"/>
                </a:solidFill>
                <a:latin typeface="Open Sans"/>
                <a:ea typeface="Open Sans"/>
                <a:cs typeface="Open Sans"/>
                <a:sym typeface="Open Sans"/>
              </a:rPr>
              <a:t>Metric: </a:t>
            </a:r>
            <a:r>
              <a:rPr kumimoji="0" lang="en-US" sz="1000" b="1" i="0" strike="noStrike" kern="1200" cap="none" spc="0" normalizeH="0" baseline="0" noProof="0" dirty="0">
                <a:ln>
                  <a:noFill/>
                </a:ln>
                <a:solidFill>
                  <a:schemeClr val="tx1"/>
                </a:solidFill>
                <a:effectLst/>
                <a:uLnTx/>
                <a:uFillTx/>
                <a:latin typeface="Open Sans"/>
                <a:ea typeface="Open Sans"/>
                <a:cs typeface="Open Sans"/>
                <a:sym typeface="Open Sans"/>
              </a:rPr>
              <a:t>More Ocean-Related Jobs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rPr>
              <a:t>Since 2017, Ocean funded partners created an additional over 3,000 ocean related jobs, with </a:t>
            </a:r>
            <a:r>
              <a:rPr kumimoji="0" lang="en-US" sz="1000" b="1" i="0" u="none" strike="noStrike" kern="1200" cap="none" spc="0" normalizeH="0" baseline="0" noProof="0" dirty="0">
                <a:ln>
                  <a:noFill/>
                </a:ln>
                <a:solidFill>
                  <a:schemeClr val="tx1"/>
                </a:solidFill>
                <a:effectLst/>
                <a:uLnTx/>
                <a:uFillTx/>
                <a:latin typeface="Open Sans"/>
                <a:ea typeface="Open Sans"/>
                <a:cs typeface="Open Sans"/>
                <a:sym typeface="Open Sans"/>
              </a:rPr>
              <a:t>over 1/4</a:t>
            </a:r>
            <a:r>
              <a:rPr kumimoji="0" lang="en-US" sz="1000" b="1" i="0" u="none" strike="noStrike" kern="1200" cap="none" spc="0" normalizeH="0" baseline="30000" noProof="0" dirty="0">
                <a:ln>
                  <a:noFill/>
                </a:ln>
                <a:solidFill>
                  <a:schemeClr val="tx1"/>
                </a:solidFill>
                <a:effectLst/>
                <a:uLnTx/>
                <a:uFillTx/>
                <a:latin typeface="Open Sans"/>
                <a:ea typeface="Open Sans"/>
                <a:cs typeface="Open Sans"/>
                <a:sym typeface="Open Sans"/>
              </a:rPr>
              <a:t>th</a:t>
            </a:r>
            <a:r>
              <a:rPr kumimoji="0" lang="en-US" sz="1000" b="1" i="0" u="none" strike="noStrike" kern="1200" cap="none" spc="0" normalizeH="0" baseline="0" noProof="0" dirty="0">
                <a:ln>
                  <a:noFill/>
                </a:ln>
                <a:solidFill>
                  <a:schemeClr val="tx1"/>
                </a:solidFill>
                <a:effectLst/>
                <a:uLnTx/>
                <a:uFillTx/>
                <a:latin typeface="Open Sans"/>
                <a:ea typeface="Open Sans"/>
                <a:cs typeface="Open Sans"/>
                <a:sym typeface="Open Sans"/>
              </a:rPr>
              <a:t> of the jobs created since 2017 occurred during 2020</a:t>
            </a:r>
            <a:r>
              <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rPr>
              <a:t>.</a:t>
            </a:r>
            <a:endParaRPr kumimoji="0" lang="en-US" sz="1000" b="1" i="0" u="sng" strike="noStrike" kern="1200" cap="none" spc="0" normalizeH="0" baseline="0" noProof="0" dirty="0">
              <a:ln>
                <a:noFill/>
              </a:ln>
              <a:solidFill>
                <a:schemeClr val="tx1"/>
              </a:solidFill>
              <a:effectLst/>
              <a:uLnTx/>
              <a:uFillTx/>
              <a:latin typeface="Gill Sans MT" panose="020B0502020104020203"/>
              <a:ea typeface="+mn-ea"/>
              <a:cs typeface="+mn-cs"/>
            </a:endParaRPr>
          </a:p>
        </p:txBody>
      </p:sp>
      <p:sp>
        <p:nvSpPr>
          <p:cNvPr id="18" name="Rectangle: Rounded Corners 17">
            <a:extLst>
              <a:ext uri="{FF2B5EF4-FFF2-40B4-BE49-F238E27FC236}">
                <a16:creationId xmlns:a16="http://schemas.microsoft.com/office/drawing/2014/main" id="{F2FF6636-2BB6-CAA7-F7D7-B9C092A9B5E1}"/>
              </a:ext>
            </a:extLst>
          </p:cNvPr>
          <p:cNvSpPr/>
          <p:nvPr/>
        </p:nvSpPr>
        <p:spPr>
          <a:xfrm>
            <a:off x="240897" y="3629126"/>
            <a:ext cx="1638147" cy="2395272"/>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dirty="0">
                <a:ln>
                  <a:noFill/>
                </a:ln>
                <a:solidFill>
                  <a:schemeClr val="tx1"/>
                </a:solidFill>
                <a:effectLst/>
                <a:uLnTx/>
                <a:uFillTx/>
                <a:latin typeface="Open Sans"/>
                <a:ea typeface="Open Sans"/>
                <a:cs typeface="Open Sans"/>
                <a:sym typeface="Open Sans"/>
              </a:rPr>
              <a:t>Metric: </a:t>
            </a:r>
            <a:r>
              <a:rPr kumimoji="0" lang="en-US" sz="1100" b="1" i="0" strike="noStrike" kern="1200" cap="none" spc="0" normalizeH="0" baseline="0" noProof="0" dirty="0">
                <a:ln>
                  <a:noFill/>
                </a:ln>
                <a:solidFill>
                  <a:schemeClr val="tx1"/>
                </a:solidFill>
                <a:effectLst/>
                <a:uLnTx/>
                <a:uFillTx/>
                <a:latin typeface="Open Sans"/>
                <a:ea typeface="Open Sans"/>
                <a:cs typeface="Open Sans"/>
                <a:sym typeface="Open Sans"/>
              </a:rPr>
              <a:t>New Technologies Launched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Open Sans"/>
                <a:ea typeface="Open Sans"/>
                <a:cs typeface="Open Sans"/>
                <a:sym typeface="Open Sans"/>
              </a:rPr>
              <a:t>[Insert case story or link to a</a:t>
            </a:r>
            <a:r>
              <a:rPr kumimoji="0" lang="en-US" sz="1000" i="0" u="none" strike="noStrike" kern="1200" cap="none" spc="0" normalizeH="0" baseline="0" noProof="0" dirty="0">
                <a:ln>
                  <a:noFill/>
                </a:ln>
                <a:solidFill>
                  <a:schemeClr val="tx1"/>
                </a:solidFill>
                <a:effectLst/>
                <a:uLnTx/>
                <a:uFillTx/>
                <a:latin typeface="Open Sans"/>
                <a:ea typeface="Open Sans"/>
                <a:cs typeface="Open Sans"/>
                <a:sym typeface="Open Sans"/>
              </a:rPr>
              <a:t> prominent launched company and/or org that has made a significant impact on the field.] </a:t>
            </a:r>
            <a:endParaRPr kumimoji="0" lang="en-US" sz="1000"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sp>
        <p:nvSpPr>
          <p:cNvPr id="19" name="Rectangle: Rounded Corners 18">
            <a:extLst>
              <a:ext uri="{FF2B5EF4-FFF2-40B4-BE49-F238E27FC236}">
                <a16:creationId xmlns:a16="http://schemas.microsoft.com/office/drawing/2014/main" id="{611ADA82-3C98-77D9-8787-D8FD63E7CB15}"/>
              </a:ext>
            </a:extLst>
          </p:cNvPr>
          <p:cNvSpPr/>
          <p:nvPr/>
        </p:nvSpPr>
        <p:spPr>
          <a:xfrm>
            <a:off x="6225020" y="819311"/>
            <a:ext cx="1563371" cy="2499512"/>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chemeClr val="tx1"/>
                </a:solidFill>
                <a:effectLst/>
                <a:uLnTx/>
                <a:uFillTx/>
                <a:latin typeface="Open Sans"/>
                <a:ea typeface="Open Sans"/>
                <a:cs typeface="Open Sans"/>
                <a:sym typeface="Open Sans"/>
              </a:rPr>
              <a:t>Metric</a:t>
            </a:r>
            <a:r>
              <a:rPr kumimoji="0" lang="en-US" sz="1000" b="1" i="0" strike="noStrike" kern="1200" cap="none" spc="0" normalizeH="0" baseline="0" noProof="0" dirty="0">
                <a:ln>
                  <a:noFill/>
                </a:ln>
                <a:solidFill>
                  <a:schemeClr val="tx1"/>
                </a:solidFill>
                <a:effectLst/>
                <a:uLnTx/>
                <a:uFillTx/>
                <a:latin typeface="Open Sans"/>
                <a:ea typeface="Open Sans"/>
                <a:cs typeface="Open Sans"/>
                <a:sym typeface="Open Sans"/>
              </a:rPr>
              <a:t>: New Ocean-Focused Companies &amp; Organizations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rPr>
              <a:t>New Ocean-Focused Companies and Organizations were </a:t>
            </a:r>
            <a:r>
              <a:rPr kumimoji="0" lang="en-US" sz="1000" b="1" i="0" u="none" strike="noStrike" kern="1200" cap="none" spc="0" normalizeH="0" baseline="0" noProof="0" dirty="0">
                <a:ln>
                  <a:noFill/>
                </a:ln>
                <a:solidFill>
                  <a:schemeClr val="tx1"/>
                </a:solidFill>
                <a:effectLst/>
                <a:uLnTx/>
                <a:uFillTx/>
                <a:latin typeface="Open Sans"/>
                <a:ea typeface="Open Sans"/>
                <a:cs typeface="Open Sans"/>
                <a:sym typeface="Open Sans"/>
              </a:rPr>
              <a:t>heavily focused on the West Coast (PNW &amp; SoCal).</a:t>
            </a:r>
            <a:endParaRPr kumimoji="0" lang="en-US" sz="1000" b="1" i="0" u="none" strike="noStrike" kern="1200" cap="none" spc="0" normalizeH="0" baseline="0" noProof="0" dirty="0">
              <a:ln>
                <a:noFill/>
              </a:ln>
              <a:solidFill>
                <a:schemeClr val="tx1"/>
              </a:solidFill>
              <a:effectLst/>
              <a:uLnTx/>
              <a:uFillTx/>
              <a:latin typeface="Gill Sans MT" panose="020B0502020104020203"/>
              <a:ea typeface="+mn-ea"/>
              <a:cs typeface="+mn-cs"/>
            </a:endParaRPr>
          </a:p>
        </p:txBody>
      </p:sp>
      <p:graphicFrame>
        <p:nvGraphicFramePr>
          <p:cNvPr id="23" name="Chart 22">
            <a:extLst>
              <a:ext uri="{FF2B5EF4-FFF2-40B4-BE49-F238E27FC236}">
                <a16:creationId xmlns:a16="http://schemas.microsoft.com/office/drawing/2014/main" id="{016D40A2-EB38-AD73-D893-501658213BE5}"/>
              </a:ext>
            </a:extLst>
          </p:cNvPr>
          <p:cNvGraphicFramePr>
            <a:graphicFrameLocks/>
          </p:cNvGraphicFramePr>
          <p:nvPr>
            <p:extLst>
              <p:ext uri="{D42A27DB-BD31-4B8C-83A1-F6EECF244321}">
                <p14:modId xmlns:p14="http://schemas.microsoft.com/office/powerpoint/2010/main" val="1427975452"/>
              </p:ext>
            </p:extLst>
          </p:nvPr>
        </p:nvGraphicFramePr>
        <p:xfrm>
          <a:off x="1713408" y="1069265"/>
          <a:ext cx="4153987" cy="2337409"/>
        </p:xfrm>
        <a:graphic>
          <a:graphicData uri="http://schemas.openxmlformats.org/drawingml/2006/chart">
            <c:chart xmlns:c="http://schemas.openxmlformats.org/drawingml/2006/chart" xmlns:r="http://schemas.openxmlformats.org/officeDocument/2006/relationships" r:id="rId2"/>
          </a:graphicData>
        </a:graphic>
      </p:graphicFrame>
      <p:cxnSp>
        <p:nvCxnSpPr>
          <p:cNvPr id="25" name="Straight Connector 24">
            <a:extLst>
              <a:ext uri="{FF2B5EF4-FFF2-40B4-BE49-F238E27FC236}">
                <a16:creationId xmlns:a16="http://schemas.microsoft.com/office/drawing/2014/main" id="{57FF8363-9458-BB75-CAEC-24CDD5750074}"/>
              </a:ext>
            </a:extLst>
          </p:cNvPr>
          <p:cNvCxnSpPr>
            <a:cxnSpLocks/>
          </p:cNvCxnSpPr>
          <p:nvPr/>
        </p:nvCxnSpPr>
        <p:spPr>
          <a:xfrm>
            <a:off x="4210050" y="1238250"/>
            <a:ext cx="454187" cy="67832"/>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466A6B0-9F83-5E7C-6DCD-F4F759DED4F2}"/>
              </a:ext>
            </a:extLst>
          </p:cNvPr>
          <p:cNvSpPr txBox="1"/>
          <p:nvPr/>
        </p:nvSpPr>
        <p:spPr>
          <a:xfrm>
            <a:off x="4664237" y="1237118"/>
            <a:ext cx="144087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 2020, 500 of the jobs created were in Maine as a result of…..</a:t>
            </a:r>
          </a:p>
        </p:txBody>
      </p:sp>
      <p:graphicFrame>
        <p:nvGraphicFramePr>
          <p:cNvPr id="28" name="Chart 27">
            <a:extLst>
              <a:ext uri="{FF2B5EF4-FFF2-40B4-BE49-F238E27FC236}">
                <a16:creationId xmlns:a16="http://schemas.microsoft.com/office/drawing/2014/main" id="{AC5AEEF2-6FE5-752F-DA05-8689095EE1B4}"/>
              </a:ext>
            </a:extLst>
          </p:cNvPr>
          <p:cNvGraphicFramePr>
            <a:graphicFrameLocks/>
          </p:cNvGraphicFramePr>
          <p:nvPr>
            <p:extLst>
              <p:ext uri="{D42A27DB-BD31-4B8C-83A1-F6EECF244321}">
                <p14:modId xmlns:p14="http://schemas.microsoft.com/office/powerpoint/2010/main" val="654620686"/>
              </p:ext>
            </p:extLst>
          </p:nvPr>
        </p:nvGraphicFramePr>
        <p:xfrm>
          <a:off x="7914284" y="833603"/>
          <a:ext cx="4123569" cy="2510278"/>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0149A0C0-C5B4-E760-D15F-12EEEFB77C21}"/>
              </a:ext>
            </a:extLst>
          </p:cNvPr>
          <p:cNvSpPr txBox="1"/>
          <p:nvPr/>
        </p:nvSpPr>
        <p:spPr>
          <a:xfrm>
            <a:off x="9122619" y="1017870"/>
            <a:ext cx="157724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 Pacific Northwest accounted for a lot of the newly founded companies and organizations</a:t>
            </a:r>
          </a:p>
        </p:txBody>
      </p:sp>
      <p:cxnSp>
        <p:nvCxnSpPr>
          <p:cNvPr id="30" name="Straight Connector 29">
            <a:extLst>
              <a:ext uri="{FF2B5EF4-FFF2-40B4-BE49-F238E27FC236}">
                <a16:creationId xmlns:a16="http://schemas.microsoft.com/office/drawing/2014/main" id="{207DD74A-5B8B-056B-4DE0-0C119FB4E3E8}"/>
              </a:ext>
            </a:extLst>
          </p:cNvPr>
          <p:cNvCxnSpPr>
            <a:cxnSpLocks/>
          </p:cNvCxnSpPr>
          <p:nvPr/>
        </p:nvCxnSpPr>
        <p:spPr>
          <a:xfrm flipV="1">
            <a:off x="10494418" y="985050"/>
            <a:ext cx="1123253" cy="163945"/>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6" name="Chart 35">
            <a:extLst>
              <a:ext uri="{FF2B5EF4-FFF2-40B4-BE49-F238E27FC236}">
                <a16:creationId xmlns:a16="http://schemas.microsoft.com/office/drawing/2014/main" id="{5560F5C6-EB78-48B7-E3EB-F25456876C0C}"/>
              </a:ext>
            </a:extLst>
          </p:cNvPr>
          <p:cNvGraphicFramePr>
            <a:graphicFrameLocks/>
          </p:cNvGraphicFramePr>
          <p:nvPr>
            <p:extLst>
              <p:ext uri="{D42A27DB-BD31-4B8C-83A1-F6EECF244321}">
                <p14:modId xmlns:p14="http://schemas.microsoft.com/office/powerpoint/2010/main" val="3026544465"/>
              </p:ext>
            </p:extLst>
          </p:nvPr>
        </p:nvGraphicFramePr>
        <p:xfrm>
          <a:off x="1944314" y="3602650"/>
          <a:ext cx="3990577" cy="2538810"/>
        </p:xfrm>
        <a:graphic>
          <a:graphicData uri="http://schemas.openxmlformats.org/drawingml/2006/chart">
            <c:chart xmlns:c="http://schemas.openxmlformats.org/drawingml/2006/chart" xmlns:r="http://schemas.openxmlformats.org/officeDocument/2006/relationships" r:id="rId4"/>
          </a:graphicData>
        </a:graphic>
      </p:graphicFrame>
      <p:cxnSp>
        <p:nvCxnSpPr>
          <p:cNvPr id="105" name="Straight Connector 104">
            <a:extLst>
              <a:ext uri="{FF2B5EF4-FFF2-40B4-BE49-F238E27FC236}">
                <a16:creationId xmlns:a16="http://schemas.microsoft.com/office/drawing/2014/main" id="{0930BEB7-A517-0D05-5A90-BF3C366B0CD9}"/>
              </a:ext>
            </a:extLst>
          </p:cNvPr>
          <p:cNvCxnSpPr>
            <a:cxnSpLocks/>
          </p:cNvCxnSpPr>
          <p:nvPr/>
        </p:nvCxnSpPr>
        <p:spPr>
          <a:xfrm>
            <a:off x="7557324" y="4819228"/>
            <a:ext cx="3975834" cy="0"/>
          </a:xfrm>
          <a:prstGeom prst="line">
            <a:avLst/>
          </a:prstGeom>
          <a:ln w="19050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9777BE2-D0C3-1846-424B-C0181E4D4436}"/>
              </a:ext>
            </a:extLst>
          </p:cNvPr>
          <p:cNvCxnSpPr>
            <a:cxnSpLocks/>
          </p:cNvCxnSpPr>
          <p:nvPr/>
        </p:nvCxnSpPr>
        <p:spPr>
          <a:xfrm>
            <a:off x="7584987" y="4819229"/>
            <a:ext cx="3948171" cy="0"/>
          </a:xfrm>
          <a:prstGeom prst="line">
            <a:avLst/>
          </a:prstGeom>
          <a:ln w="254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15" name="Subtitle 6">
            <a:extLst>
              <a:ext uri="{FF2B5EF4-FFF2-40B4-BE49-F238E27FC236}">
                <a16:creationId xmlns:a16="http://schemas.microsoft.com/office/drawing/2014/main" id="{F7DE1B24-6FA3-55F5-28A0-C3F169CBFC81}"/>
              </a:ext>
            </a:extLst>
          </p:cNvPr>
          <p:cNvSpPr txBox="1">
            <a:spLocks/>
          </p:cNvSpPr>
          <p:nvPr/>
        </p:nvSpPr>
        <p:spPr>
          <a:xfrm>
            <a:off x="7685571" y="4065407"/>
            <a:ext cx="1220745" cy="507139"/>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00" dirty="0">
                <a:solidFill>
                  <a:schemeClr val="tx1"/>
                </a:solidFill>
                <a:latin typeface="Segoe UI" panose="020B0502040204020203" pitchFamily="34" charset="0"/>
                <a:cs typeface="Segoe UI" panose="020B0502040204020203" pitchFamily="34" charset="0"/>
              </a:rPr>
              <a:t>[Insert </a:t>
            </a: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2019</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Progress Update]</a:t>
            </a:r>
          </a:p>
        </p:txBody>
      </p:sp>
      <p:sp>
        <p:nvSpPr>
          <p:cNvPr id="116" name="Subtitle 6">
            <a:extLst>
              <a:ext uri="{FF2B5EF4-FFF2-40B4-BE49-F238E27FC236}">
                <a16:creationId xmlns:a16="http://schemas.microsoft.com/office/drawing/2014/main" id="{4A472E04-2970-B4A5-C538-66914A1DBDA1}"/>
              </a:ext>
            </a:extLst>
          </p:cNvPr>
          <p:cNvSpPr txBox="1">
            <a:spLocks/>
          </p:cNvSpPr>
          <p:nvPr/>
        </p:nvSpPr>
        <p:spPr>
          <a:xfrm>
            <a:off x="7584987" y="3703447"/>
            <a:ext cx="1197738" cy="16594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a:buNone/>
              <a:tabLst/>
              <a:defRPr/>
            </a:pPr>
            <a:r>
              <a:rPr kumimoji="0" lang="en-US" sz="10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2019</a:t>
            </a:r>
          </a:p>
        </p:txBody>
      </p:sp>
      <p:sp>
        <p:nvSpPr>
          <p:cNvPr id="117" name="Subtitle 6">
            <a:extLst>
              <a:ext uri="{FF2B5EF4-FFF2-40B4-BE49-F238E27FC236}">
                <a16:creationId xmlns:a16="http://schemas.microsoft.com/office/drawing/2014/main" id="{46A3BE50-CD26-662B-4B09-0EB6FCEB6DC5}"/>
              </a:ext>
            </a:extLst>
          </p:cNvPr>
          <p:cNvSpPr txBox="1">
            <a:spLocks/>
          </p:cNvSpPr>
          <p:nvPr/>
        </p:nvSpPr>
        <p:spPr>
          <a:xfrm>
            <a:off x="8634534" y="5330655"/>
            <a:ext cx="1309167" cy="507139"/>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00" dirty="0">
                <a:solidFill>
                  <a:schemeClr val="tx1"/>
                </a:solidFill>
                <a:latin typeface="Segoe UI" panose="020B0502040204020203" pitchFamily="34" charset="0"/>
                <a:cs typeface="Segoe UI" panose="020B0502040204020203" pitchFamily="34" charset="0"/>
              </a:rPr>
              <a:t>[Insert</a:t>
            </a:r>
            <a:r>
              <a:rPr kumimoji="0" lang="en-US" sz="100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 2020</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0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Progress Update]</a:t>
            </a:r>
          </a:p>
        </p:txBody>
      </p:sp>
      <p:sp>
        <p:nvSpPr>
          <p:cNvPr id="118" name="Subtitle 6">
            <a:extLst>
              <a:ext uri="{FF2B5EF4-FFF2-40B4-BE49-F238E27FC236}">
                <a16:creationId xmlns:a16="http://schemas.microsoft.com/office/drawing/2014/main" id="{000B3460-CCFB-6610-4FDE-CB74D7894077}"/>
              </a:ext>
            </a:extLst>
          </p:cNvPr>
          <p:cNvSpPr txBox="1">
            <a:spLocks/>
          </p:cNvSpPr>
          <p:nvPr/>
        </p:nvSpPr>
        <p:spPr>
          <a:xfrm>
            <a:off x="8690248" y="4989275"/>
            <a:ext cx="1197738" cy="16594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a:buNone/>
              <a:tabLst/>
              <a:defRPr/>
            </a:pPr>
            <a:r>
              <a:rPr kumimoji="0" lang="en-US" sz="1000" b="1" i="0" u="none" strike="noStrike" kern="1200" cap="none" spc="0" normalizeH="0" baseline="0" noProof="0" dirty="0">
                <a:ln>
                  <a:noFill/>
                </a:ln>
                <a:solidFill>
                  <a:srgbClr val="C00000"/>
                </a:solidFill>
                <a:effectLst/>
                <a:uLnTx/>
                <a:uFillTx/>
                <a:latin typeface="Segoe UI" panose="020B0502040204020203" pitchFamily="34" charset="0"/>
              </a:rPr>
              <a:t>2020</a:t>
            </a:r>
            <a:endParaRPr kumimoji="0" lang="en-US" sz="1000" b="1" i="0" u="none" strike="noStrike" kern="1200" cap="none" spc="0" normalizeH="0" baseline="0" noProof="0" dirty="0">
              <a:ln>
                <a:noFill/>
              </a:ln>
              <a:solidFill>
                <a:srgbClr val="C00000"/>
              </a:solidFill>
              <a:effectLst/>
              <a:uLnTx/>
              <a:uFillTx/>
              <a:latin typeface="Segoe UI" panose="020B0502040204020203" pitchFamily="34" charset="0"/>
              <a:cs typeface="Times New Roman" panose="02020603050405020304" pitchFamily="18" charset="0"/>
            </a:endParaRPr>
          </a:p>
        </p:txBody>
      </p:sp>
      <p:sp>
        <p:nvSpPr>
          <p:cNvPr id="119" name="Subtitle 6">
            <a:extLst>
              <a:ext uri="{FF2B5EF4-FFF2-40B4-BE49-F238E27FC236}">
                <a16:creationId xmlns:a16="http://schemas.microsoft.com/office/drawing/2014/main" id="{D71BD0CA-23D1-8A5B-FC55-D3825E373DFB}"/>
              </a:ext>
            </a:extLst>
          </p:cNvPr>
          <p:cNvSpPr txBox="1">
            <a:spLocks/>
          </p:cNvSpPr>
          <p:nvPr/>
        </p:nvSpPr>
        <p:spPr>
          <a:xfrm>
            <a:off x="10871677" y="5330655"/>
            <a:ext cx="1309167" cy="507139"/>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00" dirty="0">
                <a:solidFill>
                  <a:schemeClr val="tx1"/>
                </a:solidFill>
                <a:latin typeface="Segoe UI" panose="020B0502040204020203" pitchFamily="34" charset="0"/>
                <a:cs typeface="Segoe UI" panose="020B0502040204020203" pitchFamily="34" charset="0"/>
              </a:rPr>
              <a:t>[Insert</a:t>
            </a:r>
            <a:r>
              <a:rPr kumimoji="0" lang="en-US" sz="100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 2022</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0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Progress Update]</a:t>
            </a:r>
          </a:p>
        </p:txBody>
      </p:sp>
      <p:sp>
        <p:nvSpPr>
          <p:cNvPr id="120" name="Subtitle 6">
            <a:extLst>
              <a:ext uri="{FF2B5EF4-FFF2-40B4-BE49-F238E27FC236}">
                <a16:creationId xmlns:a16="http://schemas.microsoft.com/office/drawing/2014/main" id="{32C4D0EB-D177-41A7-1E1F-67F71925138B}"/>
              </a:ext>
            </a:extLst>
          </p:cNvPr>
          <p:cNvSpPr txBox="1">
            <a:spLocks/>
          </p:cNvSpPr>
          <p:nvPr/>
        </p:nvSpPr>
        <p:spPr>
          <a:xfrm>
            <a:off x="10927391" y="4996895"/>
            <a:ext cx="1197738" cy="16594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a:buNone/>
              <a:tabLst/>
              <a:defRPr/>
            </a:pPr>
            <a:r>
              <a:rPr kumimoji="0" lang="en-US" sz="1000" b="1" i="0" u="none" strike="noStrike" kern="1200" cap="none" spc="0" normalizeH="0" baseline="0" noProof="0" dirty="0">
                <a:ln>
                  <a:noFill/>
                </a:ln>
                <a:solidFill>
                  <a:schemeClr val="tx2"/>
                </a:solidFill>
                <a:effectLst/>
                <a:uLnTx/>
                <a:uFillTx/>
                <a:latin typeface="Segoe UI" panose="020B0502040204020203" pitchFamily="34" charset="0"/>
              </a:rPr>
              <a:t>2022</a:t>
            </a:r>
            <a:endParaRPr kumimoji="0" lang="en-US" sz="1000" b="1" i="0" u="none" strike="noStrike" kern="1200" cap="none" spc="0" normalizeH="0" baseline="0" noProof="0" dirty="0">
              <a:ln>
                <a:noFill/>
              </a:ln>
              <a:solidFill>
                <a:schemeClr val="tx2"/>
              </a:solidFill>
              <a:effectLst/>
              <a:uLnTx/>
              <a:uFillTx/>
              <a:latin typeface="Segoe UI" panose="020B0502040204020203" pitchFamily="34" charset="0"/>
              <a:cs typeface="Times New Roman" panose="02020603050405020304" pitchFamily="18" charset="0"/>
            </a:endParaRPr>
          </a:p>
        </p:txBody>
      </p:sp>
      <p:sp>
        <p:nvSpPr>
          <p:cNvPr id="121" name="Subtitle 6">
            <a:extLst>
              <a:ext uri="{FF2B5EF4-FFF2-40B4-BE49-F238E27FC236}">
                <a16:creationId xmlns:a16="http://schemas.microsoft.com/office/drawing/2014/main" id="{BE9B33C7-345A-4A87-8FDF-A1C41FB9AC86}"/>
              </a:ext>
            </a:extLst>
          </p:cNvPr>
          <p:cNvSpPr txBox="1">
            <a:spLocks/>
          </p:cNvSpPr>
          <p:nvPr/>
        </p:nvSpPr>
        <p:spPr>
          <a:xfrm>
            <a:off x="9754407" y="4034356"/>
            <a:ext cx="1309167" cy="507139"/>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lang="en-US" sz="1000" dirty="0">
                <a:solidFill>
                  <a:schemeClr val="tx1"/>
                </a:solidFill>
                <a:latin typeface="Segoe UI" panose="020B0502040204020203" pitchFamily="34" charset="0"/>
                <a:cs typeface="Segoe UI" panose="020B0502040204020203" pitchFamily="34" charset="0"/>
              </a:rPr>
              <a:t>[Insert</a:t>
            </a:r>
            <a:r>
              <a:rPr kumimoji="0" lang="en-US" sz="100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 2021</a:t>
            </a: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Progress Update]</a:t>
            </a:r>
          </a:p>
        </p:txBody>
      </p:sp>
      <p:sp>
        <p:nvSpPr>
          <p:cNvPr id="122" name="Subtitle 6">
            <a:extLst>
              <a:ext uri="{FF2B5EF4-FFF2-40B4-BE49-F238E27FC236}">
                <a16:creationId xmlns:a16="http://schemas.microsoft.com/office/drawing/2014/main" id="{43902723-21BE-4E74-6468-776D1667ED52}"/>
              </a:ext>
            </a:extLst>
          </p:cNvPr>
          <p:cNvSpPr txBox="1">
            <a:spLocks/>
          </p:cNvSpPr>
          <p:nvPr/>
        </p:nvSpPr>
        <p:spPr>
          <a:xfrm>
            <a:off x="9810121" y="3685356"/>
            <a:ext cx="1197738" cy="165940"/>
          </a:xfrm>
          <a:prstGeom prst="rect">
            <a:avLst/>
          </a:prstGeom>
        </p:spPr>
        <p:txBody>
          <a:bodyPr vert="horz" lIns="91440" tIns="45720" rIns="91440" bIns="4572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ctr" defTabSz="914400" rtl="0" eaLnBrk="1" fontAlgn="auto" latinLnBrk="0" hangingPunct="1">
              <a:lnSpc>
                <a:spcPts val="2200"/>
              </a:lnSpc>
              <a:spcBef>
                <a:spcPts val="0"/>
              </a:spcBef>
              <a:spcAft>
                <a:spcPts val="0"/>
              </a:spcAft>
              <a:buClrTx/>
              <a:buSzTx/>
              <a:buFont typeface="Arial"/>
              <a:buNone/>
              <a:tabLst/>
              <a:defRPr/>
            </a:pPr>
            <a:r>
              <a:rPr kumimoji="0" lang="en-US" sz="10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2021</a:t>
            </a:r>
          </a:p>
        </p:txBody>
      </p:sp>
      <p:sp>
        <p:nvSpPr>
          <p:cNvPr id="123" name="Oval 122">
            <a:extLst>
              <a:ext uri="{FF2B5EF4-FFF2-40B4-BE49-F238E27FC236}">
                <a16:creationId xmlns:a16="http://schemas.microsoft.com/office/drawing/2014/main" id="{B66A0AF9-A064-1346-4F41-DB051287CBA2}"/>
              </a:ext>
            </a:extLst>
          </p:cNvPr>
          <p:cNvSpPr/>
          <p:nvPr/>
        </p:nvSpPr>
        <p:spPr>
          <a:xfrm>
            <a:off x="9202731" y="4732499"/>
            <a:ext cx="178538" cy="178538"/>
          </a:xfrm>
          <a:prstGeom prst="ellipse">
            <a:avLst/>
          </a:prstGeom>
          <a:solidFill>
            <a:schemeClr val="bg2">
              <a:lumMod val="60000"/>
              <a:lumOff val="4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1F0E2"/>
              </a:solidFill>
              <a:effectLst/>
              <a:uLnTx/>
              <a:uFillTx/>
              <a:latin typeface="Segoe UI" panose="020B0502040204020203" pitchFamily="34" charset="0"/>
              <a:ea typeface="+mn-ea"/>
              <a:cs typeface="+mn-cs"/>
            </a:endParaRPr>
          </a:p>
        </p:txBody>
      </p:sp>
      <p:sp>
        <p:nvSpPr>
          <p:cNvPr id="124" name="Oval 123">
            <a:extLst>
              <a:ext uri="{FF2B5EF4-FFF2-40B4-BE49-F238E27FC236}">
                <a16:creationId xmlns:a16="http://schemas.microsoft.com/office/drawing/2014/main" id="{84B6A4FF-5C97-C81C-FFB3-773AECA8E3FD}"/>
              </a:ext>
            </a:extLst>
          </p:cNvPr>
          <p:cNvSpPr/>
          <p:nvPr/>
        </p:nvSpPr>
        <p:spPr>
          <a:xfrm>
            <a:off x="10315880" y="4732499"/>
            <a:ext cx="178538" cy="178538"/>
          </a:xfrm>
          <a:prstGeom prst="ellipse">
            <a:avLst/>
          </a:prstGeom>
          <a:solidFill>
            <a:schemeClr val="accent3"/>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1F0E2"/>
              </a:solidFill>
              <a:effectLst/>
              <a:uLnTx/>
              <a:uFillTx/>
              <a:latin typeface="Segoe UI" panose="020B0502040204020203" pitchFamily="34" charset="0"/>
              <a:ea typeface="+mn-ea"/>
              <a:cs typeface="+mn-cs"/>
            </a:endParaRPr>
          </a:p>
        </p:txBody>
      </p:sp>
      <p:sp>
        <p:nvSpPr>
          <p:cNvPr id="125" name="Oval 124">
            <a:extLst>
              <a:ext uri="{FF2B5EF4-FFF2-40B4-BE49-F238E27FC236}">
                <a16:creationId xmlns:a16="http://schemas.microsoft.com/office/drawing/2014/main" id="{1153BBEB-A3DD-93EC-BC20-4D8F116EBF99}"/>
              </a:ext>
            </a:extLst>
          </p:cNvPr>
          <p:cNvSpPr/>
          <p:nvPr/>
        </p:nvSpPr>
        <p:spPr>
          <a:xfrm>
            <a:off x="11429029" y="4732499"/>
            <a:ext cx="178538" cy="178538"/>
          </a:xfrm>
          <a:prstGeom prst="ellipse">
            <a:avLst/>
          </a:prstGeom>
          <a:solidFill>
            <a:schemeClr val="bg2">
              <a:lumMod val="60000"/>
              <a:lumOff val="40000"/>
            </a:schemeClr>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1F0E2"/>
              </a:solidFill>
              <a:effectLst/>
              <a:uLnTx/>
              <a:uFillTx/>
              <a:latin typeface="Segoe UI" panose="020B0502040204020203" pitchFamily="34" charset="0"/>
              <a:ea typeface="+mn-ea"/>
              <a:cs typeface="+mn-cs"/>
            </a:endParaRPr>
          </a:p>
        </p:txBody>
      </p:sp>
      <p:sp>
        <p:nvSpPr>
          <p:cNvPr id="126" name="Oval 125">
            <a:extLst>
              <a:ext uri="{FF2B5EF4-FFF2-40B4-BE49-F238E27FC236}">
                <a16:creationId xmlns:a16="http://schemas.microsoft.com/office/drawing/2014/main" id="{5AF43399-0F94-80A3-9B52-424F94DF8F21}"/>
              </a:ext>
            </a:extLst>
          </p:cNvPr>
          <p:cNvSpPr/>
          <p:nvPr/>
        </p:nvSpPr>
        <p:spPr>
          <a:xfrm>
            <a:off x="8089581" y="4732499"/>
            <a:ext cx="178538" cy="178538"/>
          </a:xfrm>
          <a:prstGeom prst="ellipse">
            <a:avLst/>
          </a:prstGeom>
          <a:solidFill>
            <a:schemeClr val="accent3"/>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1F0E2"/>
              </a:solidFill>
              <a:effectLst/>
              <a:uLnTx/>
              <a:uFillTx/>
              <a:latin typeface="Segoe UI" panose="020B0502040204020203" pitchFamily="34" charset="0"/>
              <a:ea typeface="+mn-ea"/>
              <a:cs typeface="+mn-cs"/>
            </a:endParaRPr>
          </a:p>
        </p:txBody>
      </p:sp>
      <p:cxnSp>
        <p:nvCxnSpPr>
          <p:cNvPr id="127" name="Straight Connector 126">
            <a:extLst>
              <a:ext uri="{FF2B5EF4-FFF2-40B4-BE49-F238E27FC236}">
                <a16:creationId xmlns:a16="http://schemas.microsoft.com/office/drawing/2014/main" id="{DD0A5012-5686-EBB3-C3DC-04F97CF1B330}"/>
              </a:ext>
            </a:extLst>
          </p:cNvPr>
          <p:cNvCxnSpPr>
            <a:cxnSpLocks/>
          </p:cNvCxnSpPr>
          <p:nvPr/>
        </p:nvCxnSpPr>
        <p:spPr>
          <a:xfrm>
            <a:off x="8110080" y="4014199"/>
            <a:ext cx="147552" cy="0"/>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BD91259-1C79-FFDE-5AE0-0BC4DC1C265B}"/>
              </a:ext>
            </a:extLst>
          </p:cNvPr>
          <p:cNvCxnSpPr>
            <a:cxnSpLocks/>
          </p:cNvCxnSpPr>
          <p:nvPr/>
        </p:nvCxnSpPr>
        <p:spPr>
          <a:xfrm>
            <a:off x="10335214" y="4014199"/>
            <a:ext cx="147552"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F5E11D7-FDC7-8229-AD0F-074536C5FBAE}"/>
              </a:ext>
            </a:extLst>
          </p:cNvPr>
          <p:cNvCxnSpPr>
            <a:cxnSpLocks/>
          </p:cNvCxnSpPr>
          <p:nvPr/>
        </p:nvCxnSpPr>
        <p:spPr>
          <a:xfrm>
            <a:off x="11452484" y="5316361"/>
            <a:ext cx="147552" cy="0"/>
          </a:xfrm>
          <a:prstGeom prst="line">
            <a:avLst/>
          </a:prstGeom>
          <a:ln w="508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22EEFD4-CF9F-4986-933B-505D4F937B73}"/>
              </a:ext>
            </a:extLst>
          </p:cNvPr>
          <p:cNvCxnSpPr>
            <a:cxnSpLocks/>
          </p:cNvCxnSpPr>
          <p:nvPr/>
        </p:nvCxnSpPr>
        <p:spPr>
          <a:xfrm>
            <a:off x="9215342" y="5316361"/>
            <a:ext cx="147552" cy="0"/>
          </a:xfrm>
          <a:prstGeom prst="line">
            <a:avLst/>
          </a:prstGeom>
          <a:ln w="508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5E812971-BA4C-E6F4-0F43-47633F6813F7}"/>
              </a:ext>
            </a:extLst>
          </p:cNvPr>
          <p:cNvSpPr/>
          <p:nvPr/>
        </p:nvSpPr>
        <p:spPr>
          <a:xfrm>
            <a:off x="6225020" y="3629126"/>
            <a:ext cx="1563371" cy="2395272"/>
          </a:xfrm>
          <a:prstGeom prst="roundRect">
            <a:avLst/>
          </a:prstGeom>
          <a:solidFill>
            <a:schemeClr val="bg2">
              <a:lumMod val="40000"/>
              <a:lumOff val="6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Metric: </a:t>
            </a:r>
            <a:r>
              <a:rPr kumimoji="0" lang="en-US" sz="1000" b="1" i="0"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rPr>
              <a:t>Gains in policy &amp; advocacy efforts</a:t>
            </a:r>
          </a:p>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Open Sans"/>
                <a:ea typeface="Open Sans"/>
                <a:cs typeface="Open Sans"/>
                <a:sym typeface="Open Sans"/>
              </a:rPr>
              <a:t>Since 2019 ABC Corp has worked to raise awareness on the impacts of XYZ policy issue. The events of 2020 caused significant setbacks, </a:t>
            </a:r>
            <a:r>
              <a:rPr kumimoji="0" lang="en-US" sz="1000" b="1" i="0" u="none" strike="noStrike" kern="1200" cap="none" spc="0" normalizeH="0" baseline="0" noProof="0" dirty="0">
                <a:ln>
                  <a:noFill/>
                </a:ln>
                <a:solidFill>
                  <a:schemeClr val="tx1"/>
                </a:solidFill>
                <a:effectLst/>
                <a:uLnTx/>
                <a:uFillTx/>
                <a:latin typeface="Open Sans"/>
                <a:ea typeface="Open Sans"/>
                <a:cs typeface="Open Sans"/>
                <a:sym typeface="Open Sans"/>
              </a:rPr>
              <a:t>although success was finally achieved in 2022</a:t>
            </a:r>
            <a:endParaRPr kumimoji="0" lang="en-US" sz="1000" b="1" i="0" u="none" strike="noStrike" kern="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1304;p26">
            <a:extLst>
              <a:ext uri="{FF2B5EF4-FFF2-40B4-BE49-F238E27FC236}">
                <a16:creationId xmlns:a16="http://schemas.microsoft.com/office/drawing/2014/main" id="{0BA7586B-CD55-CDCB-FF0F-A624CBA91066}"/>
              </a:ext>
            </a:extLst>
          </p:cNvPr>
          <p:cNvSpPr txBox="1">
            <a:spLocks noGrp="1"/>
          </p:cNvSpPr>
          <p:nvPr>
            <p:ph type="title"/>
          </p:nvPr>
        </p:nvSpPr>
        <p:spPr>
          <a:xfrm>
            <a:off x="236275" y="-101853"/>
            <a:ext cx="11528351" cy="802077"/>
          </a:xfrm>
          <a:prstGeom prst="rect">
            <a:avLst/>
          </a:prstGeom>
          <a:noFill/>
          <a:ln>
            <a:noFill/>
          </a:ln>
        </p:spPr>
        <p:txBody>
          <a:bodyPr spcFirstLastPara="1" wrap="square" lIns="91425" tIns="45700" rIns="91425" bIns="45700" anchor="ctr" anchorCtr="0">
            <a:normAutofit/>
          </a:bodyPr>
          <a:lstStyle/>
          <a:p>
            <a:pPr>
              <a:buClr>
                <a:srgbClr val="BB4430"/>
              </a:buClr>
              <a:buSzPts val="3200"/>
            </a:pPr>
            <a:r>
              <a:rPr lang="en-US" sz="3200" dirty="0">
                <a:solidFill>
                  <a:srgbClr val="BB4430"/>
                </a:solidFill>
                <a:latin typeface="Ovo"/>
              </a:rPr>
              <a:t>Lookback: 2023 Program Impact, by the Numbers </a:t>
            </a:r>
            <a:r>
              <a:rPr lang="en-US" sz="3200" dirty="0">
                <a:solidFill>
                  <a:srgbClr val="BA4430"/>
                </a:solidFill>
                <a:highlight>
                  <a:srgbClr val="FFFF00"/>
                </a:highlight>
                <a:latin typeface="Ovo"/>
              </a:rPr>
              <a:t>(as of DATE)</a:t>
            </a:r>
            <a:endParaRPr lang="en-US" sz="3200" dirty="0">
              <a:latin typeface="Ovo"/>
            </a:endParaRPr>
          </a:p>
        </p:txBody>
      </p:sp>
      <p:sp>
        <p:nvSpPr>
          <p:cNvPr id="10" name="TextBox 9">
            <a:extLst>
              <a:ext uri="{FF2B5EF4-FFF2-40B4-BE49-F238E27FC236}">
                <a16:creationId xmlns:a16="http://schemas.microsoft.com/office/drawing/2014/main" id="{E68379A4-5BC0-8B53-B325-4F89D81F955E}"/>
              </a:ext>
            </a:extLst>
          </p:cNvPr>
          <p:cNvSpPr txBox="1"/>
          <p:nvPr/>
        </p:nvSpPr>
        <p:spPr>
          <a:xfrm>
            <a:off x="6581080" y="0"/>
            <a:ext cx="4989254" cy="369332"/>
          </a:xfrm>
          <a:prstGeom prst="rect">
            <a:avLst/>
          </a:prstGeom>
          <a:solidFill>
            <a:srgbClr val="BA443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4E5464"/>
                </a:solidFill>
                <a:latin typeface="Open Sans" panose="020B0606030504020204" pitchFamily="34" charset="0"/>
                <a:ea typeface="Open Sans" panose="020B0606030504020204" pitchFamily="34" charset="0"/>
                <a:cs typeface="Open Sans" panose="020B0606030504020204" pitchFamily="34" charset="0"/>
              </a:rPr>
              <a:t>UPDATED VISUALIZATION: ILLUSTRATIVE</a:t>
            </a:r>
            <a:endParaRPr kumimoji="0" lang="en-US" sz="18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863AF72-8943-6B0E-5D03-94A64C044C00}"/>
              </a:ext>
            </a:extLst>
          </p:cNvPr>
          <p:cNvSpPr txBox="1"/>
          <p:nvPr/>
        </p:nvSpPr>
        <p:spPr>
          <a:xfrm>
            <a:off x="240897" y="484516"/>
            <a:ext cx="11702922"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Guidance: </a:t>
            </a:r>
            <a:r>
              <a:rPr lang="en-US" sz="1200" dirty="0">
                <a:latin typeface="Open Sans" panose="020B0606030504020204" pitchFamily="34" charset="0"/>
                <a:ea typeface="Open Sans" panose="020B0606030504020204" pitchFamily="34" charset="0"/>
                <a:cs typeface="Open Sans" panose="020B0606030504020204" pitchFamily="34" charset="0"/>
              </a:rPr>
              <a:t>Work with the IMM Team to update information for this slide. Where relevant, </a:t>
            </a:r>
            <a:r>
              <a:rPr lang="en-US" sz="1200" b="1" dirty="0">
                <a:latin typeface="Open Sans" panose="020B0606030504020204" pitchFamily="34" charset="0"/>
                <a:ea typeface="Open Sans" panose="020B0606030504020204" pitchFamily="34" charset="0"/>
                <a:cs typeface="Open Sans" panose="020B0606030504020204" pitchFamily="34" charset="0"/>
              </a:rPr>
              <a:t>indicate the metrics </a:t>
            </a:r>
            <a:r>
              <a:rPr lang="en-US" sz="1200" dirty="0">
                <a:latin typeface="Open Sans" panose="020B0606030504020204" pitchFamily="34" charset="0"/>
                <a:ea typeface="Open Sans" panose="020B0606030504020204" pitchFamily="34" charset="0"/>
                <a:cs typeface="Open Sans" panose="020B0606030504020204" pitchFamily="34" charset="0"/>
              </a:rPr>
              <a:t>that will be an input to the North Star’s IMM Plan.</a:t>
            </a:r>
          </a:p>
        </p:txBody>
      </p:sp>
      <p:cxnSp>
        <p:nvCxnSpPr>
          <p:cNvPr id="11" name="Straight Connector 10">
            <a:extLst>
              <a:ext uri="{FF2B5EF4-FFF2-40B4-BE49-F238E27FC236}">
                <a16:creationId xmlns:a16="http://schemas.microsoft.com/office/drawing/2014/main" id="{54C5A335-3DCF-35D6-56A6-D18E421EDE01}"/>
              </a:ext>
            </a:extLst>
          </p:cNvPr>
          <p:cNvCxnSpPr>
            <a:cxnSpLocks/>
          </p:cNvCxnSpPr>
          <p:nvPr/>
        </p:nvCxnSpPr>
        <p:spPr>
          <a:xfrm>
            <a:off x="10337445" y="4011134"/>
            <a:ext cx="147552" cy="0"/>
          </a:xfrm>
          <a:prstGeom prst="line">
            <a:avLst/>
          </a:prstGeom>
          <a:ln w="444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C7598FE-EAC3-B310-AED6-C4C4D3FE834A}"/>
              </a:ext>
            </a:extLst>
          </p:cNvPr>
          <p:cNvSpPr txBox="1"/>
          <p:nvPr/>
        </p:nvSpPr>
        <p:spPr>
          <a:xfrm>
            <a:off x="4584342" y="4881553"/>
            <a:ext cx="1440872"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[INSERT INSIGHT]…..</a:t>
            </a:r>
          </a:p>
        </p:txBody>
      </p:sp>
      <p:cxnSp>
        <p:nvCxnSpPr>
          <p:cNvPr id="13" name="Straight Connector 12">
            <a:extLst>
              <a:ext uri="{FF2B5EF4-FFF2-40B4-BE49-F238E27FC236}">
                <a16:creationId xmlns:a16="http://schemas.microsoft.com/office/drawing/2014/main" id="{5F9E24DA-3AB2-006E-ACC1-F668B2AB1F05}"/>
              </a:ext>
            </a:extLst>
          </p:cNvPr>
          <p:cNvCxnSpPr>
            <a:cxnSpLocks/>
          </p:cNvCxnSpPr>
          <p:nvPr/>
        </p:nvCxnSpPr>
        <p:spPr>
          <a:xfrm flipV="1">
            <a:off x="3580419" y="4989275"/>
            <a:ext cx="970348" cy="32708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271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2514C9-B4D9-A3DD-7656-E84A16B0A1DD}"/>
              </a:ext>
            </a:extLst>
          </p:cNvPr>
          <p:cNvSpPr txBox="1">
            <a:spLocks/>
          </p:cNvSpPr>
          <p:nvPr/>
        </p:nvSpPr>
        <p:spPr>
          <a:xfrm>
            <a:off x="506604" y="111653"/>
            <a:ext cx="11402858" cy="978729"/>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pPr>
              <a:defRPr/>
            </a:pPr>
            <a:r>
              <a:rPr kumimoji="0" lang="en-US" sz="3200" b="0" i="0" u="none" strike="noStrike" kern="1200" cap="none" spc="0" normalizeH="0" baseline="0" noProof="0" dirty="0">
                <a:ln>
                  <a:noFill/>
                </a:ln>
                <a:solidFill>
                  <a:srgbClr val="BA4430"/>
                </a:solidFill>
                <a:effectLst/>
                <a:uLnTx/>
                <a:uFillTx/>
                <a:latin typeface="Ovo"/>
              </a:rPr>
              <a:t>Lookback: 2023 Program-level Key Learnings</a:t>
            </a:r>
            <a:r>
              <a:rPr lang="en-US" sz="3200" dirty="0">
                <a:solidFill>
                  <a:srgbClr val="BA4430"/>
                </a:solidFill>
                <a:latin typeface="Ovo"/>
              </a:rPr>
              <a:t> </a:t>
            </a:r>
            <a:r>
              <a:rPr lang="en-US" sz="3200" dirty="0">
                <a:solidFill>
                  <a:srgbClr val="BA4430"/>
                </a:solidFill>
                <a:highlight>
                  <a:srgbClr val="FFFF00"/>
                </a:highlight>
                <a:latin typeface="Ovo"/>
              </a:rPr>
              <a:t>(as of DATE)</a:t>
            </a:r>
            <a:endParaRPr lang="en-US" sz="3200" dirty="0">
              <a:latin typeface="Ovo"/>
            </a:endParaRPr>
          </a:p>
          <a:p>
            <a:pPr>
              <a:defRPr/>
            </a:pPr>
            <a:endParaRPr lang="en-US" sz="3200" b="0" i="0" u="none" strike="noStrike" kern="1200" cap="none" spc="0" normalizeH="0" baseline="0" noProof="0" dirty="0">
              <a:ln>
                <a:noFill/>
              </a:ln>
              <a:solidFill>
                <a:srgbClr val="BA4430"/>
              </a:solidFill>
              <a:effectLst/>
              <a:uLnTx/>
              <a:uFillTx/>
              <a:latin typeface="Ovo" panose="02020502070400060406" pitchFamily="18" charset="0"/>
            </a:endParaRPr>
          </a:p>
        </p:txBody>
      </p:sp>
      <p:sp>
        <p:nvSpPr>
          <p:cNvPr id="11" name="TextBox 10">
            <a:extLst>
              <a:ext uri="{FF2B5EF4-FFF2-40B4-BE49-F238E27FC236}">
                <a16:creationId xmlns:a16="http://schemas.microsoft.com/office/drawing/2014/main" id="{AB48589C-1994-AA7B-6839-3FCC1CC5082E}"/>
              </a:ext>
            </a:extLst>
          </p:cNvPr>
          <p:cNvSpPr txBox="1"/>
          <p:nvPr/>
        </p:nvSpPr>
        <p:spPr>
          <a:xfrm>
            <a:off x="506604"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Key</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 Accomplishments</a:t>
            </a:r>
          </a:p>
          <a:p>
            <a:pPr marL="174625" marR="0" lvl="0" indent="-1746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191D957F-BD00-1F31-CA68-879C42F9270A}"/>
              </a:ext>
            </a:extLst>
          </p:cNvPr>
          <p:cNvSpPr txBox="1"/>
          <p:nvPr/>
        </p:nvSpPr>
        <p:spPr>
          <a:xfrm>
            <a:off x="4257857"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 Key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0B06E53-7055-F5F1-07F8-F89288F654B2}"/>
              </a:ext>
            </a:extLst>
          </p:cNvPr>
          <p:cNvSpPr txBox="1"/>
          <p:nvPr/>
        </p:nvSpPr>
        <p:spPr>
          <a:xfrm>
            <a:off x="8009110"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8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a:t>
            </a:r>
            <a:r>
              <a:rPr kumimoji="0" lang="en-US" sz="118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Feedback</a:t>
            </a:r>
            <a:r>
              <a:rPr kumimoji="0" lang="en-US" sz="118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from Partners (Grantees,  Investees, BV teams)</a:t>
            </a:r>
            <a:endParaRPr kumimoji="0" lang="en-US" sz="118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B5730E0B-BD0F-C4EC-C1D1-6E4D0F56D2EC}"/>
              </a:ext>
            </a:extLst>
          </p:cNvPr>
          <p:cNvSpPr txBox="1"/>
          <p:nvPr/>
        </p:nvSpPr>
        <p:spPr>
          <a:xfrm>
            <a:off x="6096000" y="3744315"/>
            <a:ext cx="5567672" cy="2346960"/>
          </a:xfrm>
          <a:prstGeom prst="rect">
            <a:avLst/>
          </a:prstGeom>
          <a:solidFill>
            <a:schemeClr val="tx2">
              <a:lumMod val="60000"/>
              <a:lumOff val="4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Key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Takeaways</a:t>
            </a: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(e.g., adjustments to strategy design &amp; learning agenda)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Based on your program-level insights, what are key takeaways for your program?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4625" marR="0" lvl="0" indent="-174625"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B4EE0BF-20E0-56CE-521D-D1299E1FC4A0}"/>
              </a:ext>
            </a:extLst>
          </p:cNvPr>
          <p:cNvSpPr txBox="1"/>
          <p:nvPr/>
        </p:nvSpPr>
        <p:spPr>
          <a:xfrm>
            <a:off x="506604" y="3744315"/>
            <a:ext cx="5483649" cy="2346960"/>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Changes in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Internal &amp; External Context</a:t>
            </a:r>
          </a:p>
          <a:p>
            <a:pPr marL="171450" marR="0" lvl="0" indent="-171450" defTabSz="91440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8160E9A-BBC5-9796-1F66-BB80E2A567F7}"/>
              </a:ext>
            </a:extLst>
          </p:cNvPr>
          <p:cNvSpPr txBox="1"/>
          <p:nvPr/>
        </p:nvSpPr>
        <p:spPr>
          <a:xfrm>
            <a:off x="506604" y="623143"/>
            <a:ext cx="11063355" cy="738664"/>
          </a:xfrm>
          <a:prstGeom prst="rect">
            <a:avLst/>
          </a:prstGeom>
          <a:noFill/>
        </p:spPr>
        <p:txBody>
          <a:bodyPr wrap="square" rtlCol="0">
            <a:spAutoFit/>
          </a:bodyPr>
          <a:lstStyle/>
          <a:p>
            <a:r>
              <a:rPr lang="en-US" sz="1400" b="1" dirty="0">
                <a:solidFill>
                  <a:srgbClr val="4E5464"/>
                </a:solidFill>
                <a:latin typeface="Open Sans" panose="020B0606030504020204" pitchFamily="34" charset="0"/>
                <a:ea typeface="Open Sans" panose="020B0606030504020204" pitchFamily="34" charset="0"/>
                <a:cs typeface="Open Sans" panose="020B0606030504020204" pitchFamily="34" charset="0"/>
              </a:rPr>
              <a:t>Guidance: </a:t>
            </a:r>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Building off the previous slides showing implementation and impact data from your program (the </a:t>
            </a:r>
            <a:r>
              <a:rPr lang="en-US" sz="1400" b="1" dirty="0">
                <a:solidFill>
                  <a:srgbClr val="4E5464"/>
                </a:solidFill>
                <a:latin typeface="Open Sans" panose="020B0606030504020204" pitchFamily="34" charset="0"/>
                <a:ea typeface="Open Sans" panose="020B0606030504020204" pitchFamily="34" charset="0"/>
                <a:cs typeface="Open Sans" panose="020B0606030504020204" pitchFamily="34" charset="0"/>
              </a:rPr>
              <a:t>“What”</a:t>
            </a:r>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rgbClr val="4E5464"/>
                </a:solidFill>
                <a:latin typeface="Open Sans" panose="020B0606030504020204" pitchFamily="34" charset="0"/>
                <a:ea typeface="Open Sans" panose="020B0606030504020204" pitchFamily="34" charset="0"/>
                <a:cs typeface="Open Sans" panose="020B0606030504020204" pitchFamily="34" charset="0"/>
              </a:rPr>
              <a:t> </a:t>
            </a:r>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use the “Insights” boxes to highlight your key reflections (the </a:t>
            </a:r>
            <a:r>
              <a:rPr lang="en-US" sz="1400" b="1" dirty="0">
                <a:solidFill>
                  <a:srgbClr val="4E5464"/>
                </a:solidFill>
                <a:latin typeface="Open Sans" panose="020B0606030504020204" pitchFamily="34" charset="0"/>
                <a:ea typeface="Open Sans" panose="020B0606030504020204" pitchFamily="34" charset="0"/>
                <a:cs typeface="Open Sans" panose="020B0606030504020204" pitchFamily="34" charset="0"/>
              </a:rPr>
              <a:t>“So What”</a:t>
            </a:r>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 include insights about your program’s contributions to the North Star. Then, identify how you intend to apply those insights to your work in the future in the “Key Takeaways” box (the </a:t>
            </a:r>
            <a:r>
              <a:rPr lang="en-US" sz="1400" b="1" dirty="0">
                <a:solidFill>
                  <a:srgbClr val="4E5464"/>
                </a:solidFill>
                <a:latin typeface="Open Sans" panose="020B0606030504020204" pitchFamily="34" charset="0"/>
                <a:ea typeface="Open Sans" panose="020B0606030504020204" pitchFamily="34" charset="0"/>
                <a:cs typeface="Open Sans" panose="020B0606030504020204" pitchFamily="34" charset="0"/>
              </a:rPr>
              <a:t>“Now What”</a:t>
            </a:r>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739367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DE637-3FDD-90FD-AA2D-79AD5E0712D5}"/>
              </a:ext>
            </a:extLst>
          </p:cNvPr>
          <p:cNvSpPr>
            <a:spLocks noGrp="1"/>
          </p:cNvSpPr>
          <p:nvPr>
            <p:ph type="title"/>
          </p:nvPr>
        </p:nvSpPr>
        <p:spPr>
          <a:xfrm>
            <a:off x="215878" y="565785"/>
            <a:ext cx="5179081" cy="793921"/>
          </a:xfrm>
        </p:spPr>
        <p:txBody>
          <a:bodyPr/>
          <a:lstStyle/>
          <a:p>
            <a:r>
              <a:rPr lang="en-US" b="1" dirty="0"/>
              <a:t>LOOK FORWARD: 2024</a:t>
            </a:r>
          </a:p>
        </p:txBody>
      </p:sp>
      <p:sp>
        <p:nvSpPr>
          <p:cNvPr id="4" name="TextBox 3">
            <a:extLst>
              <a:ext uri="{FF2B5EF4-FFF2-40B4-BE49-F238E27FC236}">
                <a16:creationId xmlns:a16="http://schemas.microsoft.com/office/drawing/2014/main" id="{0968C54B-BCB4-571A-D543-D9CB857178FA}"/>
              </a:ext>
            </a:extLst>
          </p:cNvPr>
          <p:cNvSpPr txBox="1"/>
          <p:nvPr/>
        </p:nvSpPr>
        <p:spPr>
          <a:xfrm>
            <a:off x="307319" y="1453896"/>
            <a:ext cx="4464834"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Agenda</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Objectives &amp; Staff</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JEDI Overview</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Work Plan</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OKRs</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448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0931"/>
          </a:xfrm>
        </p:spPr>
        <p:txBody>
          <a:bodyPr/>
          <a:lstStyle/>
          <a:p>
            <a:r>
              <a:rPr lang="en-US" dirty="0"/>
              <a:t>Look Forward: 2024 Strategic Learning Agenda</a:t>
            </a:r>
          </a:p>
        </p:txBody>
      </p:sp>
      <p:sp>
        <p:nvSpPr>
          <p:cNvPr id="18" name="Text Placeholder 1">
            <a:extLst>
              <a:ext uri="{FF2B5EF4-FFF2-40B4-BE49-F238E27FC236}">
                <a16:creationId xmlns:a16="http://schemas.microsoft.com/office/drawing/2014/main" id="{C690AA0A-4B62-4F84-AF86-2E277CF7840F}"/>
              </a:ext>
            </a:extLst>
          </p:cNvPr>
          <p:cNvSpPr txBox="1">
            <a:spLocks/>
          </p:cNvSpPr>
          <p:nvPr/>
        </p:nvSpPr>
        <p:spPr>
          <a:xfrm>
            <a:off x="8260749" y="2210463"/>
            <a:ext cx="3592948" cy="3904090"/>
          </a:xfrm>
          <a:prstGeom prst="rect">
            <a:avLst/>
          </a:prstGeom>
        </p:spPr>
        <p:txBody>
          <a:bodyPr vert="horz" lIns="91440" tIns="45720" rIns="91440" bIns="45720" rtlCol="0" anchor="t">
            <a:normAutofit/>
          </a:bodyPr>
          <a:lstStyle>
            <a:lvl1pPr marL="173038" indent="-173038" algn="l" defTabSz="914400" rtl="0" eaLnBrk="1" latinLnBrk="0" hangingPunct="1">
              <a:lnSpc>
                <a:spcPct val="150000"/>
              </a:lnSpc>
              <a:spcBef>
                <a:spcPts val="1000"/>
              </a:spcBef>
              <a:buClr>
                <a:schemeClr val="tx2"/>
              </a:buClr>
              <a:buFont typeface="Arial" panose="020B0604020202020204" pitchFamily="34" charset="0"/>
              <a:buChar char="•"/>
              <a:tabLst/>
              <a:defRPr sz="1800" b="0" i="0"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73038" marR="0" lvl="0" indent="-173038" algn="l" defTabSz="914400" rtl="0" eaLnBrk="1" fontAlgn="auto" latinLnBrk="0" hangingPunct="1">
              <a:lnSpc>
                <a:spcPct val="124000"/>
              </a:lnSpc>
              <a:spcBef>
                <a:spcPts val="1200"/>
              </a:spcBef>
              <a:spcAft>
                <a:spcPts val="600"/>
              </a:spcAft>
              <a:buClr>
                <a:srgbClr val="BA443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E5464"/>
              </a:solidFill>
              <a:effectLst/>
              <a:uLnTx/>
              <a:uFillTx/>
              <a:latin typeface="Open Sans" panose="020B0606030504020204"/>
              <a:ea typeface="Open Sans" panose="020B0606030504020204" pitchFamily="34" charset="0"/>
              <a:cs typeface="Open Sans" panose="020B0606030504020204" pitchFamily="34" charset="0"/>
            </a:endParaRPr>
          </a:p>
          <a:p>
            <a:pPr marL="173038" marR="0" lvl="0" indent="-173038" algn="l" defTabSz="914400" rtl="0" eaLnBrk="1" fontAlgn="auto" latinLnBrk="0" hangingPunct="1">
              <a:lnSpc>
                <a:spcPct val="124000"/>
              </a:lnSpc>
              <a:spcBef>
                <a:spcPts val="1200"/>
              </a:spcBef>
              <a:spcAft>
                <a:spcPts val="600"/>
              </a:spcAft>
              <a:buClr>
                <a:srgbClr val="BA443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E5464"/>
              </a:solidFill>
              <a:effectLst/>
              <a:uLnTx/>
              <a:uFillTx/>
              <a:latin typeface="Open Sans" panose="020B0606030504020204"/>
              <a:ea typeface="Open Sans" panose="020B0606030504020204" pitchFamily="34" charset="0"/>
              <a:cs typeface="Open Sans" panose="020B0606030504020204" pitchFamily="34" charset="0"/>
            </a:endParaRPr>
          </a:p>
          <a:p>
            <a:pPr marL="173038" marR="0" lvl="0" indent="-173038" algn="l" defTabSz="914400" rtl="0" eaLnBrk="1" fontAlgn="auto" latinLnBrk="0" hangingPunct="1">
              <a:lnSpc>
                <a:spcPct val="124000"/>
              </a:lnSpc>
              <a:spcBef>
                <a:spcPts val="1200"/>
              </a:spcBef>
              <a:spcAft>
                <a:spcPts val="600"/>
              </a:spcAft>
              <a:buClr>
                <a:srgbClr val="BA4430"/>
              </a:buClr>
              <a:buSzTx/>
              <a:buFont typeface="Arial" panose="020B0604020202020204" pitchFamily="34" charset="0"/>
              <a:buChar char="•"/>
              <a:tabLst/>
              <a:defRPr/>
            </a:pPr>
            <a:endParaRPr kumimoji="0" lang="en-US" sz="1600" b="0" i="0" u="none" strike="noStrike" kern="1200" cap="none" spc="0" normalizeH="0" baseline="0" noProof="0" dirty="0">
              <a:ln>
                <a:noFill/>
              </a:ln>
              <a:solidFill>
                <a:srgbClr val="4E5464"/>
              </a:solidFill>
              <a:effectLst/>
              <a:uLnTx/>
              <a:uFillTx/>
              <a:latin typeface="Open Sans" panose="020B0606030504020204"/>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AAB0E05-AA31-4A66-B185-DBAEE887273F}"/>
              </a:ext>
            </a:extLst>
          </p:cNvPr>
          <p:cNvSpPr txBox="1"/>
          <p:nvPr/>
        </p:nvSpPr>
        <p:spPr>
          <a:xfrm>
            <a:off x="436180" y="1190856"/>
            <a:ext cx="11056882" cy="374398"/>
          </a:xfrm>
          <a:prstGeom prst="rect">
            <a:avLst/>
          </a:prstGeom>
          <a:noFill/>
        </p:spPr>
        <p:txBody>
          <a:bodyPr wrap="square">
            <a:spAutoFit/>
          </a:bodyPr>
          <a:lstStyle/>
          <a:p>
            <a:pPr marL="0" marR="0" lvl="0" indent="0" algn="l" defTabSz="914400" rtl="0" eaLnBrk="1" fontAlgn="auto" latinLnBrk="0" hangingPunct="1">
              <a:lnSpc>
                <a:spcPct val="124000"/>
              </a:lnSpc>
              <a:spcBef>
                <a:spcPts val="1200"/>
              </a:spcBef>
              <a:spcAft>
                <a:spcPts val="600"/>
              </a:spcAft>
              <a:buClrTx/>
              <a:buSzTx/>
              <a:buFontTx/>
              <a:buNone/>
              <a:tabLst/>
              <a:defRPr/>
            </a:pPr>
            <a:r>
              <a:rPr kumimoji="0" lang="en-US" sz="1600" b="1" i="0" u="none" strike="noStrike" kern="1200" cap="none" spc="0" normalizeH="0" baseline="0" noProof="0" dirty="0">
                <a:ln>
                  <a:noFill/>
                </a:ln>
                <a:solidFill>
                  <a:srgbClr val="4E5464"/>
                </a:solidFill>
                <a:effectLst/>
                <a:uLnTx/>
                <a:uFillTx/>
                <a:latin typeface="Open Sans" panose="020B0606030504020204"/>
                <a:ea typeface="+mn-ea"/>
                <a:cs typeface="+mn-cs"/>
              </a:rPr>
              <a:t>What program-level learning questions do you aim to answer next year?</a:t>
            </a:r>
          </a:p>
        </p:txBody>
      </p:sp>
      <p:graphicFrame>
        <p:nvGraphicFramePr>
          <p:cNvPr id="5" name="Table 3">
            <a:extLst>
              <a:ext uri="{FF2B5EF4-FFF2-40B4-BE49-F238E27FC236}">
                <a16:creationId xmlns:a16="http://schemas.microsoft.com/office/drawing/2014/main" id="{53BA74FD-2488-10A6-41C6-14397D80F769}"/>
              </a:ext>
            </a:extLst>
          </p:cNvPr>
          <p:cNvGraphicFramePr>
            <a:graphicFrameLocks noGrp="1"/>
          </p:cNvGraphicFramePr>
          <p:nvPr>
            <p:extLst>
              <p:ext uri="{D42A27DB-BD31-4B8C-83A1-F6EECF244321}">
                <p14:modId xmlns:p14="http://schemas.microsoft.com/office/powerpoint/2010/main" val="3687891248"/>
              </p:ext>
            </p:extLst>
          </p:nvPr>
        </p:nvGraphicFramePr>
        <p:xfrm>
          <a:off x="235131" y="1629564"/>
          <a:ext cx="11695612" cy="4337409"/>
        </p:xfrm>
        <a:graphic>
          <a:graphicData uri="http://schemas.openxmlformats.org/drawingml/2006/table">
            <a:tbl>
              <a:tblPr firstRow="1" bandRow="1">
                <a:tableStyleId>{5940675A-B579-460E-94D1-54222C63F5DA}</a:tableStyleId>
              </a:tblPr>
              <a:tblGrid>
                <a:gridCol w="1392334">
                  <a:extLst>
                    <a:ext uri="{9D8B030D-6E8A-4147-A177-3AD203B41FA5}">
                      <a16:colId xmlns:a16="http://schemas.microsoft.com/office/drawing/2014/main" val="1040592178"/>
                    </a:ext>
                  </a:extLst>
                </a:gridCol>
                <a:gridCol w="2244498">
                  <a:extLst>
                    <a:ext uri="{9D8B030D-6E8A-4147-A177-3AD203B41FA5}">
                      <a16:colId xmlns:a16="http://schemas.microsoft.com/office/drawing/2014/main" val="166831430"/>
                    </a:ext>
                  </a:extLst>
                </a:gridCol>
                <a:gridCol w="2210973">
                  <a:extLst>
                    <a:ext uri="{9D8B030D-6E8A-4147-A177-3AD203B41FA5}">
                      <a16:colId xmlns:a16="http://schemas.microsoft.com/office/drawing/2014/main" val="3256134049"/>
                    </a:ext>
                  </a:extLst>
                </a:gridCol>
                <a:gridCol w="1949269">
                  <a:extLst>
                    <a:ext uri="{9D8B030D-6E8A-4147-A177-3AD203B41FA5}">
                      <a16:colId xmlns:a16="http://schemas.microsoft.com/office/drawing/2014/main" val="692982219"/>
                    </a:ext>
                  </a:extLst>
                </a:gridCol>
                <a:gridCol w="1949269">
                  <a:extLst>
                    <a:ext uri="{9D8B030D-6E8A-4147-A177-3AD203B41FA5}">
                      <a16:colId xmlns:a16="http://schemas.microsoft.com/office/drawing/2014/main" val="2819477848"/>
                    </a:ext>
                  </a:extLst>
                </a:gridCol>
                <a:gridCol w="1949269">
                  <a:extLst>
                    <a:ext uri="{9D8B030D-6E8A-4147-A177-3AD203B41FA5}">
                      <a16:colId xmlns:a16="http://schemas.microsoft.com/office/drawing/2014/main" val="4017325678"/>
                    </a:ext>
                  </a:extLst>
                </a:gridCol>
              </a:tblGrid>
              <a:tr h="950926">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Strategic Learning Question</a:t>
                      </a:r>
                    </a:p>
                  </a:txBody>
                  <a:tcPr>
                    <a:solidFill>
                      <a:schemeClr val="bg2">
                        <a:lumMod val="75000"/>
                      </a:schemeClr>
                    </a:solidFill>
                  </a:tcPr>
                </a:tc>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will this information be used and by whom?</a:t>
                      </a:r>
                    </a:p>
                  </a:txBody>
                  <a:tcPr>
                    <a:solidFill>
                      <a:schemeClr val="bg2">
                        <a:lumMod val="75000"/>
                      </a:schemeClr>
                    </a:solidFill>
                  </a:tcPr>
                </a:tc>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information do we need to sufficiently answer this question?</a:t>
                      </a:r>
                    </a:p>
                  </a:txBody>
                  <a:tcPr>
                    <a:solidFill>
                      <a:schemeClr val="bg2">
                        <a:lumMod val="75000"/>
                      </a:schemeClr>
                    </a:solidFill>
                  </a:tcPr>
                </a:tc>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By when do we need this information?</a:t>
                      </a:r>
                    </a:p>
                  </a:txBody>
                  <a:tcPr>
                    <a:solidFill>
                      <a:schemeClr val="bg2">
                        <a:lumMod val="75000"/>
                      </a:schemeClr>
                    </a:solidFill>
                  </a:tcPr>
                </a:tc>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How will we answer this question </a:t>
                      </a:r>
                    </a:p>
                    <a:p>
                      <a:pPr algn="ctr"/>
                      <a:r>
                        <a:rPr lang="en-US" sz="900" b="0" dirty="0">
                          <a:solidFill>
                            <a:schemeClr val="bg1"/>
                          </a:solidFill>
                          <a:latin typeface="Open Sans" panose="020B0606030504020204" pitchFamily="34" charset="0"/>
                          <a:ea typeface="Open Sans" panose="020B0606030504020204" pitchFamily="34" charset="0"/>
                          <a:cs typeface="Open Sans" panose="020B0606030504020204" pitchFamily="34" charset="0"/>
                        </a:rPr>
                        <a:t>(e.g., targeted grants, commissioned research, Advisory Committee, IMM Partner, etc.)?</a:t>
                      </a:r>
                    </a:p>
                  </a:txBody>
                  <a:tcPr>
                    <a:solidFill>
                      <a:schemeClr val="bg2">
                        <a:lumMod val="75000"/>
                      </a:schemeClr>
                    </a:solidFill>
                  </a:tcPr>
                </a:tc>
                <a:tc>
                  <a:txBody>
                    <a:bodyPr/>
                    <a:lstStyle/>
                    <a:p>
                      <a:pPr algn="ctr"/>
                      <a:r>
                        <a:rPr lang="en-US" sz="9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resources are needed, and have they already been planned?</a:t>
                      </a:r>
                    </a:p>
                  </a:txBody>
                  <a:tcPr>
                    <a:solidFill>
                      <a:schemeClr val="bg2">
                        <a:lumMod val="75000"/>
                      </a:schemeClr>
                    </a:solidFill>
                  </a:tcPr>
                </a:tc>
                <a:extLst>
                  <a:ext uri="{0D108BD9-81ED-4DB2-BD59-A6C34878D82A}">
                    <a16:rowId xmlns:a16="http://schemas.microsoft.com/office/drawing/2014/main" val="1247389044"/>
                  </a:ext>
                </a:extLst>
              </a:tr>
              <a:tr h="3307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Strategy: </a:t>
                      </a:r>
                      <a:r>
                        <a:rPr lang="en-US" sz="900" dirty="0">
                          <a:latin typeface="Open Sans" panose="020B0606030504020204" pitchFamily="34" charset="0"/>
                          <a:ea typeface="Open Sans" panose="020B0606030504020204" pitchFamily="34" charset="0"/>
                          <a:cs typeface="Open Sans" panose="020B0606030504020204" pitchFamily="34" charset="0"/>
                        </a:rPr>
                        <a:t>questions on how BI has designed, implemented, and managed strategies (e.g., activities that contribute to the North Stars, funding decisions, engaging external perspectives, soliciting partner feedback)</a:t>
                      </a: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5108851"/>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oFill/>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255132878"/>
                  </a:ext>
                </a:extLst>
              </a:tr>
              <a:tr h="409670">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Impact: </a:t>
                      </a:r>
                      <a:r>
                        <a:rPr lang="en-US" sz="900" dirty="0">
                          <a:latin typeface="Open Sans" panose="020B0606030504020204" pitchFamily="34" charset="0"/>
                          <a:ea typeface="Open Sans" panose="020B0606030504020204" pitchFamily="34" charset="0"/>
                          <a:cs typeface="Open Sans" panose="020B0606030504020204" pitchFamily="34" charset="0"/>
                        </a:rPr>
                        <a:t>questions on measuring program-level and North Star-level outcomes, testing underlying beliefs about why and how change happens, and understanding the extent to which our program is contributing to change</a:t>
                      </a: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2">
                        <a:lumMod val="40000"/>
                        <a:lumOff val="60000"/>
                      </a:schemeClr>
                    </a:solidFill>
                  </a:tcPr>
                </a:tc>
                <a:tc hMerge="1">
                  <a:txBody>
                    <a:bodyPr/>
                    <a:lstStyle/>
                    <a:p>
                      <a:endParaRPr lang="en-US" sz="1100" dirty="0"/>
                    </a:p>
                  </a:txBody>
                  <a:tcPr/>
                </a:tc>
                <a:tc hMerge="1">
                  <a:txBody>
                    <a:bodyPr/>
                    <a:lstStyle/>
                    <a:p>
                      <a:endParaRPr lang="en-US" sz="1100" dirty="0"/>
                    </a:p>
                  </a:txBody>
                  <a:tcPr/>
                </a:tc>
                <a:tc hMerge="1">
                  <a:txBody>
                    <a:bodyPr/>
                    <a:lstStyle/>
                    <a:p>
                      <a:endParaRPr lang="en-US"/>
                    </a:p>
                  </a:txBody>
                  <a:tcPr/>
                </a:tc>
                <a:tc hMerge="1">
                  <a:txBody>
                    <a:bodyPr/>
                    <a:lstStyle/>
                    <a:p>
                      <a:endParaRPr lang="en-US" sz="1100" dirty="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solidFill>
                          <a:schemeClr val="tx2"/>
                        </a:solidFill>
                      </a:endParaRPr>
                    </a:p>
                  </a:txBody>
                  <a:tcPr anchor="ctr">
                    <a:solidFill>
                      <a:schemeClr val="accent5">
                        <a:lumMod val="20000"/>
                        <a:lumOff val="80000"/>
                      </a:schemeClr>
                    </a:solidFill>
                  </a:tcPr>
                </a:tc>
                <a:extLst>
                  <a:ext uri="{0D108BD9-81ED-4DB2-BD59-A6C34878D82A}">
                    <a16:rowId xmlns:a16="http://schemas.microsoft.com/office/drawing/2014/main" val="2514894362"/>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394008064"/>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3171470973"/>
                  </a:ext>
                </a:extLst>
              </a:tr>
              <a:tr h="3307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External Context: </a:t>
                      </a:r>
                      <a:r>
                        <a:rPr kumimoji="0" lang="en-US" sz="9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questions on understanding external contextual factors that may help or hinder the program, but that BI is not directly aiming to influence</a:t>
                      </a:r>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bg2">
                        <a:lumMod val="40000"/>
                        <a:lumOff val="60000"/>
                      </a:schemeClr>
                    </a:solidFill>
                  </a:tcPr>
                </a:tc>
                <a:tc hMerge="1">
                  <a:txBody>
                    <a:bodyPr/>
                    <a:lstStyle/>
                    <a:p>
                      <a:endParaRPr lang="en-US" sz="1100" dirty="0"/>
                    </a:p>
                  </a:txBody>
                  <a:tcPr/>
                </a:tc>
                <a:tc hMerge="1">
                  <a:txBody>
                    <a:bodyPr/>
                    <a:lstStyle/>
                    <a:p>
                      <a:endParaRPr lang="en-US" sz="1100" dirty="0"/>
                    </a:p>
                  </a:txBody>
                  <a:tcPr/>
                </a:tc>
                <a:tc hMerge="1">
                  <a:txBody>
                    <a:bodyPr/>
                    <a:lstStyle/>
                    <a:p>
                      <a:endParaRPr lang="en-US"/>
                    </a:p>
                  </a:txBody>
                  <a:tcPr/>
                </a:tc>
                <a:tc hMerge="1">
                  <a:txBody>
                    <a:bodyPr/>
                    <a:lstStyle/>
                    <a:p>
                      <a:endParaRPr lang="en-US" sz="1100" dirty="0"/>
                    </a:p>
                  </a:txBody>
                  <a:tcPr/>
                </a:tc>
                <a:tc hMerge="1">
                  <a:txBody>
                    <a:bodyPr/>
                    <a:lstStyle/>
                    <a:p>
                      <a:endParaRPr lang="en-US" sz="1000" b="0" dirty="0">
                        <a:solidFill>
                          <a:schemeClr val="tx2"/>
                        </a:solidFill>
                      </a:endParaRPr>
                    </a:p>
                  </a:txBody>
                  <a:tcPr>
                    <a:solidFill>
                      <a:schemeClr val="accent5">
                        <a:lumMod val="20000"/>
                        <a:lumOff val="80000"/>
                      </a:schemeClr>
                    </a:solidFill>
                  </a:tcPr>
                </a:tc>
                <a:extLst>
                  <a:ext uri="{0D108BD9-81ED-4DB2-BD59-A6C34878D82A}">
                    <a16:rowId xmlns:a16="http://schemas.microsoft.com/office/drawing/2014/main" val="2260518450"/>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664097138"/>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958430451"/>
                  </a:ext>
                </a:extLst>
              </a:tr>
              <a:tr h="330757">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Context: </a:t>
                      </a:r>
                      <a:r>
                        <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rPr>
                        <a:t>questions about factors related to BV’s internal context that may help or hinder the program</a:t>
                      </a:r>
                    </a:p>
                  </a:txBody>
                  <a:tcPr>
                    <a:solidFill>
                      <a:schemeClr val="bg2">
                        <a:lumMod val="40000"/>
                        <a:lumOff val="60000"/>
                      </a:schemeClr>
                    </a:solidFill>
                  </a:tcPr>
                </a:tc>
                <a:tc hMerge="1">
                  <a:txBody>
                    <a:bodyPr/>
                    <a:lstStyle/>
                    <a:p>
                      <a:endParaRPr lang="en-US" sz="1000" dirty="0">
                        <a:solidFill>
                          <a:schemeClr val="tx1"/>
                        </a:solidFill>
                      </a:endParaRPr>
                    </a:p>
                  </a:txBody>
                  <a:tcPr/>
                </a:tc>
                <a:tc hMerge="1">
                  <a:txBody>
                    <a:bodyPr/>
                    <a:lstStyle/>
                    <a:p>
                      <a:endParaRPr lang="en-US" sz="1000" dirty="0">
                        <a:solidFill>
                          <a:schemeClr val="tx1"/>
                        </a:solidFill>
                      </a:endParaRPr>
                    </a:p>
                  </a:txBody>
                  <a:tcPr/>
                </a:tc>
                <a:tc hMerge="1">
                  <a:txBody>
                    <a:bodyPr/>
                    <a:lstStyle/>
                    <a:p>
                      <a:endParaRPr lang="en-US" sz="1000" b="0" dirty="0">
                        <a:solidFill>
                          <a:schemeClr val="tx1"/>
                        </a:solidFill>
                      </a:endParaRPr>
                    </a:p>
                  </a:txBody>
                  <a:tcPr/>
                </a:tc>
                <a:tc hMerge="1">
                  <a:txBody>
                    <a:bodyPr/>
                    <a:lstStyle/>
                    <a:p>
                      <a:endParaRPr lang="en-US" sz="1000" b="0" dirty="0">
                        <a:solidFill>
                          <a:schemeClr val="tx1"/>
                        </a:solidFill>
                      </a:endParaRPr>
                    </a:p>
                  </a:txBody>
                  <a:tcPr/>
                </a:tc>
                <a:tc hMerge="1">
                  <a:txBody>
                    <a:bodyPr/>
                    <a:lstStyle/>
                    <a:p>
                      <a:endParaRPr lang="en-US" sz="1000" b="0" dirty="0">
                        <a:solidFill>
                          <a:schemeClr val="tx1"/>
                        </a:solidFill>
                      </a:endParaRPr>
                    </a:p>
                  </a:txBody>
                  <a:tcPr/>
                </a:tc>
                <a:extLst>
                  <a:ext uri="{0D108BD9-81ED-4DB2-BD59-A6C34878D82A}">
                    <a16:rowId xmlns:a16="http://schemas.microsoft.com/office/drawing/2014/main" val="290876330"/>
                  </a:ext>
                </a:extLst>
              </a:tr>
              <a:tr h="330757">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endParaRPr lang="en-US" sz="9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441114618"/>
                  </a:ext>
                </a:extLst>
              </a:tr>
            </a:tbl>
          </a:graphicData>
        </a:graphic>
      </p:graphicFrame>
      <p:sp>
        <p:nvSpPr>
          <p:cNvPr id="3" name="TextBox 2">
            <a:extLst>
              <a:ext uri="{FF2B5EF4-FFF2-40B4-BE49-F238E27FC236}">
                <a16:creationId xmlns:a16="http://schemas.microsoft.com/office/drawing/2014/main" id="{D5D00994-F35D-6734-84BB-EF0CC944D4E9}"/>
              </a:ext>
            </a:extLst>
          </p:cNvPr>
          <p:cNvSpPr txBox="1"/>
          <p:nvPr/>
        </p:nvSpPr>
        <p:spPr>
          <a:xfrm>
            <a:off x="8009110" y="0"/>
            <a:ext cx="3644825" cy="369332"/>
          </a:xfrm>
          <a:prstGeom prst="rect">
            <a:avLst/>
          </a:prstGeom>
          <a:solidFill>
            <a:srgbClr val="BA4430">
              <a:lumMod val="40000"/>
              <a:lumOff val="6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rgbClr val="4E5464"/>
                </a:solidFill>
                <a:latin typeface="Open Sans" panose="020B0606030504020204" pitchFamily="34" charset="0"/>
                <a:ea typeface="Open Sans" panose="020B0606030504020204" pitchFamily="34" charset="0"/>
                <a:cs typeface="Open Sans" panose="020B0606030504020204" pitchFamily="34" charset="0"/>
              </a:rPr>
              <a:t>UPDATED</a:t>
            </a:r>
            <a:endParaRPr kumimoji="0" lang="en-US" sz="18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0219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0931"/>
          </a:xfrm>
        </p:spPr>
        <p:txBody>
          <a:bodyPr/>
          <a:lstStyle/>
          <a:p>
            <a:r>
              <a:rPr lang="en-US" dirty="0"/>
              <a:t>Look Forward: 2024 Objectives and Staffing</a:t>
            </a:r>
          </a:p>
        </p:txBody>
      </p:sp>
      <p:sp>
        <p:nvSpPr>
          <p:cNvPr id="19" name="Text Placeholder 1">
            <a:extLst>
              <a:ext uri="{FF2B5EF4-FFF2-40B4-BE49-F238E27FC236}">
                <a16:creationId xmlns:a16="http://schemas.microsoft.com/office/drawing/2014/main" id="{B4DA103D-9373-447A-B160-64BD250F1A68}"/>
              </a:ext>
            </a:extLst>
          </p:cNvPr>
          <p:cNvSpPr txBox="1">
            <a:spLocks/>
          </p:cNvSpPr>
          <p:nvPr/>
        </p:nvSpPr>
        <p:spPr>
          <a:xfrm>
            <a:off x="6432332" y="2210463"/>
            <a:ext cx="4824247" cy="3904090"/>
          </a:xfrm>
          <a:prstGeom prst="rect">
            <a:avLst/>
          </a:prstGeom>
        </p:spPr>
        <p:txBody>
          <a:bodyPr vert="horz" lIns="91440" tIns="45720" rIns="91440" bIns="45720" rtlCol="0" anchor="t">
            <a:normAutofit/>
          </a:bodyPr>
          <a:lstStyle>
            <a:lvl1pPr marL="173038" indent="-173038" algn="l" defTabSz="914400" rtl="0" eaLnBrk="1" latinLnBrk="0" hangingPunct="1">
              <a:lnSpc>
                <a:spcPct val="150000"/>
              </a:lnSpc>
              <a:spcBef>
                <a:spcPts val="1000"/>
              </a:spcBef>
              <a:buClr>
                <a:schemeClr val="tx2"/>
              </a:buClr>
              <a:buFont typeface="Arial" panose="020B0604020202020204" pitchFamily="34" charset="0"/>
              <a:buChar char="•"/>
              <a:tabLst/>
              <a:defRPr sz="1800" b="0" i="0"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nSpc>
                <a:spcPct val="124000"/>
              </a:lnSpc>
              <a:spcBef>
                <a:spcPts val="1200"/>
              </a:spcBef>
              <a:spcAft>
                <a:spcPts val="600"/>
              </a:spcAft>
              <a:buNone/>
            </a:pPr>
            <a:r>
              <a:rPr lang="en-US" sz="1400" b="1" dirty="0">
                <a:solidFill>
                  <a:schemeClr val="tx1"/>
                </a:solidFill>
                <a:latin typeface="Open Sans" panose="020B0606030504020204"/>
              </a:rPr>
              <a:t>Guidance</a:t>
            </a:r>
          </a:p>
          <a:p>
            <a:pPr>
              <a:lnSpc>
                <a:spcPct val="124000"/>
              </a:lnSpc>
              <a:spcBef>
                <a:spcPts val="600"/>
              </a:spcBef>
              <a:spcAft>
                <a:spcPts val="600"/>
              </a:spcAft>
              <a:buClr>
                <a:schemeClr val="tx1"/>
              </a:buClr>
            </a:pPr>
            <a:r>
              <a:rPr lang="en-US" sz="1400" dirty="0">
                <a:solidFill>
                  <a:schemeClr val="tx1"/>
                </a:solidFill>
                <a:latin typeface="Open Sans" panose="020B0606030504020204"/>
              </a:rPr>
              <a:t>What would you like the composition of your team to be by the end of next year? (See your program’s three-year staffing projections in the appendix)</a:t>
            </a:r>
          </a:p>
          <a:p>
            <a:pPr>
              <a:lnSpc>
                <a:spcPct val="124000"/>
              </a:lnSpc>
              <a:spcBef>
                <a:spcPts val="600"/>
              </a:spcBef>
              <a:spcAft>
                <a:spcPts val="600"/>
              </a:spcAft>
              <a:buClr>
                <a:schemeClr val="tx1"/>
              </a:buClr>
            </a:pPr>
            <a:r>
              <a:rPr lang="en-US" sz="1400" dirty="0">
                <a:solidFill>
                  <a:schemeClr val="tx1"/>
                </a:solidFill>
                <a:latin typeface="Open Sans" panose="020B0606030504020204"/>
              </a:rPr>
              <a:t>Do you need any external support? If so, for what? You will note contractors needed in the budget spreadsheet provided by Karishma</a:t>
            </a:r>
          </a:p>
        </p:txBody>
      </p:sp>
      <p:sp>
        <p:nvSpPr>
          <p:cNvPr id="3" name="Arrow: Pentagon 2">
            <a:extLst>
              <a:ext uri="{FF2B5EF4-FFF2-40B4-BE49-F238E27FC236}">
                <a16:creationId xmlns:a16="http://schemas.microsoft.com/office/drawing/2014/main" id="{A34B9B86-165A-4870-8869-B60DCB128A7B}"/>
              </a:ext>
            </a:extLst>
          </p:cNvPr>
          <p:cNvSpPr/>
          <p:nvPr/>
        </p:nvSpPr>
        <p:spPr>
          <a:xfrm>
            <a:off x="446314" y="1329407"/>
            <a:ext cx="6117396" cy="690223"/>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Program-Level Objectives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(not OKRS, but will inform OKRs)</a:t>
            </a:r>
          </a:p>
        </p:txBody>
      </p:sp>
      <p:sp>
        <p:nvSpPr>
          <p:cNvPr id="4" name="Arrow: Chevron 3">
            <a:extLst>
              <a:ext uri="{FF2B5EF4-FFF2-40B4-BE49-F238E27FC236}">
                <a16:creationId xmlns:a16="http://schemas.microsoft.com/office/drawing/2014/main" id="{FB1F4D20-C24B-4F2C-A57E-A868E7C8065A}"/>
              </a:ext>
            </a:extLst>
          </p:cNvPr>
          <p:cNvSpPr/>
          <p:nvPr/>
        </p:nvSpPr>
        <p:spPr>
          <a:xfrm>
            <a:off x="6327228" y="1329407"/>
            <a:ext cx="5358582" cy="690223"/>
          </a:xfrm>
          <a:prstGeom prst="chevron">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Staffing Implications</a:t>
            </a:r>
          </a:p>
        </p:txBody>
      </p:sp>
      <p:sp>
        <p:nvSpPr>
          <p:cNvPr id="10" name="Text Placeholder 1">
            <a:extLst>
              <a:ext uri="{FF2B5EF4-FFF2-40B4-BE49-F238E27FC236}">
                <a16:creationId xmlns:a16="http://schemas.microsoft.com/office/drawing/2014/main" id="{693711F3-60AE-484B-A26B-3B8F344A85E9}"/>
              </a:ext>
            </a:extLst>
          </p:cNvPr>
          <p:cNvSpPr txBox="1">
            <a:spLocks/>
          </p:cNvSpPr>
          <p:nvPr/>
        </p:nvSpPr>
        <p:spPr>
          <a:xfrm>
            <a:off x="535020" y="2192733"/>
            <a:ext cx="5030208" cy="3904090"/>
          </a:xfrm>
          <a:prstGeom prst="rect">
            <a:avLst/>
          </a:prstGeom>
        </p:spPr>
        <p:txBody>
          <a:bodyPr vert="horz" lIns="91440" tIns="45720" rIns="91440" bIns="45720" rtlCol="0" anchor="t">
            <a:normAutofit/>
          </a:bodyPr>
          <a:lstStyle>
            <a:lvl1pPr marL="173038" indent="-173038" algn="l" defTabSz="914400" rtl="0" eaLnBrk="1" latinLnBrk="0" hangingPunct="1">
              <a:lnSpc>
                <a:spcPct val="150000"/>
              </a:lnSpc>
              <a:spcBef>
                <a:spcPts val="1000"/>
              </a:spcBef>
              <a:buClr>
                <a:schemeClr val="tx2"/>
              </a:buClr>
              <a:buFont typeface="Arial" panose="020B0604020202020204" pitchFamily="34" charset="0"/>
              <a:buChar char="•"/>
              <a:tabLst/>
              <a:defRPr sz="1800" b="0" i="0"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indent="0">
              <a:lnSpc>
                <a:spcPct val="124000"/>
              </a:lnSpc>
              <a:spcBef>
                <a:spcPts val="1200"/>
              </a:spcBef>
              <a:spcAft>
                <a:spcPts val="600"/>
              </a:spcAft>
              <a:buFont typeface="Arial" panose="020B0604020202020204" pitchFamily="34" charset="0"/>
              <a:buNone/>
            </a:pPr>
            <a:r>
              <a:rPr lang="en-US" sz="1400" b="1" dirty="0">
                <a:solidFill>
                  <a:schemeClr val="tx1"/>
                </a:solidFill>
                <a:latin typeface="Open Sans" panose="020B0606030504020204"/>
              </a:rPr>
              <a:t>Guidance</a:t>
            </a:r>
          </a:p>
          <a:p>
            <a:pPr>
              <a:lnSpc>
                <a:spcPct val="124000"/>
              </a:lnSpc>
              <a:spcBef>
                <a:spcPts val="600"/>
              </a:spcBef>
              <a:spcAft>
                <a:spcPts val="600"/>
              </a:spcAft>
              <a:buClr>
                <a:schemeClr val="tx1"/>
              </a:buClr>
            </a:pPr>
            <a:r>
              <a:rPr lang="en-US" sz="1400" dirty="0">
                <a:solidFill>
                  <a:schemeClr val="tx1"/>
                </a:solidFill>
                <a:latin typeface="Open Sans" panose="020B0606030504020204"/>
              </a:rPr>
              <a:t>What are your top-line program-level objectives given your previous year’s takeaways (“Lookback: Program-level Key Learnings” slide) ?</a:t>
            </a:r>
          </a:p>
          <a:p>
            <a:pPr>
              <a:lnSpc>
                <a:spcPct val="124000"/>
              </a:lnSpc>
              <a:spcBef>
                <a:spcPts val="1200"/>
              </a:spcBef>
              <a:spcAft>
                <a:spcPts val="600"/>
              </a:spcAft>
            </a:pPr>
            <a:endParaRPr lang="en-US" sz="1400" i="1" dirty="0">
              <a:solidFill>
                <a:schemeClr val="tx1"/>
              </a:solidFill>
              <a:latin typeface="Open Sans" panose="020B0606030504020204"/>
            </a:endParaRPr>
          </a:p>
          <a:p>
            <a:pPr>
              <a:lnSpc>
                <a:spcPct val="124000"/>
              </a:lnSpc>
              <a:spcBef>
                <a:spcPts val="1200"/>
              </a:spcBef>
              <a:spcAft>
                <a:spcPts val="600"/>
              </a:spcAft>
            </a:pPr>
            <a:endParaRPr lang="en-US" sz="1400" dirty="0">
              <a:solidFill>
                <a:schemeClr val="tx1"/>
              </a:solidFill>
              <a:latin typeface="Open Sans" panose="020B0606030504020204"/>
            </a:endParaRPr>
          </a:p>
          <a:p>
            <a:pPr>
              <a:lnSpc>
                <a:spcPct val="124000"/>
              </a:lnSpc>
              <a:spcBef>
                <a:spcPts val="1200"/>
              </a:spcBef>
              <a:spcAft>
                <a:spcPts val="600"/>
              </a:spcAft>
            </a:pPr>
            <a:endParaRPr lang="en-US" sz="1400" dirty="0">
              <a:solidFill>
                <a:schemeClr val="tx1"/>
              </a:solidFill>
              <a:latin typeface="Open Sans" panose="020B0606030504020204"/>
            </a:endParaRPr>
          </a:p>
        </p:txBody>
      </p:sp>
    </p:spTree>
    <p:extLst>
      <p:ext uri="{BB962C8B-B14F-4D97-AF65-F5344CB8AC3E}">
        <p14:creationId xmlns:p14="http://schemas.microsoft.com/office/powerpoint/2010/main" val="3727221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FC9EB-8D0A-C244-B238-FC91AF6AD8F7}"/>
              </a:ext>
            </a:extLst>
          </p:cNvPr>
          <p:cNvSpPr>
            <a:spLocks noGrp="1"/>
          </p:cNvSpPr>
          <p:nvPr>
            <p:ph type="title"/>
          </p:nvPr>
        </p:nvSpPr>
        <p:spPr/>
        <p:txBody>
          <a:bodyPr/>
          <a:lstStyle/>
          <a:p>
            <a:r>
              <a:rPr lang="en-US" dirty="0"/>
              <a:t>Introduction &amp; Guidance</a:t>
            </a:r>
          </a:p>
        </p:txBody>
      </p:sp>
      <p:sp>
        <p:nvSpPr>
          <p:cNvPr id="19" name="Text Placeholder 1">
            <a:extLst>
              <a:ext uri="{FF2B5EF4-FFF2-40B4-BE49-F238E27FC236}">
                <a16:creationId xmlns:a16="http://schemas.microsoft.com/office/drawing/2014/main" id="{B06CC722-34B9-4111-85EF-6EFEA430D246}"/>
              </a:ext>
            </a:extLst>
          </p:cNvPr>
          <p:cNvSpPr>
            <a:spLocks noGrp="1"/>
          </p:cNvSpPr>
          <p:nvPr>
            <p:ph type="body" idx="1"/>
          </p:nvPr>
        </p:nvSpPr>
        <p:spPr>
          <a:xfrm>
            <a:off x="220824" y="1245740"/>
            <a:ext cx="5049760" cy="4717556"/>
          </a:xfrm>
        </p:spPr>
        <p:txBody>
          <a:bodyPr>
            <a:normAutofit fontScale="25000" lnSpcReduction="20000"/>
          </a:bodyPr>
          <a:lstStyle/>
          <a:p>
            <a:pPr marL="0" indent="0">
              <a:lnSpc>
                <a:spcPct val="124000"/>
              </a:lnSpc>
              <a:spcBef>
                <a:spcPts val="1200"/>
              </a:spcBef>
              <a:spcAft>
                <a:spcPts val="600"/>
              </a:spcAft>
              <a:buNone/>
            </a:pPr>
            <a:r>
              <a:rPr lang="en-US" sz="5600" b="1" dirty="0">
                <a:solidFill>
                  <a:schemeClr val="tx1"/>
                </a:solidFill>
                <a:latin typeface="Open Sans" panose="020B0606030504020204"/>
              </a:rPr>
              <a:t>Introduction</a:t>
            </a:r>
          </a:p>
          <a:p>
            <a:pPr>
              <a:lnSpc>
                <a:spcPct val="124000"/>
              </a:lnSpc>
              <a:spcBef>
                <a:spcPts val="1200"/>
              </a:spcBef>
              <a:spcAft>
                <a:spcPts val="600"/>
              </a:spcAft>
              <a:buClr>
                <a:schemeClr val="tx1"/>
              </a:buClr>
            </a:pPr>
            <a:r>
              <a:rPr lang="en-US" sz="4800" dirty="0">
                <a:solidFill>
                  <a:schemeClr val="tx1"/>
                </a:solidFill>
                <a:latin typeface="Open Sans" panose="020B0606030504020204"/>
              </a:rPr>
              <a:t>BI’s Program Review and Planning process is a critical way that we operate as a learning organization.</a:t>
            </a:r>
          </a:p>
          <a:p>
            <a:pPr>
              <a:lnSpc>
                <a:spcPct val="124000"/>
              </a:lnSpc>
              <a:spcBef>
                <a:spcPts val="1200"/>
              </a:spcBef>
              <a:spcAft>
                <a:spcPts val="600"/>
              </a:spcAft>
              <a:buClr>
                <a:schemeClr val="tx1"/>
              </a:buClr>
            </a:pPr>
            <a:r>
              <a:rPr lang="en-US" sz="4800" dirty="0">
                <a:solidFill>
                  <a:schemeClr val="tx1"/>
                </a:solidFill>
                <a:latin typeface="Open Sans" panose="020B0606030504020204"/>
              </a:rPr>
              <a:t>This Program Review and Planning Package serves as the primary resource BI uses to document and reflect on a program’s learning agenda, work plan, successes, challenges, and adaptations with the goal of making informed strategy, budget, and staffing decisions for the next year.</a:t>
            </a:r>
          </a:p>
          <a:p>
            <a:pPr>
              <a:lnSpc>
                <a:spcPct val="124000"/>
              </a:lnSpc>
              <a:spcBef>
                <a:spcPts val="1200"/>
              </a:spcBef>
              <a:spcAft>
                <a:spcPts val="600"/>
              </a:spcAft>
              <a:buClr>
                <a:schemeClr val="tx1"/>
              </a:buClr>
            </a:pPr>
            <a:r>
              <a:rPr lang="en-US" sz="4800" dirty="0">
                <a:solidFill>
                  <a:schemeClr val="tx1"/>
                </a:solidFill>
                <a:latin typeface="Open Sans" panose="020B0606030504020204"/>
              </a:rPr>
              <a:t>It’s divided into two main sections: </a:t>
            </a:r>
            <a:r>
              <a:rPr lang="en-US" sz="4800" b="1" dirty="0">
                <a:solidFill>
                  <a:schemeClr val="tx1"/>
                </a:solidFill>
                <a:latin typeface="Open Sans" panose="020B0606030504020204"/>
              </a:rPr>
              <a:t>Lookback </a:t>
            </a:r>
            <a:r>
              <a:rPr lang="en-US" sz="4800" dirty="0">
                <a:solidFill>
                  <a:schemeClr val="tx1"/>
                </a:solidFill>
                <a:latin typeface="Open Sans" panose="020B0606030504020204"/>
              </a:rPr>
              <a:t>and </a:t>
            </a:r>
            <a:r>
              <a:rPr lang="en-US" sz="4800" b="1" dirty="0">
                <a:solidFill>
                  <a:schemeClr val="tx1"/>
                </a:solidFill>
                <a:latin typeface="Open Sans" panose="020B0606030504020204"/>
              </a:rPr>
              <a:t>Look Forward: </a:t>
            </a:r>
          </a:p>
          <a:p>
            <a:pPr marL="401638" lvl="1" indent="-233363">
              <a:lnSpc>
                <a:spcPct val="124000"/>
              </a:lnSpc>
              <a:spcBef>
                <a:spcPts val="1200"/>
              </a:spcBef>
              <a:spcAft>
                <a:spcPts val="600"/>
              </a:spcAft>
              <a:buClr>
                <a:schemeClr val="tx1"/>
              </a:buClr>
              <a:buFont typeface="+mj-lt"/>
              <a:buAutoNum type="arabicPeriod"/>
            </a:pPr>
            <a:r>
              <a:rPr lang="en-US" sz="4800" dirty="0">
                <a:solidFill>
                  <a:schemeClr val="tx1"/>
                </a:solidFill>
                <a:latin typeface="Open Sans" panose="020B0606030504020204"/>
              </a:rPr>
              <a:t>The </a:t>
            </a:r>
            <a:r>
              <a:rPr lang="en-US" sz="4800" b="1" dirty="0">
                <a:solidFill>
                  <a:schemeClr val="tx1"/>
                </a:solidFill>
                <a:latin typeface="Open Sans" panose="020B0606030504020204"/>
              </a:rPr>
              <a:t>Lookback</a:t>
            </a:r>
            <a:r>
              <a:rPr lang="en-US" sz="4800" dirty="0">
                <a:solidFill>
                  <a:schemeClr val="tx1"/>
                </a:solidFill>
                <a:latin typeface="Open Sans" panose="020B0606030504020204"/>
              </a:rPr>
              <a:t> section is intended to surface information about the program’s implementation and impact data over the course of a year (the “</a:t>
            </a:r>
            <a:r>
              <a:rPr lang="en-US" sz="4800" i="1" dirty="0">
                <a:solidFill>
                  <a:schemeClr val="tx1"/>
                </a:solidFill>
                <a:latin typeface="Open Sans" panose="020B0606030504020204"/>
              </a:rPr>
              <a:t>What</a:t>
            </a:r>
            <a:r>
              <a:rPr lang="en-US" sz="4800" dirty="0">
                <a:solidFill>
                  <a:schemeClr val="tx1"/>
                </a:solidFill>
                <a:latin typeface="Open Sans" panose="020B0606030504020204"/>
              </a:rPr>
              <a:t>”), and key insights about achievements and challenges, as well as the context in which it operates (the </a:t>
            </a:r>
            <a:r>
              <a:rPr lang="en-US" sz="4800" i="1" dirty="0">
                <a:solidFill>
                  <a:schemeClr val="tx1"/>
                </a:solidFill>
                <a:latin typeface="Open Sans" panose="020B0606030504020204"/>
              </a:rPr>
              <a:t>“So what”</a:t>
            </a:r>
            <a:r>
              <a:rPr lang="en-US" sz="4800" dirty="0">
                <a:solidFill>
                  <a:schemeClr val="tx1"/>
                </a:solidFill>
                <a:latin typeface="Open Sans" panose="020B0606030504020204"/>
              </a:rPr>
              <a:t>). </a:t>
            </a:r>
          </a:p>
          <a:p>
            <a:pPr marL="401638" lvl="1" indent="-233363">
              <a:lnSpc>
                <a:spcPct val="124000"/>
              </a:lnSpc>
              <a:spcBef>
                <a:spcPts val="1200"/>
              </a:spcBef>
              <a:spcAft>
                <a:spcPts val="600"/>
              </a:spcAft>
              <a:buClr>
                <a:schemeClr val="tx1"/>
              </a:buClr>
              <a:buFont typeface="+mj-lt"/>
              <a:buAutoNum type="arabicPeriod"/>
            </a:pPr>
            <a:r>
              <a:rPr lang="en-US" sz="4800" dirty="0">
                <a:solidFill>
                  <a:schemeClr val="tx1"/>
                </a:solidFill>
                <a:latin typeface="Open Sans" panose="020B0606030504020204"/>
              </a:rPr>
              <a:t>The </a:t>
            </a:r>
            <a:r>
              <a:rPr lang="en-US" sz="4800" b="1" dirty="0">
                <a:solidFill>
                  <a:schemeClr val="tx1"/>
                </a:solidFill>
                <a:latin typeface="Open Sans" panose="020B0606030504020204"/>
              </a:rPr>
              <a:t>Look Forward </a:t>
            </a:r>
            <a:r>
              <a:rPr lang="en-US" sz="4800" dirty="0">
                <a:solidFill>
                  <a:schemeClr val="tx1"/>
                </a:solidFill>
                <a:latin typeface="Open Sans" panose="020B0606030504020204"/>
              </a:rPr>
              <a:t>outlines plans for next year based on the previous year’s learnings (the </a:t>
            </a:r>
            <a:r>
              <a:rPr lang="en-US" sz="4800" i="1" dirty="0">
                <a:solidFill>
                  <a:schemeClr val="tx1"/>
                </a:solidFill>
                <a:latin typeface="Open Sans" panose="020B0606030504020204"/>
              </a:rPr>
              <a:t>“Now What</a:t>
            </a:r>
            <a:r>
              <a:rPr lang="en-US" sz="4800" dirty="0">
                <a:solidFill>
                  <a:schemeClr val="tx1"/>
                </a:solidFill>
                <a:latin typeface="Open Sans" panose="020B0606030504020204"/>
              </a:rPr>
              <a:t>”), including proposed objectives, key activities, budget, and staffing changes.</a:t>
            </a:r>
          </a:p>
          <a:p>
            <a:pPr>
              <a:lnSpc>
                <a:spcPct val="124000"/>
              </a:lnSpc>
              <a:spcBef>
                <a:spcPts val="1200"/>
              </a:spcBef>
              <a:spcAft>
                <a:spcPts val="600"/>
              </a:spcAft>
            </a:pPr>
            <a:endParaRPr lang="en-US" sz="1400" dirty="0">
              <a:solidFill>
                <a:schemeClr val="tx1"/>
              </a:solidFill>
              <a:latin typeface="Open Sans" panose="020B0606030504020204"/>
            </a:endParaRPr>
          </a:p>
        </p:txBody>
      </p:sp>
      <p:sp>
        <p:nvSpPr>
          <p:cNvPr id="5" name="TextBox 4">
            <a:extLst>
              <a:ext uri="{FF2B5EF4-FFF2-40B4-BE49-F238E27FC236}">
                <a16:creationId xmlns:a16="http://schemas.microsoft.com/office/drawing/2014/main" id="{F7A18E23-B0FA-4EF4-B3D5-4751B8876E8B}"/>
              </a:ext>
            </a:extLst>
          </p:cNvPr>
          <p:cNvSpPr txBox="1"/>
          <p:nvPr/>
        </p:nvSpPr>
        <p:spPr>
          <a:xfrm>
            <a:off x="5355771" y="1257214"/>
            <a:ext cx="6615405" cy="4529830"/>
          </a:xfrm>
          <a:prstGeom prst="rect">
            <a:avLst/>
          </a:prstGeom>
          <a:solidFill>
            <a:schemeClr val="accent4">
              <a:lumMod val="20000"/>
              <a:lumOff val="80000"/>
            </a:schemeClr>
          </a:solidFill>
        </p:spPr>
        <p:txBody>
          <a:bodyPr wrap="square" lIns="91440" tIns="45720" rIns="91440" bIns="45720" anchor="t">
            <a:spAutoFit/>
          </a:bodyPr>
          <a:lstStyle/>
          <a:p>
            <a:pPr marL="0" indent="0">
              <a:lnSpc>
                <a:spcPct val="124000"/>
              </a:lnSpc>
              <a:spcBef>
                <a:spcPts val="1200"/>
              </a:spcBef>
              <a:spcAft>
                <a:spcPts val="600"/>
              </a:spcAft>
              <a:buNone/>
            </a:pPr>
            <a:r>
              <a:rPr lang="en-US" sz="1400" b="1" dirty="0">
                <a:solidFill>
                  <a:schemeClr val="tx1"/>
                </a:solidFill>
                <a:latin typeface="Open Sans" panose="020B0606030504020204"/>
              </a:rPr>
              <a:t>Guidance</a:t>
            </a:r>
          </a:p>
          <a:p>
            <a:pPr marL="285750" indent="-285750">
              <a:buFont typeface="Wingdings" panose="05000000000000000000" pitchFamily="2" charset="2"/>
              <a:buChar char="Ø"/>
            </a:pPr>
            <a:r>
              <a:rPr lang="en-US" sz="1400" dirty="0">
                <a:solidFill>
                  <a:schemeClr val="tx1"/>
                </a:solidFill>
                <a:latin typeface="Open Sans" panose="020B0606030504020204"/>
              </a:rPr>
              <a:t>This exercise is intended to be </a:t>
            </a:r>
            <a:r>
              <a:rPr lang="en-US" sz="1400" b="1" dirty="0">
                <a:solidFill>
                  <a:schemeClr val="tx1"/>
                </a:solidFill>
                <a:latin typeface="Open Sans" panose="020B0606030504020204"/>
              </a:rPr>
              <a:t>rolling</a:t>
            </a:r>
            <a:r>
              <a:rPr lang="en-US" sz="1400" dirty="0">
                <a:solidFill>
                  <a:schemeClr val="tx1"/>
                </a:solidFill>
                <a:latin typeface="Open Sans" panose="020B0606030504020204"/>
              </a:rPr>
              <a:t> and </a:t>
            </a:r>
            <a:r>
              <a:rPr lang="en-US" sz="1400" b="1" dirty="0">
                <a:solidFill>
                  <a:schemeClr val="tx1"/>
                </a:solidFill>
                <a:latin typeface="Open Sans" panose="020B0606030504020204"/>
              </a:rPr>
              <a:t>iterative. </a:t>
            </a:r>
            <a:r>
              <a:rPr lang="en-US" sz="1400" dirty="0">
                <a:solidFill>
                  <a:schemeClr val="tx1"/>
                </a:solidFill>
                <a:latin typeface="Open Sans" panose="020B0606030504020204"/>
              </a:rPr>
              <a:t>We recommend that teams update this document throughout the year as a “living” representation of the progress toward program objectives.</a:t>
            </a:r>
          </a:p>
          <a:p>
            <a:pPr marL="285750" indent="-285750">
              <a:buFont typeface="Wingdings" panose="05000000000000000000" pitchFamily="2" charset="2"/>
              <a:buChar char="Ø"/>
            </a:pPr>
            <a:endParaRPr lang="en-US" sz="1400" dirty="0">
              <a:solidFill>
                <a:schemeClr val="tx1"/>
              </a:solidFill>
              <a:latin typeface="Open Sans" panose="020B0606030504020204"/>
            </a:endParaRPr>
          </a:p>
          <a:p>
            <a:pPr marL="285750" indent="-285750">
              <a:buFont typeface="Wingdings" panose="05000000000000000000" pitchFamily="2" charset="2"/>
              <a:buChar char="Ø"/>
            </a:pPr>
            <a:r>
              <a:rPr lang="en-US" sz="1400" dirty="0">
                <a:solidFill>
                  <a:schemeClr val="tx1"/>
                </a:solidFill>
                <a:latin typeface="Open Sans" panose="020B0606030504020204"/>
              </a:rPr>
              <a:t>Make your best estimate on fields where you are still in-process; </a:t>
            </a:r>
            <a:r>
              <a:rPr lang="en-US" sz="1400" b="1" dirty="0">
                <a:solidFill>
                  <a:schemeClr val="tx1"/>
                </a:solidFill>
                <a:latin typeface="Open Sans" panose="020B0606030504020204"/>
              </a:rPr>
              <a:t>changes to your learning questions and objectives are expected </a:t>
            </a:r>
            <a:r>
              <a:rPr lang="en-US" sz="1400" dirty="0">
                <a:solidFill>
                  <a:schemeClr val="tx1"/>
                </a:solidFill>
                <a:latin typeface="Open Sans" panose="020B0606030504020204"/>
              </a:rPr>
              <a:t>and encouraged to reflect new insights and shifts in the context. </a:t>
            </a:r>
          </a:p>
          <a:p>
            <a:pPr marL="285750" indent="-285750">
              <a:buFont typeface="Wingdings" panose="05000000000000000000" pitchFamily="2" charset="2"/>
              <a:buChar char="Ø"/>
            </a:pPr>
            <a:endParaRPr lang="en-US" sz="1400" dirty="0">
              <a:solidFill>
                <a:schemeClr val="tx1"/>
              </a:solidFill>
              <a:latin typeface="Open Sans" panose="020B0606030504020204"/>
            </a:endParaRPr>
          </a:p>
          <a:p>
            <a:pPr marL="285750" indent="-285750">
              <a:buFont typeface="Wingdings" panose="05000000000000000000" pitchFamily="2" charset="2"/>
              <a:buChar char="Ø"/>
            </a:pPr>
            <a:r>
              <a:rPr lang="en-US" sz="1400" dirty="0">
                <a:solidFill>
                  <a:schemeClr val="tx1"/>
                </a:solidFill>
                <a:latin typeface="Open Sans" panose="020B0606030504020204"/>
              </a:rPr>
              <a:t>Use a </a:t>
            </a:r>
            <a:r>
              <a:rPr lang="en-US" sz="1400" b="1" dirty="0">
                <a:solidFill>
                  <a:schemeClr val="tx1"/>
                </a:solidFill>
                <a:latin typeface="Open Sans" panose="020B0606030504020204"/>
              </a:rPr>
              <a:t>healthy balance of quantitative or qualitative information </a:t>
            </a:r>
            <a:r>
              <a:rPr lang="en-US" sz="1400" dirty="0">
                <a:solidFill>
                  <a:schemeClr val="tx1"/>
                </a:solidFill>
                <a:latin typeface="Open Sans" panose="020B0606030504020204"/>
              </a:rPr>
              <a:t>throughout to tell a more comprehensive story of the program.</a:t>
            </a:r>
          </a:p>
          <a:p>
            <a:pPr marL="285750" indent="-285750">
              <a:buFont typeface="Wingdings" panose="05000000000000000000" pitchFamily="2" charset="2"/>
              <a:buChar char="Ø"/>
            </a:pPr>
            <a:endParaRPr lang="en-US" sz="1400" dirty="0">
              <a:solidFill>
                <a:schemeClr val="tx1"/>
              </a:solidFill>
              <a:latin typeface="Open Sans" panose="020B0606030504020204"/>
            </a:endParaRPr>
          </a:p>
          <a:p>
            <a:pPr marL="285750" indent="-285750">
              <a:buFont typeface="Wingdings" panose="05000000000000000000" pitchFamily="2" charset="2"/>
              <a:buChar char="Ø"/>
            </a:pPr>
            <a:r>
              <a:rPr lang="en-US" sz="1400" b="1" dirty="0">
                <a:latin typeface="Open Sans" panose="020B0606030504020204"/>
              </a:rPr>
              <a:t>In advance of meeting with Bruce in October, spend time reviewing annual/final report narratives (found in Salesforce) from your partners with your team to lift-up and document key impact and insights. </a:t>
            </a:r>
            <a:r>
              <a:rPr lang="en-US" sz="1400" dirty="0">
                <a:latin typeface="Open Sans" panose="020B0606030504020204"/>
              </a:rPr>
              <a:t>An IMM Officer can assist you in this exercise. You will also find links in the appendix to program-specific resources.</a:t>
            </a:r>
            <a:endParaRPr lang="en-US" sz="1400" dirty="0">
              <a:latin typeface="Open Sans" panose="020B0606030504020204"/>
              <a:ea typeface="Open Sans"/>
              <a:cs typeface="Open Sans"/>
            </a:endParaRPr>
          </a:p>
          <a:p>
            <a:endParaRPr lang="en-US" sz="1400" dirty="0">
              <a:solidFill>
                <a:schemeClr val="tx1"/>
              </a:solidFill>
              <a:latin typeface="Open Sans" panose="020B0606030504020204"/>
            </a:endParaRPr>
          </a:p>
          <a:p>
            <a:pPr marL="285750" indent="-285750">
              <a:buFont typeface="Wingdings" panose="05000000000000000000" pitchFamily="2" charset="2"/>
              <a:buChar char="Ø"/>
            </a:pPr>
            <a:r>
              <a:rPr lang="en-US" sz="1400" b="1" dirty="0">
                <a:latin typeface="Open Sans" panose="020B0606030504020204"/>
              </a:rPr>
              <a:t>R</a:t>
            </a:r>
            <a:r>
              <a:rPr lang="en-US" sz="1400" b="1" dirty="0">
                <a:solidFill>
                  <a:schemeClr val="tx1"/>
                </a:solidFill>
                <a:latin typeface="Open Sans" panose="020B0606030504020204"/>
              </a:rPr>
              <a:t>each out </a:t>
            </a:r>
            <a:r>
              <a:rPr lang="en-US" sz="1400" dirty="0">
                <a:solidFill>
                  <a:schemeClr val="tx1"/>
                </a:solidFill>
                <a:latin typeface="Open Sans" panose="020B0606030504020204"/>
              </a:rPr>
              <a:t>to Amanda and Joanna with any questions, or </a:t>
            </a:r>
            <a:r>
              <a:rPr lang="en-US" sz="1400" dirty="0">
                <a:latin typeface="Open Sans" panose="020B0606030504020204"/>
              </a:rPr>
              <a:t>to use as thought partners </a:t>
            </a:r>
            <a:r>
              <a:rPr lang="en-US" sz="1400" dirty="0">
                <a:solidFill>
                  <a:schemeClr val="tx1"/>
                </a:solidFill>
                <a:latin typeface="Open Sans" panose="020B0606030504020204"/>
              </a:rPr>
              <a:t>for this exercise during the year.</a:t>
            </a:r>
          </a:p>
        </p:txBody>
      </p:sp>
    </p:spTree>
    <p:extLst>
      <p:ext uri="{BB962C8B-B14F-4D97-AF65-F5344CB8AC3E}">
        <p14:creationId xmlns:p14="http://schemas.microsoft.com/office/powerpoint/2010/main" val="1632795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BEC2099-752A-2039-0A40-05F7F79AC4E3}"/>
              </a:ext>
            </a:extLst>
          </p:cNvPr>
          <p:cNvSpPr txBox="1">
            <a:spLocks/>
          </p:cNvSpPr>
          <p:nvPr/>
        </p:nvSpPr>
        <p:spPr>
          <a:xfrm>
            <a:off x="371326" y="216603"/>
            <a:ext cx="11402858" cy="590931"/>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BA4430"/>
                </a:solidFill>
                <a:effectLst/>
                <a:uLnTx/>
                <a:uFillTx/>
                <a:latin typeface="Ovo"/>
              </a:rPr>
              <a:t>Look Forward: </a:t>
            </a:r>
            <a:r>
              <a:rPr lang="en-US" dirty="0">
                <a:solidFill>
                  <a:srgbClr val="BA4430"/>
                </a:solidFill>
                <a:latin typeface="Ovo"/>
              </a:rPr>
              <a:t>2024</a:t>
            </a:r>
            <a:r>
              <a:rPr kumimoji="0" lang="en-US" sz="3600" b="0" i="0" u="none" strike="noStrike" kern="1200" cap="none" spc="0" normalizeH="0" baseline="0" noProof="0" dirty="0">
                <a:ln>
                  <a:noFill/>
                </a:ln>
                <a:solidFill>
                  <a:srgbClr val="BA4430"/>
                </a:solidFill>
                <a:effectLst/>
                <a:uLnTx/>
                <a:uFillTx/>
                <a:latin typeface="Ovo"/>
              </a:rPr>
              <a:t> Work Plan</a:t>
            </a:r>
          </a:p>
        </p:txBody>
      </p:sp>
      <p:sp>
        <p:nvSpPr>
          <p:cNvPr id="14" name="TextBox 13">
            <a:extLst>
              <a:ext uri="{FF2B5EF4-FFF2-40B4-BE49-F238E27FC236}">
                <a16:creationId xmlns:a16="http://schemas.microsoft.com/office/drawing/2014/main" id="{74824A3D-3125-10D8-F071-085AE2EA7F62}"/>
              </a:ext>
            </a:extLst>
          </p:cNvPr>
          <p:cNvSpPr txBox="1"/>
          <p:nvPr/>
        </p:nvSpPr>
        <p:spPr>
          <a:xfrm>
            <a:off x="371325" y="738665"/>
            <a:ext cx="11482371" cy="873316"/>
          </a:xfrm>
          <a:prstGeom prst="rect">
            <a:avLst/>
          </a:prstGeom>
          <a:noFill/>
        </p:spPr>
        <p:txBody>
          <a:bodyPr wrap="square">
            <a:spAutoFit/>
          </a:bodyPr>
          <a:lstStyle/>
          <a:p>
            <a:pPr>
              <a:lnSpc>
                <a:spcPct val="124000"/>
              </a:lnSpc>
              <a:spcBef>
                <a:spcPts val="1200"/>
              </a:spcBef>
              <a:spcAft>
                <a:spcPts val="600"/>
              </a:spcAft>
            </a:pPr>
            <a:r>
              <a:rPr lang="en-US" sz="1400" b="1" dirty="0">
                <a:solidFill>
                  <a:srgbClr val="4E5464"/>
                </a:solidFill>
                <a:latin typeface="Open Sans" panose="020B0606030504020204"/>
              </a:rPr>
              <a:t>Guidance: </a:t>
            </a:r>
            <a:r>
              <a:rPr lang="en-US" sz="1400" dirty="0">
                <a:solidFill>
                  <a:srgbClr val="4E5464"/>
                </a:solidFill>
                <a:latin typeface="Open Sans" panose="020B0606030504020204"/>
              </a:rPr>
              <a:t>Consult with relevant BI/BV staff to complete (e.g., Comms, IMM, BII, S2G, Legal, etc.) to identify and plan for key programmatic efforts, IMM efforts, people or new hires, major events &amp; meetings, and strategic communications. Please include an estimate of budget costs for each line item. </a:t>
            </a:r>
            <a:r>
              <a:rPr lang="en-US" sz="1400" u="sng" dirty="0">
                <a:solidFill>
                  <a:srgbClr val="4E5464"/>
                </a:solidFill>
                <a:latin typeface="Open Sans" panose="020B0606030504020204"/>
              </a:rPr>
              <a:t>Note:</a:t>
            </a:r>
            <a:r>
              <a:rPr lang="en-US" sz="1400" dirty="0">
                <a:solidFill>
                  <a:srgbClr val="4E5464"/>
                </a:solidFill>
                <a:latin typeface="Open Sans" panose="020B0606030504020204"/>
              </a:rPr>
              <a:t> The content included below is illustrative. </a:t>
            </a:r>
          </a:p>
        </p:txBody>
      </p:sp>
      <p:graphicFrame>
        <p:nvGraphicFramePr>
          <p:cNvPr id="15" name="Table 4">
            <a:extLst>
              <a:ext uri="{FF2B5EF4-FFF2-40B4-BE49-F238E27FC236}">
                <a16:creationId xmlns:a16="http://schemas.microsoft.com/office/drawing/2014/main" id="{D18A67D6-2F62-159C-919D-F1184CE00EB5}"/>
              </a:ext>
            </a:extLst>
          </p:cNvPr>
          <p:cNvGraphicFramePr>
            <a:graphicFrameLocks noGrp="1"/>
          </p:cNvGraphicFramePr>
          <p:nvPr>
            <p:extLst>
              <p:ext uri="{D42A27DB-BD31-4B8C-83A1-F6EECF244321}">
                <p14:modId xmlns:p14="http://schemas.microsoft.com/office/powerpoint/2010/main" val="883080067"/>
              </p:ext>
            </p:extLst>
          </p:nvPr>
        </p:nvGraphicFramePr>
        <p:xfrm>
          <a:off x="338303" y="1741920"/>
          <a:ext cx="11583712" cy="4285655"/>
        </p:xfrm>
        <a:graphic>
          <a:graphicData uri="http://schemas.openxmlformats.org/drawingml/2006/table">
            <a:tbl>
              <a:tblPr firstRow="1" bandRow="1"/>
              <a:tblGrid>
                <a:gridCol w="827408">
                  <a:extLst>
                    <a:ext uri="{9D8B030D-6E8A-4147-A177-3AD203B41FA5}">
                      <a16:colId xmlns:a16="http://schemas.microsoft.com/office/drawing/2014/main" val="714617566"/>
                    </a:ext>
                  </a:extLst>
                </a:gridCol>
                <a:gridCol w="827408">
                  <a:extLst>
                    <a:ext uri="{9D8B030D-6E8A-4147-A177-3AD203B41FA5}">
                      <a16:colId xmlns:a16="http://schemas.microsoft.com/office/drawing/2014/main" val="3694427147"/>
                    </a:ext>
                  </a:extLst>
                </a:gridCol>
                <a:gridCol w="827408">
                  <a:extLst>
                    <a:ext uri="{9D8B030D-6E8A-4147-A177-3AD203B41FA5}">
                      <a16:colId xmlns:a16="http://schemas.microsoft.com/office/drawing/2014/main" val="4244698485"/>
                    </a:ext>
                  </a:extLst>
                </a:gridCol>
                <a:gridCol w="827408">
                  <a:extLst>
                    <a:ext uri="{9D8B030D-6E8A-4147-A177-3AD203B41FA5}">
                      <a16:colId xmlns:a16="http://schemas.microsoft.com/office/drawing/2014/main" val="2146360441"/>
                    </a:ext>
                  </a:extLst>
                </a:gridCol>
                <a:gridCol w="827408">
                  <a:extLst>
                    <a:ext uri="{9D8B030D-6E8A-4147-A177-3AD203B41FA5}">
                      <a16:colId xmlns:a16="http://schemas.microsoft.com/office/drawing/2014/main" val="940461709"/>
                    </a:ext>
                  </a:extLst>
                </a:gridCol>
                <a:gridCol w="827408">
                  <a:extLst>
                    <a:ext uri="{9D8B030D-6E8A-4147-A177-3AD203B41FA5}">
                      <a16:colId xmlns:a16="http://schemas.microsoft.com/office/drawing/2014/main" val="3170412942"/>
                    </a:ext>
                  </a:extLst>
                </a:gridCol>
                <a:gridCol w="827408">
                  <a:extLst>
                    <a:ext uri="{9D8B030D-6E8A-4147-A177-3AD203B41FA5}">
                      <a16:colId xmlns:a16="http://schemas.microsoft.com/office/drawing/2014/main" val="4255475234"/>
                    </a:ext>
                  </a:extLst>
                </a:gridCol>
                <a:gridCol w="827408">
                  <a:extLst>
                    <a:ext uri="{9D8B030D-6E8A-4147-A177-3AD203B41FA5}">
                      <a16:colId xmlns:a16="http://schemas.microsoft.com/office/drawing/2014/main" val="1599529649"/>
                    </a:ext>
                  </a:extLst>
                </a:gridCol>
                <a:gridCol w="827408">
                  <a:extLst>
                    <a:ext uri="{9D8B030D-6E8A-4147-A177-3AD203B41FA5}">
                      <a16:colId xmlns:a16="http://schemas.microsoft.com/office/drawing/2014/main" val="1799125006"/>
                    </a:ext>
                  </a:extLst>
                </a:gridCol>
                <a:gridCol w="827408">
                  <a:extLst>
                    <a:ext uri="{9D8B030D-6E8A-4147-A177-3AD203B41FA5}">
                      <a16:colId xmlns:a16="http://schemas.microsoft.com/office/drawing/2014/main" val="2754245760"/>
                    </a:ext>
                  </a:extLst>
                </a:gridCol>
                <a:gridCol w="827408">
                  <a:extLst>
                    <a:ext uri="{9D8B030D-6E8A-4147-A177-3AD203B41FA5}">
                      <a16:colId xmlns:a16="http://schemas.microsoft.com/office/drawing/2014/main" val="1335912970"/>
                    </a:ext>
                  </a:extLst>
                </a:gridCol>
                <a:gridCol w="827408">
                  <a:extLst>
                    <a:ext uri="{9D8B030D-6E8A-4147-A177-3AD203B41FA5}">
                      <a16:colId xmlns:a16="http://schemas.microsoft.com/office/drawing/2014/main" val="3006508072"/>
                    </a:ext>
                  </a:extLst>
                </a:gridCol>
                <a:gridCol w="827408">
                  <a:extLst>
                    <a:ext uri="{9D8B030D-6E8A-4147-A177-3AD203B41FA5}">
                      <a16:colId xmlns:a16="http://schemas.microsoft.com/office/drawing/2014/main" val="1805327214"/>
                    </a:ext>
                  </a:extLst>
                </a:gridCol>
                <a:gridCol w="827408">
                  <a:extLst>
                    <a:ext uri="{9D8B030D-6E8A-4147-A177-3AD203B41FA5}">
                      <a16:colId xmlns:a16="http://schemas.microsoft.com/office/drawing/2014/main" val="1954604007"/>
                    </a:ext>
                  </a:extLst>
                </a:gridCol>
              </a:tblGrid>
              <a:tr h="466216">
                <a:tc gridSpan="14">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9pPr>
                    </a:lstStyle>
                    <a:p>
                      <a:pPr algn="ctr"/>
                      <a:r>
                        <a:rPr lang="en-US" sz="1400" b="1" dirty="0">
                          <a:latin typeface="Open Sans"/>
                          <a:ea typeface="Open Sans"/>
                          <a:cs typeface="Open Sans"/>
                        </a:rPr>
                        <a:t>2024</a:t>
                      </a:r>
                      <a:endParaRPr lang="en-US" dirty="0"/>
                    </a:p>
                  </a:txBody>
                  <a:tcPr anchor="ctr">
                    <a:lnL w="12700" cmpd="sng">
                      <a:solidFill>
                        <a:srgbClr val="F1F0E2"/>
                      </a:solidFill>
                    </a:lnL>
                    <a:lnR w="12700" cmpd="sng">
                      <a:solidFill>
                        <a:srgbClr val="F1F0E2"/>
                      </a:solidFill>
                    </a:lnR>
                    <a:lnT w="12700" cmpd="sng">
                      <a:solidFill>
                        <a:srgbClr val="F1F0E2"/>
                      </a:solidFill>
                    </a:lnT>
                    <a:lnB w="38100" cmpd="sng">
                      <a:solidFill>
                        <a:srgbClr val="F1F0E2"/>
                      </a:solidFill>
                    </a:lnB>
                    <a:lnTlToBr w="12700" cmpd="sng">
                      <a:noFill/>
                      <a:prstDash val="solid"/>
                    </a:lnTlToBr>
                    <a:lnBlToTr w="12700" cmpd="sng">
                      <a:noFill/>
                      <a:prstDash val="solid"/>
                    </a:lnBlToTr>
                    <a:solidFill>
                      <a:srgbClr val="A2AB89"/>
                    </a:solidFill>
                  </a:tcPr>
                </a:tc>
                <a:tc hMerge="1">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2023</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2"/>
                    </a:solidFill>
                  </a:tcPr>
                </a:tc>
                <a:extLst>
                  <a:ext uri="{0D108BD9-81ED-4DB2-BD59-A6C34878D82A}">
                    <a16:rowId xmlns:a16="http://schemas.microsoft.com/office/drawing/2014/main" val="622838635"/>
                  </a:ext>
                </a:extLst>
              </a:tr>
              <a:tr h="53988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b="1" dirty="0">
                        <a:latin typeface="Open Sans" panose="020B0606030504020204" pitchFamily="34" charset="0"/>
                        <a:ea typeface="Open Sans" panose="020B0606030504020204" pitchFamily="34" charset="0"/>
                        <a:cs typeface="Open Sans" panose="020B0606030504020204" pitchFamily="34" charset="0"/>
                      </a:endParaRPr>
                    </a:p>
                  </a:txBody>
                  <a:tcPr anchor="b">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Jan</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Feb</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Mar</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Apr</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May</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June</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July</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Aug</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Sept</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Oct</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Nov</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Dec</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Open Sans" panose="020B0606030504020204" pitchFamily="34" charset="0"/>
                          <a:ea typeface="Open Sans" panose="020B0606030504020204" pitchFamily="34" charset="0"/>
                          <a:cs typeface="Open Sans" panose="020B0606030504020204" pitchFamily="34" charset="0"/>
                        </a:rPr>
                        <a:t>Budget est.</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extLst>
                  <a:ext uri="{0D108BD9-81ED-4DB2-BD59-A6C34878D82A}">
                    <a16:rowId xmlns:a16="http://schemas.microsoft.com/office/drawing/2014/main" val="2945949514"/>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Program</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75627662"/>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IMM</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96187708"/>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People</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3682211"/>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Events / Meetings</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6103246"/>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Comms</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26742573"/>
                  </a:ext>
                </a:extLst>
              </a:tr>
            </a:tbl>
          </a:graphicData>
        </a:graphic>
      </p:graphicFrame>
      <p:sp>
        <p:nvSpPr>
          <p:cNvPr id="16" name="Isosceles Triangle 15">
            <a:extLst>
              <a:ext uri="{FF2B5EF4-FFF2-40B4-BE49-F238E27FC236}">
                <a16:creationId xmlns:a16="http://schemas.microsoft.com/office/drawing/2014/main" id="{327EA464-8D6D-2A28-FCFB-50A646753D5C}"/>
              </a:ext>
            </a:extLst>
          </p:cNvPr>
          <p:cNvSpPr/>
          <p:nvPr/>
        </p:nvSpPr>
        <p:spPr>
          <a:xfrm>
            <a:off x="6248508" y="4269450"/>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C247DC25-49F3-53C5-3B2C-94DE50D0D24C}"/>
              </a:ext>
            </a:extLst>
          </p:cNvPr>
          <p:cNvSpPr txBox="1"/>
          <p:nvPr/>
        </p:nvSpPr>
        <p:spPr>
          <a:xfrm>
            <a:off x="6344520" y="4263986"/>
            <a:ext cx="783021" cy="200055"/>
          </a:xfrm>
          <a:prstGeom prst="rect">
            <a:avLst/>
          </a:prstGeom>
          <a:noFill/>
        </p:spPr>
        <p:txBody>
          <a:bodyPr wrap="square" rtlCol="0">
            <a:spAutoFit/>
          </a:bodyPr>
          <a:lstStyle/>
          <a:p>
            <a:pPr algn="ctr"/>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APO hired</a:t>
            </a:r>
          </a:p>
        </p:txBody>
      </p:sp>
      <p:sp>
        <p:nvSpPr>
          <p:cNvPr id="18" name="Isosceles Triangle 17">
            <a:extLst>
              <a:ext uri="{FF2B5EF4-FFF2-40B4-BE49-F238E27FC236}">
                <a16:creationId xmlns:a16="http://schemas.microsoft.com/office/drawing/2014/main" id="{97B0B2D5-C755-85C2-0630-9CAD57367AF5}"/>
              </a:ext>
            </a:extLst>
          </p:cNvPr>
          <p:cNvSpPr/>
          <p:nvPr/>
        </p:nvSpPr>
        <p:spPr>
          <a:xfrm>
            <a:off x="9735416" y="4821244"/>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19" name="TextBox 18">
            <a:extLst>
              <a:ext uri="{FF2B5EF4-FFF2-40B4-BE49-F238E27FC236}">
                <a16:creationId xmlns:a16="http://schemas.microsoft.com/office/drawing/2014/main" id="{A8D677C1-1023-7514-691A-0305A881420D}"/>
              </a:ext>
            </a:extLst>
          </p:cNvPr>
          <p:cNvSpPr txBox="1"/>
          <p:nvPr/>
        </p:nvSpPr>
        <p:spPr>
          <a:xfrm>
            <a:off x="9459519" y="5062982"/>
            <a:ext cx="783021" cy="307777"/>
          </a:xfrm>
          <a:prstGeom prst="rect">
            <a:avLst/>
          </a:prstGeom>
          <a:noFill/>
        </p:spPr>
        <p:txBody>
          <a:bodyPr wrap="square" rtlCol="0">
            <a:spAutoFit/>
          </a:bodyPr>
          <a:lstStyle/>
          <a:p>
            <a:pPr algn="ctr"/>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BI-hosted conference</a:t>
            </a:r>
          </a:p>
        </p:txBody>
      </p:sp>
      <p:sp>
        <p:nvSpPr>
          <p:cNvPr id="20" name="Isosceles Triangle 19">
            <a:extLst>
              <a:ext uri="{FF2B5EF4-FFF2-40B4-BE49-F238E27FC236}">
                <a16:creationId xmlns:a16="http://schemas.microsoft.com/office/drawing/2014/main" id="{A29C59BE-89B3-D29B-8287-2416A6DE3AA7}"/>
              </a:ext>
            </a:extLst>
          </p:cNvPr>
          <p:cNvSpPr/>
          <p:nvPr/>
        </p:nvSpPr>
        <p:spPr>
          <a:xfrm>
            <a:off x="3788981" y="3004564"/>
            <a:ext cx="191749"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8D8DF685-9AA4-2271-0DD0-62026FBFE732}"/>
              </a:ext>
            </a:extLst>
          </p:cNvPr>
          <p:cNvSpPr txBox="1"/>
          <p:nvPr/>
        </p:nvSpPr>
        <p:spPr>
          <a:xfrm>
            <a:off x="3941751" y="2798058"/>
            <a:ext cx="625363" cy="630942"/>
          </a:xfrm>
          <a:prstGeom prst="rect">
            <a:avLst/>
          </a:prstGeom>
          <a:noFill/>
        </p:spPr>
        <p:txBody>
          <a:bodyPr wrap="square" rtlCol="0">
            <a:spAutoFit/>
          </a:bodyPr>
          <a:lstStyle/>
          <a:p>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Lukas meeting to review strategy updates</a:t>
            </a:r>
          </a:p>
        </p:txBody>
      </p:sp>
      <p:sp>
        <p:nvSpPr>
          <p:cNvPr id="22" name="Isosceles Triangle 21">
            <a:extLst>
              <a:ext uri="{FF2B5EF4-FFF2-40B4-BE49-F238E27FC236}">
                <a16:creationId xmlns:a16="http://schemas.microsoft.com/office/drawing/2014/main" id="{87CCADAA-F593-9322-730E-9414BD28C598}"/>
              </a:ext>
            </a:extLst>
          </p:cNvPr>
          <p:cNvSpPr/>
          <p:nvPr/>
        </p:nvSpPr>
        <p:spPr>
          <a:xfrm>
            <a:off x="8715706" y="3678390"/>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EF2C6737-DAEF-94F5-A0CA-FDC57C78A034}"/>
              </a:ext>
            </a:extLst>
          </p:cNvPr>
          <p:cNvSpPr txBox="1"/>
          <p:nvPr/>
        </p:nvSpPr>
        <p:spPr>
          <a:xfrm>
            <a:off x="8905700" y="3546307"/>
            <a:ext cx="643755" cy="523220"/>
          </a:xfrm>
          <a:prstGeom prst="rect">
            <a:avLst/>
          </a:prstGeom>
          <a:noFill/>
        </p:spPr>
        <p:txBody>
          <a:bodyPr wrap="square" rtlCol="0">
            <a:spAutoFit/>
          </a:bodyPr>
          <a:lstStyle/>
          <a:p>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Brett to start portfolio review</a:t>
            </a:r>
          </a:p>
        </p:txBody>
      </p:sp>
      <p:sp>
        <p:nvSpPr>
          <p:cNvPr id="24" name="Isosceles Triangle 23">
            <a:extLst>
              <a:ext uri="{FF2B5EF4-FFF2-40B4-BE49-F238E27FC236}">
                <a16:creationId xmlns:a16="http://schemas.microsoft.com/office/drawing/2014/main" id="{A16488C1-E7B4-7550-D6BC-01BA949FAC5E}"/>
              </a:ext>
            </a:extLst>
          </p:cNvPr>
          <p:cNvSpPr/>
          <p:nvPr/>
        </p:nvSpPr>
        <p:spPr>
          <a:xfrm>
            <a:off x="7869633" y="2965411"/>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5" name="TextBox 24">
            <a:extLst>
              <a:ext uri="{FF2B5EF4-FFF2-40B4-BE49-F238E27FC236}">
                <a16:creationId xmlns:a16="http://schemas.microsoft.com/office/drawing/2014/main" id="{7D0E2EDC-8EB6-9A00-F943-6706B0AB2D54}"/>
              </a:ext>
            </a:extLst>
          </p:cNvPr>
          <p:cNvSpPr txBox="1"/>
          <p:nvPr/>
        </p:nvSpPr>
        <p:spPr>
          <a:xfrm>
            <a:off x="8018088" y="2937315"/>
            <a:ext cx="629300" cy="307777"/>
          </a:xfrm>
          <a:prstGeom prst="rect">
            <a:avLst/>
          </a:prstGeom>
          <a:noFill/>
        </p:spPr>
        <p:txBody>
          <a:bodyPr wrap="square" rtlCol="0">
            <a:spAutoFit/>
          </a:bodyPr>
          <a:lstStyle/>
          <a:p>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Start 2024 planning</a:t>
            </a:r>
          </a:p>
        </p:txBody>
      </p:sp>
      <p:sp>
        <p:nvSpPr>
          <p:cNvPr id="26" name="TextBox 25">
            <a:extLst>
              <a:ext uri="{FF2B5EF4-FFF2-40B4-BE49-F238E27FC236}">
                <a16:creationId xmlns:a16="http://schemas.microsoft.com/office/drawing/2014/main" id="{E394D341-5A06-A471-EDF1-4045D32CF116}"/>
              </a:ext>
            </a:extLst>
          </p:cNvPr>
          <p:cNvSpPr txBox="1"/>
          <p:nvPr/>
        </p:nvSpPr>
        <p:spPr>
          <a:xfrm>
            <a:off x="4663440" y="4124306"/>
            <a:ext cx="704088" cy="523220"/>
          </a:xfrm>
          <a:prstGeom prst="rect">
            <a:avLst/>
          </a:prstGeom>
          <a:noFill/>
        </p:spPr>
        <p:txBody>
          <a:bodyPr wrap="square" rtlCol="0">
            <a:spAutoFit/>
          </a:bodyPr>
          <a:lstStyle/>
          <a:p>
            <a:pPr algn="ctr"/>
            <a:r>
              <a:rPr lang="en-US" sz="700" dirty="0">
                <a:solidFill>
                  <a:srgbClr val="4E5464"/>
                </a:solidFill>
                <a:latin typeface="Open Sans" panose="020B0606030504020204" pitchFamily="34" charset="0"/>
                <a:ea typeface="Open Sans" panose="020B0606030504020204" pitchFamily="34" charset="0"/>
                <a:cs typeface="Open Sans" panose="020B0606030504020204" pitchFamily="34" charset="0"/>
              </a:rPr>
              <a:t>Contractor to support advisory board</a:t>
            </a:r>
          </a:p>
        </p:txBody>
      </p:sp>
      <p:sp>
        <p:nvSpPr>
          <p:cNvPr id="27" name="TextBox 26">
            <a:extLst>
              <a:ext uri="{FF2B5EF4-FFF2-40B4-BE49-F238E27FC236}">
                <a16:creationId xmlns:a16="http://schemas.microsoft.com/office/drawing/2014/main" id="{0CB8DCC3-C9BE-EA25-8A64-94F67C9B0F3C}"/>
              </a:ext>
            </a:extLst>
          </p:cNvPr>
          <p:cNvSpPr txBox="1"/>
          <p:nvPr/>
        </p:nvSpPr>
        <p:spPr>
          <a:xfrm>
            <a:off x="161365" y="6340424"/>
            <a:ext cx="5371139" cy="307777"/>
          </a:xfrm>
          <a:prstGeom prst="rect">
            <a:avLst/>
          </a:prstGeom>
          <a:noFill/>
        </p:spPr>
        <p:txBody>
          <a:bodyPr wrap="square" rtlCol="0">
            <a:spAutoFit/>
          </a:bodyPr>
          <a:lstStyle/>
          <a:p>
            <a:r>
              <a:rPr lang="en-US" sz="1400" dirty="0">
                <a:solidFill>
                  <a:srgbClr val="4E5464"/>
                </a:solidFill>
                <a:latin typeface="Open Sans" panose="020B0606030504020204" pitchFamily="34" charset="0"/>
                <a:ea typeface="Open Sans" panose="020B0606030504020204" pitchFamily="34" charset="0"/>
                <a:cs typeface="Open Sans" panose="020B0606030504020204" pitchFamily="34" charset="0"/>
              </a:rPr>
              <a:t>Note: Align with learning agenda</a:t>
            </a:r>
          </a:p>
        </p:txBody>
      </p:sp>
      <p:pic>
        <p:nvPicPr>
          <p:cNvPr id="28" name="Picture 27">
            <a:extLst>
              <a:ext uri="{FF2B5EF4-FFF2-40B4-BE49-F238E27FC236}">
                <a16:creationId xmlns:a16="http://schemas.microsoft.com/office/drawing/2014/main" id="{C2702FCC-D817-C7B5-7336-6CDEF9377DED}"/>
              </a:ext>
            </a:extLst>
          </p:cNvPr>
          <p:cNvPicPr>
            <a:picLocks noChangeAspect="1"/>
          </p:cNvPicPr>
          <p:nvPr/>
        </p:nvPicPr>
        <p:blipFill>
          <a:blip r:embed="rId2"/>
          <a:stretch>
            <a:fillRect/>
          </a:stretch>
        </p:blipFill>
        <p:spPr>
          <a:xfrm>
            <a:off x="4556615" y="4263986"/>
            <a:ext cx="213378" cy="243861"/>
          </a:xfrm>
          <a:prstGeom prst="rect">
            <a:avLst/>
          </a:prstGeom>
        </p:spPr>
      </p:pic>
    </p:spTree>
    <p:extLst>
      <p:ext uri="{BB962C8B-B14F-4D97-AF65-F5344CB8AC3E}">
        <p14:creationId xmlns:p14="http://schemas.microsoft.com/office/powerpoint/2010/main" val="3016831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0931"/>
          </a:xfrm>
        </p:spPr>
        <p:txBody>
          <a:bodyPr/>
          <a:lstStyle/>
          <a:p>
            <a:r>
              <a:rPr lang="en-US" dirty="0"/>
              <a:t>JEDI Problem, Baseline, and Goals</a:t>
            </a:r>
          </a:p>
        </p:txBody>
      </p:sp>
      <p:sp>
        <p:nvSpPr>
          <p:cNvPr id="3" name="Rectangle 2">
            <a:extLst>
              <a:ext uri="{FF2B5EF4-FFF2-40B4-BE49-F238E27FC236}">
                <a16:creationId xmlns:a16="http://schemas.microsoft.com/office/drawing/2014/main" id="{B184795D-926A-D106-35CB-ED90A946137D}"/>
              </a:ext>
            </a:extLst>
          </p:cNvPr>
          <p:cNvSpPr/>
          <p:nvPr/>
        </p:nvSpPr>
        <p:spPr>
          <a:xfrm>
            <a:off x="449827" y="1445342"/>
            <a:ext cx="11402858" cy="151171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How would you define the main JEDI-related problem(s) in your program area?</a:t>
            </a:r>
          </a:p>
          <a:p>
            <a:endParaRPr lang="en-US" sz="1600" b="1" i="1" dirty="0">
              <a:solidFill>
                <a:schemeClr val="accent5"/>
              </a:solidFill>
              <a:latin typeface="Open Sans" panose="020B0606030504020204" pitchFamily="34" charset="0"/>
              <a:ea typeface="Open Sans" panose="020B0606030504020204" pitchFamily="34" charset="0"/>
              <a:cs typeface="Open Sans" panose="020B0606030504020204" pitchFamily="34" charset="0"/>
            </a:endParaRPr>
          </a:p>
          <a:p>
            <a:r>
              <a:rPr lang="en-US" sz="1600" i="1" dirty="0">
                <a:solidFill>
                  <a:schemeClr val="tx1"/>
                </a:solidFill>
                <a:latin typeface="Open Sans" panose="020B0606030504020204" pitchFamily="34" charset="0"/>
                <a:ea typeface="Open Sans" panose="020B0606030504020204" pitchFamily="34" charset="0"/>
                <a:cs typeface="Open Sans" panose="020B0606030504020204" pitchFamily="34" charset="0"/>
              </a:rPr>
              <a:t>(e.g., lack of decision-making power among BIPOC; too few women fisher people; pay disparity among X artists when compared to y artists)</a:t>
            </a:r>
          </a:p>
        </p:txBody>
      </p:sp>
      <p:sp>
        <p:nvSpPr>
          <p:cNvPr id="19" name="Arrow: Pentagon 18">
            <a:extLst>
              <a:ext uri="{FF2B5EF4-FFF2-40B4-BE49-F238E27FC236}">
                <a16:creationId xmlns:a16="http://schemas.microsoft.com/office/drawing/2014/main" id="{7832C880-745D-3CF9-351F-622DBD407B3F}"/>
              </a:ext>
            </a:extLst>
          </p:cNvPr>
          <p:cNvSpPr/>
          <p:nvPr/>
        </p:nvSpPr>
        <p:spPr>
          <a:xfrm>
            <a:off x="446316" y="3143462"/>
            <a:ext cx="4929472" cy="590932"/>
          </a:xfrm>
          <a:prstGeom prst="homePlat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 JEDI Baseline</a:t>
            </a:r>
          </a:p>
        </p:txBody>
      </p:sp>
      <p:sp>
        <p:nvSpPr>
          <p:cNvPr id="20" name="TextBox 19">
            <a:extLst>
              <a:ext uri="{FF2B5EF4-FFF2-40B4-BE49-F238E27FC236}">
                <a16:creationId xmlns:a16="http://schemas.microsoft.com/office/drawing/2014/main" id="{0664E925-B3A7-4A64-B0EA-2A506D26E70A}"/>
              </a:ext>
            </a:extLst>
          </p:cNvPr>
          <p:cNvSpPr txBox="1"/>
          <p:nvPr/>
        </p:nvSpPr>
        <p:spPr>
          <a:xfrm>
            <a:off x="5317737" y="3920804"/>
            <a:ext cx="2860243"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Quantitative</a:t>
            </a:r>
          </a:p>
        </p:txBody>
      </p:sp>
      <p:sp>
        <p:nvSpPr>
          <p:cNvPr id="22" name="Arrow: Chevron 21">
            <a:extLst>
              <a:ext uri="{FF2B5EF4-FFF2-40B4-BE49-F238E27FC236}">
                <a16:creationId xmlns:a16="http://schemas.microsoft.com/office/drawing/2014/main" id="{2F862D93-DA9D-F046-5719-882CC3321911}"/>
              </a:ext>
            </a:extLst>
          </p:cNvPr>
          <p:cNvSpPr/>
          <p:nvPr/>
        </p:nvSpPr>
        <p:spPr>
          <a:xfrm>
            <a:off x="5317738" y="3133534"/>
            <a:ext cx="6427946" cy="590932"/>
          </a:xfrm>
          <a:prstGeom prst="chevron">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2023 JEDI Goals</a:t>
            </a:r>
          </a:p>
        </p:txBody>
      </p:sp>
      <p:sp>
        <p:nvSpPr>
          <p:cNvPr id="25" name="TextBox 24">
            <a:extLst>
              <a:ext uri="{FF2B5EF4-FFF2-40B4-BE49-F238E27FC236}">
                <a16:creationId xmlns:a16="http://schemas.microsoft.com/office/drawing/2014/main" id="{49A77A8C-2751-66F3-8754-9632C7F12F20}"/>
              </a:ext>
            </a:extLst>
          </p:cNvPr>
          <p:cNvSpPr txBox="1"/>
          <p:nvPr/>
        </p:nvSpPr>
        <p:spPr>
          <a:xfrm>
            <a:off x="782033" y="3920804"/>
            <a:ext cx="4045606" cy="1077218"/>
          </a:xfrm>
          <a:prstGeom prst="rect">
            <a:avLst/>
          </a:prstGeom>
          <a:noFill/>
        </p:spPr>
        <p:txBody>
          <a:bodyPr wrap="square" rtlCol="0">
            <a:spAutoFit/>
          </a:bodyPr>
          <a:lstStyle/>
          <a:p>
            <a:r>
              <a:rPr lang="en-US" sz="1600" i="1" dirty="0">
                <a:latin typeface="Open Sans" panose="020B0606030504020204" pitchFamily="34" charset="0"/>
                <a:ea typeface="Open Sans" panose="020B0606030504020204" pitchFamily="34" charset="0"/>
                <a:cs typeface="Open Sans" panose="020B0606030504020204" pitchFamily="34" charset="0"/>
              </a:rPr>
              <a:t>Data coming soon! Our IMM and DS&amp;T Teams will help us analyze the raw data in ways that inform the problem(s) you define for your program area</a:t>
            </a:r>
          </a:p>
        </p:txBody>
      </p:sp>
      <p:sp>
        <p:nvSpPr>
          <p:cNvPr id="27" name="TextBox 26">
            <a:extLst>
              <a:ext uri="{FF2B5EF4-FFF2-40B4-BE49-F238E27FC236}">
                <a16:creationId xmlns:a16="http://schemas.microsoft.com/office/drawing/2014/main" id="{7E4FC73D-550B-8A7C-0FA8-889C2D2EA3E7}"/>
              </a:ext>
            </a:extLst>
          </p:cNvPr>
          <p:cNvSpPr txBox="1"/>
          <p:nvPr/>
        </p:nvSpPr>
        <p:spPr>
          <a:xfrm>
            <a:off x="8677912" y="3920804"/>
            <a:ext cx="2860243"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Qualitative</a:t>
            </a:r>
          </a:p>
        </p:txBody>
      </p:sp>
      <p:sp>
        <p:nvSpPr>
          <p:cNvPr id="28" name="TextBox 27">
            <a:extLst>
              <a:ext uri="{FF2B5EF4-FFF2-40B4-BE49-F238E27FC236}">
                <a16:creationId xmlns:a16="http://schemas.microsoft.com/office/drawing/2014/main" id="{1DB02BD7-A88E-6F05-54B8-0ABE6D385444}"/>
              </a:ext>
            </a:extLst>
          </p:cNvPr>
          <p:cNvSpPr txBox="1"/>
          <p:nvPr/>
        </p:nvSpPr>
        <p:spPr>
          <a:xfrm>
            <a:off x="4965911" y="4276883"/>
            <a:ext cx="1466891" cy="707886"/>
          </a:xfrm>
          <a:prstGeom prst="rect">
            <a:avLst/>
          </a:prstGeom>
          <a:noFill/>
        </p:spPr>
        <p:txBody>
          <a:bodyPr wrap="square" rtlCol="0">
            <a:spAutoFit/>
          </a:bodyPr>
          <a:lstStyle/>
          <a:p>
            <a:pPr algn="ct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X</a:t>
            </a:r>
          </a:p>
          <a:p>
            <a:pPr algn="ct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(XX%)</a:t>
            </a:r>
          </a:p>
        </p:txBody>
      </p:sp>
      <p:sp>
        <p:nvSpPr>
          <p:cNvPr id="29" name="TextBox 28">
            <a:extLst>
              <a:ext uri="{FF2B5EF4-FFF2-40B4-BE49-F238E27FC236}">
                <a16:creationId xmlns:a16="http://schemas.microsoft.com/office/drawing/2014/main" id="{EE7D8ED9-9C63-6795-1755-5B6B07085665}"/>
              </a:ext>
            </a:extLst>
          </p:cNvPr>
          <p:cNvSpPr txBox="1"/>
          <p:nvPr/>
        </p:nvSpPr>
        <p:spPr>
          <a:xfrm>
            <a:off x="6186948" y="4345064"/>
            <a:ext cx="2153265"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 grants to XX</a:t>
            </a:r>
          </a:p>
        </p:txBody>
      </p:sp>
      <p:sp>
        <p:nvSpPr>
          <p:cNvPr id="30" name="TextBox 29">
            <a:extLst>
              <a:ext uri="{FF2B5EF4-FFF2-40B4-BE49-F238E27FC236}">
                <a16:creationId xmlns:a16="http://schemas.microsoft.com/office/drawing/2014/main" id="{1CABBDEC-232A-C9EE-AA35-358B9C44F303}"/>
              </a:ext>
            </a:extLst>
          </p:cNvPr>
          <p:cNvSpPr txBox="1"/>
          <p:nvPr/>
        </p:nvSpPr>
        <p:spPr>
          <a:xfrm>
            <a:off x="4965911" y="5209011"/>
            <a:ext cx="1466891" cy="707886"/>
          </a:xfrm>
          <a:prstGeom prst="rect">
            <a:avLst/>
          </a:prstGeom>
          <a:noFill/>
        </p:spPr>
        <p:txBody>
          <a:bodyPr wrap="square" rtlCol="0">
            <a:spAutoFit/>
          </a:bodyPr>
          <a:lstStyle/>
          <a:p>
            <a:pPr algn="ct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X</a:t>
            </a:r>
          </a:p>
          <a:p>
            <a:pPr algn="ctr"/>
            <a:r>
              <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rPr>
              <a:t>(XX%)</a:t>
            </a:r>
          </a:p>
        </p:txBody>
      </p:sp>
      <p:sp>
        <p:nvSpPr>
          <p:cNvPr id="31" name="TextBox 30">
            <a:extLst>
              <a:ext uri="{FF2B5EF4-FFF2-40B4-BE49-F238E27FC236}">
                <a16:creationId xmlns:a16="http://schemas.microsoft.com/office/drawing/2014/main" id="{7AD88D8B-EF7F-351E-4C7F-228837B47D18}"/>
              </a:ext>
            </a:extLst>
          </p:cNvPr>
          <p:cNvSpPr txBox="1"/>
          <p:nvPr/>
        </p:nvSpPr>
        <p:spPr>
          <a:xfrm>
            <a:off x="6186948" y="5277192"/>
            <a:ext cx="2153265"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 to XX</a:t>
            </a:r>
          </a:p>
        </p:txBody>
      </p:sp>
      <p:sp>
        <p:nvSpPr>
          <p:cNvPr id="32" name="TextBox 31">
            <a:extLst>
              <a:ext uri="{FF2B5EF4-FFF2-40B4-BE49-F238E27FC236}">
                <a16:creationId xmlns:a16="http://schemas.microsoft.com/office/drawing/2014/main" id="{8ED23672-5C0E-31C0-4E1E-8E024104C327}"/>
              </a:ext>
            </a:extLst>
          </p:cNvPr>
          <p:cNvSpPr txBox="1"/>
          <p:nvPr/>
        </p:nvSpPr>
        <p:spPr>
          <a:xfrm>
            <a:off x="8721212" y="4345064"/>
            <a:ext cx="2937388" cy="1815882"/>
          </a:xfrm>
          <a:prstGeom prst="rect">
            <a:avLst/>
          </a:prstGeom>
          <a:noFill/>
        </p:spPr>
        <p:txBody>
          <a:bodyPr wrap="square" rtlCol="0">
            <a:spAutoFit/>
          </a:bodyPr>
          <a:lstStyle/>
          <a:p>
            <a:r>
              <a:rPr lang="en-US" sz="1600" i="1" dirty="0">
                <a:latin typeface="Open Sans" panose="020B0606030504020204" pitchFamily="34" charset="0"/>
                <a:ea typeface="Open Sans" panose="020B0606030504020204" pitchFamily="34" charset="0"/>
                <a:cs typeface="Open Sans" panose="020B0606030504020204" pitchFamily="34" charset="0"/>
              </a:rPr>
              <a:t>(e.g., Shift power dynamics by providing at least one grant to a BIPOC-led CBO to lead a project where they sub-grant to institutional organizations and have final project decision-making)</a:t>
            </a:r>
          </a:p>
        </p:txBody>
      </p:sp>
    </p:spTree>
    <p:extLst>
      <p:ext uri="{BB962C8B-B14F-4D97-AF65-F5344CB8AC3E}">
        <p14:creationId xmlns:p14="http://schemas.microsoft.com/office/powerpoint/2010/main" val="2354857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0931"/>
          </a:xfrm>
        </p:spPr>
        <p:txBody>
          <a:bodyPr/>
          <a:lstStyle/>
          <a:p>
            <a:r>
              <a:rPr lang="en-US" dirty="0"/>
              <a:t>Look Forward: 2024 BI-Ladder Up OKRs</a:t>
            </a:r>
          </a:p>
        </p:txBody>
      </p:sp>
      <p:graphicFrame>
        <p:nvGraphicFramePr>
          <p:cNvPr id="5" name="Table 5">
            <a:extLst>
              <a:ext uri="{FF2B5EF4-FFF2-40B4-BE49-F238E27FC236}">
                <a16:creationId xmlns:a16="http://schemas.microsoft.com/office/drawing/2014/main" id="{16316122-7AA1-477A-9F85-F2C71C00F022}"/>
              </a:ext>
            </a:extLst>
          </p:cNvPr>
          <p:cNvGraphicFramePr>
            <a:graphicFrameLocks noGrp="1"/>
          </p:cNvGraphicFramePr>
          <p:nvPr>
            <p:extLst>
              <p:ext uri="{D42A27DB-BD31-4B8C-83A1-F6EECF244321}">
                <p14:modId xmlns:p14="http://schemas.microsoft.com/office/powerpoint/2010/main" val="612200075"/>
              </p:ext>
            </p:extLst>
          </p:nvPr>
        </p:nvGraphicFramePr>
        <p:xfrm>
          <a:off x="318185" y="1378195"/>
          <a:ext cx="11337903" cy="4690535"/>
        </p:xfrm>
        <a:graphic>
          <a:graphicData uri="http://schemas.openxmlformats.org/drawingml/2006/table">
            <a:tbl>
              <a:tblPr firstRow="1" bandRow="1">
                <a:tableStyleId>{FABFCF23-3B69-468F-B69F-88F6DE6A72F2}</a:tableStyleId>
              </a:tblPr>
              <a:tblGrid>
                <a:gridCol w="2823819">
                  <a:extLst>
                    <a:ext uri="{9D8B030D-6E8A-4147-A177-3AD203B41FA5}">
                      <a16:colId xmlns:a16="http://schemas.microsoft.com/office/drawing/2014/main" val="1315789730"/>
                    </a:ext>
                  </a:extLst>
                </a:gridCol>
                <a:gridCol w="2823819">
                  <a:extLst>
                    <a:ext uri="{9D8B030D-6E8A-4147-A177-3AD203B41FA5}">
                      <a16:colId xmlns:a16="http://schemas.microsoft.com/office/drawing/2014/main" val="3829412547"/>
                    </a:ext>
                  </a:extLst>
                </a:gridCol>
                <a:gridCol w="4212758">
                  <a:extLst>
                    <a:ext uri="{9D8B030D-6E8A-4147-A177-3AD203B41FA5}">
                      <a16:colId xmlns:a16="http://schemas.microsoft.com/office/drawing/2014/main" val="3578976008"/>
                    </a:ext>
                  </a:extLst>
                </a:gridCol>
                <a:gridCol w="1477507">
                  <a:extLst>
                    <a:ext uri="{9D8B030D-6E8A-4147-A177-3AD203B41FA5}">
                      <a16:colId xmlns:a16="http://schemas.microsoft.com/office/drawing/2014/main" val="1092728414"/>
                    </a:ext>
                  </a:extLst>
                </a:gridCol>
              </a:tblGrid>
              <a:tr h="372428">
                <a:tc>
                  <a:txBody>
                    <a:bodyPr/>
                    <a:lstStyle/>
                    <a:p>
                      <a:pPr algn="ctr"/>
                      <a:r>
                        <a:rPr lang="en-US" sz="1200" dirty="0">
                          <a:solidFill>
                            <a:schemeClr val="tx1"/>
                          </a:solidFill>
                        </a:rPr>
                        <a:t>BI Objective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BI Child Objective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Your / Program’s Key Result that Ladders Up (Quarter(s))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1200" dirty="0">
                          <a:solidFill>
                            <a:schemeClr val="tx1"/>
                          </a:solidFill>
                        </a:rPr>
                        <a:t>Owner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59825104"/>
                  </a:ext>
                </a:extLst>
              </a:tr>
              <a:tr h="358634">
                <a:tc rowSpan="2">
                  <a:txBody>
                    <a:bodyPr/>
                    <a:lstStyle/>
                    <a:p>
                      <a:pPr marR="0">
                        <a:lnSpc>
                          <a:spcPct val="107000"/>
                        </a:lnSpc>
                        <a:spcBef>
                          <a:spcPts val="0"/>
                        </a:spcBef>
                        <a:spcAft>
                          <a:spcPts val="0"/>
                        </a:spcAft>
                        <a:buFont typeface="Wingdings" panose="05000000000000000000" pitchFamily="2" charset="2"/>
                        <a:buChar char="Ø"/>
                      </a:pPr>
                      <a:r>
                        <a:rPr lang="en-US" sz="1200" b="1" i="1" dirty="0">
                          <a:solidFill>
                            <a:schemeClr val="tx1">
                              <a:lumMod val="40000"/>
                              <a:lumOff val="60000"/>
                            </a:schemeClr>
                          </a:solidFill>
                          <a:effectLst/>
                          <a:latin typeface="Calibri" panose="020F0502020204030204" pitchFamily="34" charset="0"/>
                          <a:ea typeface="Times New Roman" panose="02020603050405020304" pitchFamily="18" charset="0"/>
                          <a:cs typeface="Calibri" panose="020F0502020204030204" pitchFamily="34" charset="0"/>
                        </a:rPr>
                        <a:t> Achieve 2023 strategic objectives in BI programs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nSpc>
                          <a:spcPct val="107000"/>
                        </a:lnSpc>
                        <a:spcBef>
                          <a:spcPts val="0"/>
                        </a:spcBef>
                        <a:spcAft>
                          <a:spcPts val="0"/>
                        </a:spcAft>
                        <a:buFont typeface="Symbol" panose="05050102010706020507" pitchFamily="18" charset="2"/>
                        <a:buNone/>
                      </a:pPr>
                      <a:r>
                        <a:rPr lang="en-US" sz="1200" i="1" dirty="0">
                          <a:solidFill>
                            <a:schemeClr val="tx1">
                              <a:lumMod val="40000"/>
                              <a:lumOff val="60000"/>
                            </a:schemeClr>
                          </a:solidFill>
                          <a:effectLst/>
                          <a:latin typeface="Calibri" panose="020F0502020204030204" pitchFamily="34" charset="0"/>
                          <a:ea typeface="Times New Roman" panose="02020603050405020304" pitchFamily="18" charset="0"/>
                          <a:cs typeface="Calibri" panose="020F0502020204030204" pitchFamily="34" charset="0"/>
                        </a:rPr>
                        <a:t>Deploy $215mm from current program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214924"/>
                  </a:ext>
                </a:extLst>
              </a:tr>
              <a:tr h="250459">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a:lnT w="12700" cap="flat" cmpd="sng" algn="ctr">
                      <a:solidFill>
                        <a:schemeClr val="tx1"/>
                      </a:solidFill>
                      <a:prstDash val="solid"/>
                      <a:round/>
                      <a:headEnd type="none" w="med" len="med"/>
                      <a:tailEnd type="none" w="med" len="med"/>
                    </a:lnT>
                  </a:tcPr>
                </a:tc>
                <a:tc vMerge="1">
                  <a:txBody>
                    <a:bodyPr/>
                    <a:lstStyle/>
                    <a:p>
                      <a:endParaRPr lang="en-US" dirty="0">
                        <a:latin typeface="Calibri" panose="020F0502020204030204" pitchFamily="34" charset="0"/>
                        <a:cs typeface="Calibri" panose="020F0502020204030204" pitchFamily="34" charset="0"/>
                      </a:endParaRPr>
                    </a:p>
                  </a:txBody>
                  <a:tcPr/>
                </a:tc>
                <a:tc>
                  <a:txBody>
                    <a:bodyPr/>
                    <a:lstStyle/>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759236"/>
                  </a:ext>
                </a:extLst>
              </a:tr>
              <a:tr h="358634">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39103"/>
                  </a:ext>
                </a:extLst>
              </a:tr>
              <a:tr h="358634">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4061812"/>
                  </a:ext>
                </a:extLst>
              </a:tr>
              <a:tr h="358634">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6368630"/>
                  </a:ext>
                </a:extLst>
              </a:tr>
              <a:tr h="358634">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R="0">
                        <a:lnSpc>
                          <a:spcPct val="107000"/>
                        </a:lnSpc>
                        <a:spcBef>
                          <a:spcPts val="0"/>
                        </a:spcBef>
                        <a:spcAft>
                          <a:spcPts val="0"/>
                        </a:spcAft>
                        <a:buFont typeface="Wingdings" panose="05000000000000000000" pitchFamily="2" charset="2"/>
                        <a:buNone/>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19147"/>
                  </a:ext>
                </a:extLst>
              </a:tr>
              <a:tr h="250459">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3997"/>
                  </a:ext>
                </a:extLst>
              </a:tr>
              <a:tr h="358634">
                <a:tc vMerge="1">
                  <a:txBody>
                    <a:bodyPr/>
                    <a:lstStyle/>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1406750"/>
                  </a:ext>
                </a:extLst>
              </a:tr>
              <a:tr h="496571">
                <a:tc rowSpan="3">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0965092"/>
                  </a:ext>
                </a:extLst>
              </a:tr>
              <a:tr h="358634">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tc>
                <a:tc>
                  <a:txBody>
                    <a:bodyPr/>
                    <a:lstStyle/>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855604"/>
                  </a:ext>
                </a:extLst>
              </a:tr>
              <a:tr h="250459">
                <a:tc vMerge="1">
                  <a:txBody>
                    <a:bodyPr/>
                    <a:lstStyle/>
                    <a:p>
                      <a:endParaRPr 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lumMod val="20000"/>
                        <a:lumOff val="80000"/>
                      </a:schemeClr>
                    </a:solidFill>
                  </a:tcPr>
                </a:tc>
                <a:tc vMerge="1">
                  <a:txBody>
                    <a:bodyPr/>
                    <a:lstStyle/>
                    <a:p>
                      <a:endParaRPr lang="en-US"/>
                    </a:p>
                  </a:txBody>
                  <a:tcPr/>
                </a:tc>
                <a:tc>
                  <a:txBody>
                    <a:bodyPr/>
                    <a:lstStyle/>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4465988"/>
                  </a:ext>
                </a:extLst>
              </a:tr>
            </a:tbl>
          </a:graphicData>
        </a:graphic>
      </p:graphicFrame>
      <p:sp>
        <p:nvSpPr>
          <p:cNvPr id="4" name="Rectangle 3">
            <a:extLst>
              <a:ext uri="{FF2B5EF4-FFF2-40B4-BE49-F238E27FC236}">
                <a16:creationId xmlns:a16="http://schemas.microsoft.com/office/drawing/2014/main" id="{D5844E6E-DC91-46CE-B710-83F9F38E14AD}"/>
              </a:ext>
            </a:extLst>
          </p:cNvPr>
          <p:cNvSpPr/>
          <p:nvPr/>
        </p:nvSpPr>
        <p:spPr>
          <a:xfrm>
            <a:off x="6836229" y="0"/>
            <a:ext cx="5355771" cy="41831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Duplicate and amend slide template, as needed</a:t>
            </a:r>
          </a:p>
        </p:txBody>
      </p:sp>
    </p:spTree>
    <p:extLst>
      <p:ext uri="{BB962C8B-B14F-4D97-AF65-F5344CB8AC3E}">
        <p14:creationId xmlns:p14="http://schemas.microsoft.com/office/powerpoint/2010/main" val="258948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4650"/>
          </a:xfrm>
        </p:spPr>
        <p:txBody>
          <a:bodyPr/>
          <a:lstStyle/>
          <a:p>
            <a:r>
              <a:rPr lang="en-US" dirty="0"/>
              <a:t>Look Forward: 2024 Individual OKRs</a:t>
            </a:r>
          </a:p>
        </p:txBody>
      </p:sp>
      <p:graphicFrame>
        <p:nvGraphicFramePr>
          <p:cNvPr id="5" name="Table 5">
            <a:extLst>
              <a:ext uri="{FF2B5EF4-FFF2-40B4-BE49-F238E27FC236}">
                <a16:creationId xmlns:a16="http://schemas.microsoft.com/office/drawing/2014/main" id="{16316122-7AA1-477A-9F85-F2C71C00F022}"/>
              </a:ext>
            </a:extLst>
          </p:cNvPr>
          <p:cNvGraphicFramePr>
            <a:graphicFrameLocks noGrp="1"/>
          </p:cNvGraphicFramePr>
          <p:nvPr>
            <p:extLst>
              <p:ext uri="{D42A27DB-BD31-4B8C-83A1-F6EECF244321}">
                <p14:modId xmlns:p14="http://schemas.microsoft.com/office/powerpoint/2010/main" val="1930012687"/>
              </p:ext>
            </p:extLst>
          </p:nvPr>
        </p:nvGraphicFramePr>
        <p:xfrm>
          <a:off x="294940" y="1647960"/>
          <a:ext cx="11572163" cy="3731472"/>
        </p:xfrm>
        <a:graphic>
          <a:graphicData uri="http://schemas.openxmlformats.org/drawingml/2006/table">
            <a:tbl>
              <a:tblPr firstRow="1" bandRow="1">
                <a:tableStyleId>{FABFCF23-3B69-468F-B69F-88F6DE6A72F2}</a:tableStyleId>
              </a:tblPr>
              <a:tblGrid>
                <a:gridCol w="4145637">
                  <a:extLst>
                    <a:ext uri="{9D8B030D-6E8A-4147-A177-3AD203B41FA5}">
                      <a16:colId xmlns:a16="http://schemas.microsoft.com/office/drawing/2014/main" val="1315789730"/>
                    </a:ext>
                  </a:extLst>
                </a:gridCol>
                <a:gridCol w="4823009">
                  <a:extLst>
                    <a:ext uri="{9D8B030D-6E8A-4147-A177-3AD203B41FA5}">
                      <a16:colId xmlns:a16="http://schemas.microsoft.com/office/drawing/2014/main" val="3578976008"/>
                    </a:ext>
                  </a:extLst>
                </a:gridCol>
                <a:gridCol w="2603517">
                  <a:extLst>
                    <a:ext uri="{9D8B030D-6E8A-4147-A177-3AD203B41FA5}">
                      <a16:colId xmlns:a16="http://schemas.microsoft.com/office/drawing/2014/main" val="1092728414"/>
                    </a:ext>
                  </a:extLst>
                </a:gridCol>
              </a:tblGrid>
              <a:tr h="442097">
                <a:tc>
                  <a:txBody>
                    <a:bodyPr/>
                    <a:lstStyle/>
                    <a:p>
                      <a:pPr algn="ctr"/>
                      <a:r>
                        <a:rPr lang="en-US" sz="1200" dirty="0">
                          <a:solidFill>
                            <a:schemeClr val="tx1"/>
                          </a:solidFill>
                          <a:latin typeface="Calibri" panose="020F0502020204030204" pitchFamily="34" charset="0"/>
                          <a:cs typeface="Calibri" panose="020F0502020204030204" pitchFamily="34" charset="0"/>
                        </a:rPr>
                        <a:t>Individual Objective that doesn’t ladder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200" dirty="0">
                          <a:solidFill>
                            <a:schemeClr val="tx1"/>
                          </a:solidFill>
                          <a:latin typeface="Calibri" panose="020F0502020204030204" pitchFamily="34" charset="0"/>
                          <a:cs typeface="Calibri" panose="020F0502020204030204" pitchFamily="34" charset="0"/>
                        </a:rPr>
                        <a:t>Individual-level Key Results (Quarter(s))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1200" dirty="0">
                          <a:solidFill>
                            <a:schemeClr val="tx1"/>
                          </a:solidFill>
                          <a:latin typeface="Calibri" panose="020F0502020204030204" pitchFamily="34" charset="0"/>
                          <a:cs typeface="Calibri" panose="020F0502020204030204" pitchFamily="34" charset="0"/>
                        </a:rPr>
                        <a:t>Owner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459825104"/>
                  </a:ext>
                </a:extLst>
              </a:tr>
              <a:tr h="409855">
                <a:tc rowSpan="2">
                  <a:txBody>
                    <a:bodyPr/>
                    <a:lstStyle/>
                    <a:p>
                      <a:pPr marR="0">
                        <a:lnSpc>
                          <a:spcPct val="107000"/>
                        </a:lnSpc>
                        <a:spcBef>
                          <a:spcPts val="0"/>
                        </a:spcBef>
                        <a:spcAft>
                          <a:spcPts val="0"/>
                        </a:spcAft>
                        <a:buFont typeface="Wingdings" panose="05000000000000000000" pitchFamily="2" charset="2"/>
                        <a:buNone/>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0214924"/>
                  </a:ext>
                </a:extLst>
              </a:tr>
              <a:tr h="447918">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970470"/>
                  </a:ext>
                </a:extLst>
              </a:tr>
              <a:tr h="405267">
                <a:tc rowSpan="2">
                  <a:txBody>
                    <a:bodyPr/>
                    <a:lstStyle/>
                    <a:p>
                      <a:pPr marR="0">
                        <a:lnSpc>
                          <a:spcPct val="107000"/>
                        </a:lnSpc>
                        <a:spcBef>
                          <a:spcPts val="0"/>
                        </a:spcBef>
                        <a:spcAft>
                          <a:spcPts val="0"/>
                        </a:spcAft>
                        <a:buFont typeface="Wingdings" panose="05000000000000000000" pitchFamily="2" charset="2"/>
                        <a:buChar char="Ø"/>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839103"/>
                  </a:ext>
                </a:extLst>
              </a:tr>
              <a:tr h="405267">
                <a:tc vMerge="1">
                  <a:txBody>
                    <a:bodyPr/>
                    <a:lstStyle/>
                    <a:p>
                      <a:endParaRPr lang="en-US"/>
                    </a:p>
                  </a:txBody>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4061812"/>
                  </a:ext>
                </a:extLst>
              </a:tr>
              <a:tr h="405267">
                <a:tc rowSpan="2">
                  <a:txBody>
                    <a:bodyPr/>
                    <a:lstStyle/>
                    <a:p>
                      <a:pPr marR="0">
                        <a:lnSpc>
                          <a:spcPct val="107000"/>
                        </a:lnSpc>
                        <a:spcBef>
                          <a:spcPts val="0"/>
                        </a:spcBef>
                        <a:spcAft>
                          <a:spcPts val="0"/>
                        </a:spcAft>
                        <a:buFont typeface="Wingdings" panose="05000000000000000000" pitchFamily="2" charset="2"/>
                        <a:buChar char="Ø"/>
                      </a:pP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19147"/>
                  </a:ext>
                </a:extLst>
              </a:tr>
              <a:tr h="405267">
                <a:tc vMerge="1">
                  <a:txBody>
                    <a:bodyPr/>
                    <a:lstStyle/>
                    <a:p>
                      <a:endParaRPr lang="en-US"/>
                    </a:p>
                  </a:txBody>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63997"/>
                  </a:ext>
                </a:extLst>
              </a:tr>
              <a:tr h="405267">
                <a:tc rowSpan="2">
                  <a:txBody>
                    <a:bodyPr/>
                    <a:lstStyle/>
                    <a:p>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0965092"/>
                  </a:ext>
                </a:extLst>
              </a:tr>
              <a:tr h="405267">
                <a:tc vMerge="1">
                  <a:txBody>
                    <a:bodyPr/>
                    <a:lstStyle/>
                    <a:p>
                      <a:endParaRPr lang="en-US"/>
                    </a:p>
                  </a:txBody>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Arial" panose="020B0604020202020204" pitchFamily="34" charset="0"/>
                        <a:buChar char="•"/>
                      </a:pPr>
                      <a:endParaRPr lang="en-US" sz="11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2855604"/>
                  </a:ext>
                </a:extLst>
              </a:tr>
            </a:tbl>
          </a:graphicData>
        </a:graphic>
      </p:graphicFrame>
      <p:sp>
        <p:nvSpPr>
          <p:cNvPr id="6" name="Rectangle 5">
            <a:extLst>
              <a:ext uri="{FF2B5EF4-FFF2-40B4-BE49-F238E27FC236}">
                <a16:creationId xmlns:a16="http://schemas.microsoft.com/office/drawing/2014/main" id="{ADDCFC2A-8C1A-4D71-83BE-7C6ED8A78514}"/>
              </a:ext>
            </a:extLst>
          </p:cNvPr>
          <p:cNvSpPr/>
          <p:nvPr/>
        </p:nvSpPr>
        <p:spPr>
          <a:xfrm>
            <a:off x="7036527" y="0"/>
            <a:ext cx="5155474" cy="41831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Duplicate and amend slide template, as needed</a:t>
            </a:r>
          </a:p>
        </p:txBody>
      </p:sp>
    </p:spTree>
    <p:extLst>
      <p:ext uri="{BB962C8B-B14F-4D97-AF65-F5344CB8AC3E}">
        <p14:creationId xmlns:p14="http://schemas.microsoft.com/office/powerpoint/2010/main" val="181728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93A8B6-5BFE-7E4D-9AA8-2542BA7BD6A6}"/>
              </a:ext>
            </a:extLst>
          </p:cNvPr>
          <p:cNvSpPr>
            <a:spLocks noGrp="1"/>
          </p:cNvSpPr>
          <p:nvPr>
            <p:ph type="body" idx="1"/>
          </p:nvPr>
        </p:nvSpPr>
        <p:spPr>
          <a:xfrm>
            <a:off x="924717" y="1600709"/>
            <a:ext cx="8958296" cy="3186753"/>
          </a:xfrm>
        </p:spPr>
        <p:txBody>
          <a:bodyPr>
            <a:noAutofit/>
          </a:bodyPr>
          <a:lstStyle/>
          <a:p>
            <a:pPr marL="579120" indent="-457200">
              <a:lnSpc>
                <a:spcPct val="114000"/>
              </a:lnSpc>
              <a:spcBef>
                <a:spcPts val="1200"/>
              </a:spcBef>
              <a:spcAft>
                <a:spcPts val="600"/>
              </a:spcAft>
            </a:pPr>
            <a:r>
              <a:rPr lang="en-US" sz="1800" b="1" dirty="0">
                <a:solidFill>
                  <a:schemeClr val="bg1"/>
                </a:solidFill>
                <a:latin typeface="Open Sans SemiBold"/>
                <a:ea typeface="Open Sans SemiBold"/>
                <a:cs typeface="Open Sans SemiBold"/>
              </a:rPr>
              <a:t>Program-specific budget and salesforce </a:t>
            </a:r>
            <a:endParaRPr lang="en-US">
              <a:solidFill>
                <a:schemeClr val="bg1"/>
              </a:solidFill>
              <a:latin typeface="Open Sans SemiBold"/>
              <a:ea typeface="Open Sans SemiBold"/>
              <a:cs typeface="Open Sans SemiBold"/>
            </a:endParaRPr>
          </a:p>
          <a:p>
            <a:pPr marL="579120" indent="-457200">
              <a:lnSpc>
                <a:spcPct val="113999"/>
              </a:lnSpc>
              <a:spcBef>
                <a:spcPts val="1200"/>
              </a:spcBef>
              <a:spcAft>
                <a:spcPts val="600"/>
              </a:spcAft>
            </a:pPr>
            <a:r>
              <a:rPr lang="en-US" sz="1800" b="1" dirty="0">
                <a:solidFill>
                  <a:schemeClr val="bg1"/>
                </a:solidFill>
                <a:latin typeface="Open Sans SemiBold"/>
                <a:ea typeface="Open Sans SemiBold"/>
                <a:cs typeface="Open Sans SemiBold"/>
              </a:rPr>
              <a:t>Two-year staffing projections</a:t>
            </a:r>
            <a:endParaRPr lang="en-US" dirty="0">
              <a:solidFill>
                <a:schemeClr val="bg1"/>
              </a:solidFill>
              <a:latin typeface="Open Sans SemiBold"/>
              <a:ea typeface="Open Sans SemiBold"/>
              <a:cs typeface="Open Sans SemiBold"/>
            </a:endParaRPr>
          </a:p>
          <a:p>
            <a:pPr marL="579437" indent="-457200">
              <a:lnSpc>
                <a:spcPct val="114000"/>
              </a:lnSpc>
              <a:spcBef>
                <a:spcPts val="2000"/>
              </a:spcBef>
              <a:spcAft>
                <a:spcPts val="600"/>
              </a:spcAft>
            </a:pPr>
            <a:endParaRPr lang="en-US"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579437" indent="-457200">
              <a:lnSpc>
                <a:spcPct val="114000"/>
              </a:lnSpc>
              <a:spcBef>
                <a:spcPts val="2000"/>
              </a:spcBef>
              <a:spcAft>
                <a:spcPts val="600"/>
              </a:spcAft>
            </a:pPr>
            <a:endParaRPr lang="en-US"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579437" indent="-457200">
              <a:lnSpc>
                <a:spcPct val="114000"/>
              </a:lnSpc>
              <a:spcBef>
                <a:spcPts val="2000"/>
              </a:spcBef>
              <a:spcAft>
                <a:spcPts val="600"/>
              </a:spcAft>
            </a:pPr>
            <a:endParaRPr lang="en-US" b="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3" name="Title 2">
            <a:extLst>
              <a:ext uri="{FF2B5EF4-FFF2-40B4-BE49-F238E27FC236}">
                <a16:creationId xmlns:a16="http://schemas.microsoft.com/office/drawing/2014/main" id="{8B30CA08-C278-A74C-B400-9746DDB72DC9}"/>
              </a:ext>
            </a:extLst>
          </p:cNvPr>
          <p:cNvSpPr>
            <a:spLocks noGrp="1"/>
          </p:cNvSpPr>
          <p:nvPr>
            <p:ph type="title"/>
          </p:nvPr>
        </p:nvSpPr>
        <p:spPr>
          <a:xfrm>
            <a:off x="371326" y="428626"/>
            <a:ext cx="11355855" cy="594650"/>
          </a:xfrm>
        </p:spPr>
        <p:txBody>
          <a:bodyPr/>
          <a:lstStyle/>
          <a:p>
            <a:r>
              <a:rPr lang="en-US" dirty="0"/>
              <a:t>Appendix: Resources</a:t>
            </a:r>
          </a:p>
        </p:txBody>
      </p:sp>
    </p:spTree>
    <p:extLst>
      <p:ext uri="{BB962C8B-B14F-4D97-AF65-F5344CB8AC3E}">
        <p14:creationId xmlns:p14="http://schemas.microsoft.com/office/powerpoint/2010/main" val="312532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FC9EB-8D0A-C244-B238-FC91AF6AD8F7}"/>
              </a:ext>
            </a:extLst>
          </p:cNvPr>
          <p:cNvSpPr>
            <a:spLocks noGrp="1"/>
          </p:cNvSpPr>
          <p:nvPr>
            <p:ph type="title"/>
          </p:nvPr>
        </p:nvSpPr>
        <p:spPr/>
        <p:txBody>
          <a:bodyPr/>
          <a:lstStyle/>
          <a:p>
            <a:r>
              <a:rPr lang="en-US" dirty="0"/>
              <a:t>Program-Specific Salesforce and Box Links</a:t>
            </a:r>
          </a:p>
        </p:txBody>
      </p:sp>
      <p:sp>
        <p:nvSpPr>
          <p:cNvPr id="19" name="Text Placeholder 1">
            <a:extLst>
              <a:ext uri="{FF2B5EF4-FFF2-40B4-BE49-F238E27FC236}">
                <a16:creationId xmlns:a16="http://schemas.microsoft.com/office/drawing/2014/main" id="{B06CC722-34B9-4111-85EF-6EFEA430D246}"/>
              </a:ext>
            </a:extLst>
          </p:cNvPr>
          <p:cNvSpPr>
            <a:spLocks noGrp="1"/>
          </p:cNvSpPr>
          <p:nvPr>
            <p:ph type="body" idx="1"/>
          </p:nvPr>
        </p:nvSpPr>
        <p:spPr>
          <a:xfrm>
            <a:off x="371326" y="1576552"/>
            <a:ext cx="11515873" cy="4771799"/>
          </a:xfrm>
        </p:spPr>
        <p:txBody>
          <a:bodyPr>
            <a:normAutofit/>
          </a:bodyPr>
          <a:lstStyle/>
          <a:p>
            <a:pPr marL="0" indent="0">
              <a:lnSpc>
                <a:spcPct val="124000"/>
              </a:lnSpc>
              <a:spcBef>
                <a:spcPts val="1200"/>
              </a:spcBef>
              <a:spcAft>
                <a:spcPts val="600"/>
              </a:spcAft>
              <a:buNone/>
            </a:pPr>
            <a:r>
              <a:rPr lang="en-US" sz="1600" b="1" dirty="0">
                <a:solidFill>
                  <a:schemeClr val="tx1"/>
                </a:solidFill>
                <a:latin typeface="Open Sans" panose="020B0606030504020204"/>
              </a:rPr>
              <a:t>Please complete the budget spreadsheet – program and operations – by October 15, 2022. The other links are for reference, if helpful</a:t>
            </a:r>
          </a:p>
          <a:p>
            <a:pPr marL="172720" indent="-172720">
              <a:lnSpc>
                <a:spcPct val="124000"/>
              </a:lnSpc>
              <a:spcBef>
                <a:spcPts val="1200"/>
              </a:spcBef>
              <a:spcAft>
                <a:spcPts val="600"/>
              </a:spcAft>
            </a:pPr>
            <a:r>
              <a:rPr lang="en-US" sz="1600" dirty="0">
                <a:solidFill>
                  <a:schemeClr val="tx1"/>
                </a:solidFill>
                <a:latin typeface="Open Sans"/>
                <a:ea typeface="Open Sans"/>
                <a:cs typeface="Open Sans"/>
              </a:rPr>
              <a:t>Link to the budget spreadsheet   specific for program</a:t>
            </a:r>
          </a:p>
          <a:p>
            <a:pPr>
              <a:lnSpc>
                <a:spcPct val="124000"/>
              </a:lnSpc>
              <a:spcBef>
                <a:spcPts val="1200"/>
              </a:spcBef>
              <a:spcAft>
                <a:spcPts val="600"/>
              </a:spcAft>
            </a:pPr>
            <a:r>
              <a:rPr lang="en-US" sz="1600" dirty="0">
                <a:solidFill>
                  <a:schemeClr val="tx1"/>
                </a:solidFill>
                <a:latin typeface="Open Sans" panose="020B0606030504020204"/>
              </a:rPr>
              <a:t>Link to Salesforce page where you can find grants that are already committed for next year</a:t>
            </a:r>
          </a:p>
          <a:p>
            <a:pPr>
              <a:lnSpc>
                <a:spcPct val="124000"/>
              </a:lnSpc>
              <a:spcBef>
                <a:spcPts val="1200"/>
              </a:spcBef>
              <a:spcAft>
                <a:spcPts val="600"/>
              </a:spcAft>
            </a:pPr>
            <a:r>
              <a:rPr lang="en-US" sz="1600" dirty="0">
                <a:solidFill>
                  <a:schemeClr val="tx1"/>
                </a:solidFill>
                <a:latin typeface="Open Sans" panose="020B0606030504020204"/>
              </a:rPr>
              <a:t>Link to PRI vs. MMI training </a:t>
            </a:r>
          </a:p>
        </p:txBody>
      </p:sp>
      <p:sp>
        <p:nvSpPr>
          <p:cNvPr id="4" name="Rectangle 3">
            <a:extLst>
              <a:ext uri="{FF2B5EF4-FFF2-40B4-BE49-F238E27FC236}">
                <a16:creationId xmlns:a16="http://schemas.microsoft.com/office/drawing/2014/main" id="{164DD9C7-5137-744D-33FF-FE941951DFF0}"/>
              </a:ext>
            </a:extLst>
          </p:cNvPr>
          <p:cNvSpPr/>
          <p:nvPr/>
        </p:nvSpPr>
        <p:spPr>
          <a:xfrm rot="20520000">
            <a:off x="953010" y="2566228"/>
            <a:ext cx="9393446" cy="418317"/>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i="1" dirty="0">
                <a:solidFill>
                  <a:schemeClr val="tx1"/>
                </a:solidFill>
              </a:rPr>
              <a:t>Links to come in May-June timeframe</a:t>
            </a:r>
            <a:endParaRPr lang="en-US" dirty="0">
              <a:solidFill>
                <a:schemeClr val="tx1"/>
              </a:solidFill>
            </a:endParaRPr>
          </a:p>
        </p:txBody>
      </p:sp>
    </p:spTree>
    <p:extLst>
      <p:ext uri="{BB962C8B-B14F-4D97-AF65-F5344CB8AC3E}">
        <p14:creationId xmlns:p14="http://schemas.microsoft.com/office/powerpoint/2010/main" val="887356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FC9EB-8D0A-C244-B238-FC91AF6AD8F7}"/>
              </a:ext>
            </a:extLst>
          </p:cNvPr>
          <p:cNvSpPr>
            <a:spLocks noGrp="1"/>
          </p:cNvSpPr>
          <p:nvPr>
            <p:ph type="title"/>
          </p:nvPr>
        </p:nvSpPr>
        <p:spPr/>
        <p:txBody>
          <a:bodyPr/>
          <a:lstStyle/>
          <a:p>
            <a:r>
              <a:rPr lang="en-US" dirty="0">
                <a:latin typeface="Ovo"/>
              </a:rPr>
              <a:t>Two-Year Staffing Projections</a:t>
            </a:r>
          </a:p>
        </p:txBody>
      </p:sp>
      <p:sp>
        <p:nvSpPr>
          <p:cNvPr id="19" name="Text Placeholder 1">
            <a:extLst>
              <a:ext uri="{FF2B5EF4-FFF2-40B4-BE49-F238E27FC236}">
                <a16:creationId xmlns:a16="http://schemas.microsoft.com/office/drawing/2014/main" id="{B06CC722-34B9-4111-85EF-6EFEA430D246}"/>
              </a:ext>
            </a:extLst>
          </p:cNvPr>
          <p:cNvSpPr>
            <a:spLocks noGrp="1"/>
          </p:cNvSpPr>
          <p:nvPr>
            <p:ph type="body" idx="1"/>
          </p:nvPr>
        </p:nvSpPr>
        <p:spPr>
          <a:xfrm>
            <a:off x="371326" y="1342754"/>
            <a:ext cx="11515873" cy="4771799"/>
          </a:xfrm>
        </p:spPr>
        <p:txBody>
          <a:bodyPr>
            <a:normAutofit/>
          </a:bodyPr>
          <a:lstStyle/>
          <a:p>
            <a:pPr>
              <a:lnSpc>
                <a:spcPct val="124000"/>
              </a:lnSpc>
              <a:spcBef>
                <a:spcPts val="1200"/>
              </a:spcBef>
              <a:spcAft>
                <a:spcPts val="600"/>
              </a:spcAft>
            </a:pPr>
            <a:r>
              <a:rPr lang="en-US" sz="1600" dirty="0">
                <a:solidFill>
                  <a:schemeClr val="tx1"/>
                </a:solidFill>
                <a:latin typeface="Open Sans" panose="020B0606030504020204"/>
              </a:rPr>
              <a:t>Here is your program’s staffing projections as discussed last year. How do you anticipate these changing given current circumstances and strategy learnings?</a:t>
            </a:r>
          </a:p>
          <a:p>
            <a:pPr>
              <a:lnSpc>
                <a:spcPct val="124000"/>
              </a:lnSpc>
              <a:spcBef>
                <a:spcPts val="1200"/>
              </a:spcBef>
              <a:spcAft>
                <a:spcPts val="600"/>
              </a:spcAft>
            </a:pPr>
            <a:endParaRPr lang="en-US" sz="1600" dirty="0">
              <a:solidFill>
                <a:schemeClr val="tx1"/>
              </a:solidFill>
              <a:latin typeface="Open Sans" panose="020B0606030504020204"/>
            </a:endParaRPr>
          </a:p>
        </p:txBody>
      </p:sp>
    </p:spTree>
    <p:extLst>
      <p:ext uri="{BB962C8B-B14F-4D97-AF65-F5344CB8AC3E}">
        <p14:creationId xmlns:p14="http://schemas.microsoft.com/office/powerpoint/2010/main" val="3212995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2514C9-B4D9-A3DD-7656-E84A16B0A1DD}"/>
              </a:ext>
            </a:extLst>
          </p:cNvPr>
          <p:cNvSpPr txBox="1">
            <a:spLocks/>
          </p:cNvSpPr>
          <p:nvPr/>
        </p:nvSpPr>
        <p:spPr>
          <a:xfrm>
            <a:off x="506604" y="111653"/>
            <a:ext cx="11402858" cy="590931"/>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BA4430"/>
                </a:solidFill>
                <a:effectLst/>
                <a:uLnTx/>
                <a:uFillTx/>
                <a:latin typeface="Ovo" panose="02020502070400060406" pitchFamily="18" charset="0"/>
                <a:ea typeface="+mj-ea"/>
                <a:cs typeface="+mj-cs"/>
              </a:rPr>
              <a:t>Lookback: Pillar-level Key Learnings</a:t>
            </a:r>
          </a:p>
        </p:txBody>
      </p:sp>
      <p:sp>
        <p:nvSpPr>
          <p:cNvPr id="11" name="TextBox 10">
            <a:extLst>
              <a:ext uri="{FF2B5EF4-FFF2-40B4-BE49-F238E27FC236}">
                <a16:creationId xmlns:a16="http://schemas.microsoft.com/office/drawing/2014/main" id="{AB48589C-1994-AA7B-6839-3FCC1CC5082E}"/>
              </a:ext>
            </a:extLst>
          </p:cNvPr>
          <p:cNvSpPr txBox="1"/>
          <p:nvPr/>
        </p:nvSpPr>
        <p:spPr>
          <a:xfrm>
            <a:off x="506604"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Key</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 Accomplishments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191D957F-BD00-1F31-CA68-879C42F9270A}"/>
              </a:ext>
            </a:extLst>
          </p:cNvPr>
          <p:cNvSpPr txBox="1"/>
          <p:nvPr/>
        </p:nvSpPr>
        <p:spPr>
          <a:xfrm>
            <a:off x="4257857"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 Key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0B06E53-7055-F5F1-07F8-F89288F654B2}"/>
              </a:ext>
            </a:extLst>
          </p:cNvPr>
          <p:cNvSpPr txBox="1"/>
          <p:nvPr/>
        </p:nvSpPr>
        <p:spPr>
          <a:xfrm>
            <a:off x="8009110" y="1413047"/>
            <a:ext cx="3654561" cy="2228788"/>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8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a:t>
            </a:r>
            <a:r>
              <a:rPr kumimoji="0" lang="en-US" sz="118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Feedback</a:t>
            </a:r>
            <a:r>
              <a:rPr kumimoji="0" lang="en-US" sz="118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from Partners (Grantees,  Investees, BV teams)</a:t>
            </a:r>
            <a:endParaRPr kumimoji="0" lang="en-US" sz="118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14" name="TextBox 13">
            <a:extLst>
              <a:ext uri="{FF2B5EF4-FFF2-40B4-BE49-F238E27FC236}">
                <a16:creationId xmlns:a16="http://schemas.microsoft.com/office/drawing/2014/main" id="{B5730E0B-BD0F-C4EC-C1D1-6E4D0F56D2EC}"/>
              </a:ext>
            </a:extLst>
          </p:cNvPr>
          <p:cNvSpPr txBox="1"/>
          <p:nvPr/>
        </p:nvSpPr>
        <p:spPr>
          <a:xfrm>
            <a:off x="6096000" y="3744315"/>
            <a:ext cx="5567672" cy="2346960"/>
          </a:xfrm>
          <a:prstGeom prst="rect">
            <a:avLst/>
          </a:prstGeom>
          <a:solidFill>
            <a:schemeClr val="tx2">
              <a:lumMod val="60000"/>
              <a:lumOff val="4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Key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Takeaways</a:t>
            </a: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(e.g., adjustments to strategy design &amp; learning agenda)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Based on your program-level insights, what are key takeaways for your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74625" marR="0" lvl="0" indent="-174625"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20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169863" marR="0" lvl="0" indent="-16986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B4EE0BF-20E0-56CE-521D-D1299E1FC4A0}"/>
              </a:ext>
            </a:extLst>
          </p:cNvPr>
          <p:cNvSpPr txBox="1"/>
          <p:nvPr/>
        </p:nvSpPr>
        <p:spPr>
          <a:xfrm>
            <a:off x="506604" y="3744315"/>
            <a:ext cx="5483649" cy="2346960"/>
          </a:xfrm>
          <a:prstGeom prst="rect">
            <a:avLst/>
          </a:prstGeom>
          <a:solidFill>
            <a:schemeClr val="tx2">
              <a:lumMod val="40000"/>
              <a:lumOff val="60000"/>
            </a:schemeClr>
          </a:solidFill>
          <a:ln w="9525" cap="rnd" cmpd="sng" algn="ctr">
            <a:noFill/>
            <a:prstDash val="solid"/>
            <a:rou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Insights: Changes in </a:t>
            </a: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Internal &amp; External Context</a:t>
            </a:r>
          </a:p>
          <a:p>
            <a:pPr marL="171450" marR="0" lvl="0" indent="-171450" algn="l" defTabSz="914400" rtl="0" eaLnBrk="1" fontAlgn="auto" latinLnBrk="0" hangingPunct="1">
              <a:lnSpc>
                <a:spcPct val="100000"/>
              </a:lnSpc>
              <a:spcBef>
                <a:spcPts val="0"/>
              </a:spcBef>
              <a:spcAft>
                <a:spcPts val="0"/>
              </a:spcAft>
              <a:buClr>
                <a:srgbClr val="4E546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BA4430"/>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kumimoji="0" lang="en-US" sz="1200" b="0" i="1"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8160E9A-BBC5-9796-1F66-BB80E2A567F7}"/>
              </a:ext>
            </a:extLst>
          </p:cNvPr>
          <p:cNvSpPr txBox="1"/>
          <p:nvPr/>
        </p:nvSpPr>
        <p:spPr>
          <a:xfrm>
            <a:off x="506604" y="623143"/>
            <a:ext cx="1106335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Guidance: </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Building off the previous slides showing implementation and impact data from your program (the </a:t>
            </a:r>
            <a:r>
              <a:rPr kumimoji="0" lang="en-US" sz="140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“What”</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sz="140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use the “Insights” boxes to highlight your key reflections (the </a:t>
            </a:r>
            <a:r>
              <a:rPr kumimoji="0" lang="en-US" sz="140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“So What”</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400" b="0" i="0"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include insights about your program’s contributions to the North Star. </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Then, identify how you intend to apply those insights to your work in the future in the “Key Takeaways” box (the </a:t>
            </a:r>
            <a:r>
              <a:rPr kumimoji="0" lang="en-US" sz="140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“Now What”</a:t>
            </a:r>
            <a:r>
              <a:rPr kumimoji="0" lang="en-US" sz="14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2" name="TextBox 1">
            <a:extLst>
              <a:ext uri="{FF2B5EF4-FFF2-40B4-BE49-F238E27FC236}">
                <a16:creationId xmlns:a16="http://schemas.microsoft.com/office/drawing/2014/main" id="{19562C8C-9AED-7B66-961B-88D12CC2239A}"/>
              </a:ext>
            </a:extLst>
          </p:cNvPr>
          <p:cNvSpPr txBox="1"/>
          <p:nvPr/>
        </p:nvSpPr>
        <p:spPr>
          <a:xfrm>
            <a:off x="8687603" y="0"/>
            <a:ext cx="3284701" cy="923330"/>
          </a:xfrm>
          <a:prstGeom prst="rect">
            <a:avLst/>
          </a:prstGeom>
          <a:solidFill>
            <a:srgbClr val="BA4430">
              <a:lumMod val="40000"/>
              <a:lumOff val="60000"/>
            </a:srgb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E5464"/>
                </a:solidFill>
                <a:effectLst/>
                <a:uLnTx/>
                <a:uFillTx/>
                <a:latin typeface="Open Sans"/>
                <a:ea typeface="Open Sans"/>
                <a:cs typeface="Open Sans"/>
              </a:rPr>
              <a:t>UPDATED: Added North Star language; Duplicate as needed</a:t>
            </a:r>
            <a:endParaRPr kumimoji="0" lang="en-US" sz="1800" b="1"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81851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3FC9EB-8D0A-C244-B238-FC91AF6AD8F7}"/>
              </a:ext>
            </a:extLst>
          </p:cNvPr>
          <p:cNvSpPr>
            <a:spLocks noGrp="1"/>
          </p:cNvSpPr>
          <p:nvPr>
            <p:ph type="title"/>
          </p:nvPr>
        </p:nvSpPr>
        <p:spPr>
          <a:xfrm>
            <a:off x="371326" y="307324"/>
            <a:ext cx="11355855" cy="590931"/>
          </a:xfrm>
        </p:spPr>
        <p:txBody>
          <a:bodyPr/>
          <a:lstStyle/>
          <a:p>
            <a:r>
              <a:rPr lang="en-US" dirty="0">
                <a:solidFill>
                  <a:srgbClr val="BB4430"/>
                </a:solidFill>
              </a:rPr>
              <a:t>Timeline: 2023 BV/BI Annual Planning </a:t>
            </a:r>
          </a:p>
        </p:txBody>
      </p:sp>
      <p:sp>
        <p:nvSpPr>
          <p:cNvPr id="6" name="Rectangle 5">
            <a:extLst>
              <a:ext uri="{FF2B5EF4-FFF2-40B4-BE49-F238E27FC236}">
                <a16:creationId xmlns:a16="http://schemas.microsoft.com/office/drawing/2014/main" id="{DA31F5A8-38EB-4F0F-82C0-CE3EBCC98EDE}"/>
              </a:ext>
            </a:extLst>
          </p:cNvPr>
          <p:cNvSpPr/>
          <p:nvPr/>
        </p:nvSpPr>
        <p:spPr>
          <a:xfrm>
            <a:off x="1082351" y="3083212"/>
            <a:ext cx="9405257" cy="363894"/>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63CD5-2B87-4827-974B-4E67F60D81BD}"/>
              </a:ext>
            </a:extLst>
          </p:cNvPr>
          <p:cNvSpPr/>
          <p:nvPr/>
        </p:nvSpPr>
        <p:spPr>
          <a:xfrm>
            <a:off x="1082350" y="3526411"/>
            <a:ext cx="9405258" cy="363894"/>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8CB86D9-E6BA-4B36-8AE5-3C7DDC1F350F}"/>
              </a:ext>
            </a:extLst>
          </p:cNvPr>
          <p:cNvSpPr txBox="1"/>
          <p:nvPr/>
        </p:nvSpPr>
        <p:spPr>
          <a:xfrm>
            <a:off x="335902" y="3075439"/>
            <a:ext cx="746449"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BV</a:t>
            </a:r>
          </a:p>
        </p:txBody>
      </p:sp>
      <p:sp>
        <p:nvSpPr>
          <p:cNvPr id="10" name="TextBox 9">
            <a:extLst>
              <a:ext uri="{FF2B5EF4-FFF2-40B4-BE49-F238E27FC236}">
                <a16:creationId xmlns:a16="http://schemas.microsoft.com/office/drawing/2014/main" id="{2B2DD667-D127-42B8-A450-A007F98EE6B3}"/>
              </a:ext>
            </a:extLst>
          </p:cNvPr>
          <p:cNvSpPr txBox="1"/>
          <p:nvPr/>
        </p:nvSpPr>
        <p:spPr>
          <a:xfrm>
            <a:off x="335902" y="3520973"/>
            <a:ext cx="746449" cy="369332"/>
          </a:xfrm>
          <a:prstGeom prst="rect">
            <a:avLst/>
          </a:prstGeom>
          <a:noFill/>
        </p:spPr>
        <p:txBody>
          <a:bodyPr wrap="square" rtlCol="0">
            <a:sp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BI</a:t>
            </a:r>
          </a:p>
        </p:txBody>
      </p:sp>
      <p:sp>
        <p:nvSpPr>
          <p:cNvPr id="11" name="Isosceles Triangle 10">
            <a:extLst>
              <a:ext uri="{FF2B5EF4-FFF2-40B4-BE49-F238E27FC236}">
                <a16:creationId xmlns:a16="http://schemas.microsoft.com/office/drawing/2014/main" id="{58D91CD8-22A1-4C04-9183-1D0A5FD4A089}"/>
              </a:ext>
            </a:extLst>
          </p:cNvPr>
          <p:cNvSpPr/>
          <p:nvPr/>
        </p:nvSpPr>
        <p:spPr>
          <a:xfrm>
            <a:off x="10626166" y="2742644"/>
            <a:ext cx="746449" cy="704461"/>
          </a:xfrm>
          <a:prstGeom prst="triangle">
            <a:avLst>
              <a:gd name="adj" fmla="val 0"/>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37B42FA8-D42C-4669-96B4-8BB16BFDE1DB}"/>
              </a:ext>
            </a:extLst>
          </p:cNvPr>
          <p:cNvSpPr/>
          <p:nvPr/>
        </p:nvSpPr>
        <p:spPr>
          <a:xfrm rot="5400000">
            <a:off x="10626740" y="3517655"/>
            <a:ext cx="746449" cy="745299"/>
          </a:xfrm>
          <a:prstGeom prst="triangle">
            <a:avLst>
              <a:gd name="adj" fmla="val 0"/>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C1F6542-7AE1-4375-A2A6-3DBC40CC0195}"/>
              </a:ext>
            </a:extLst>
          </p:cNvPr>
          <p:cNvSpPr txBox="1"/>
          <p:nvPr/>
        </p:nvSpPr>
        <p:spPr>
          <a:xfrm>
            <a:off x="631031" y="4198233"/>
            <a:ext cx="1188487" cy="1384995"/>
          </a:xfrm>
          <a:prstGeom prst="rect">
            <a:avLst/>
          </a:prstGeom>
          <a:noFill/>
        </p:spPr>
        <p:txBody>
          <a:bodyPr wrap="square" lIns="91440" tIns="45720" rIns="91440" bIns="45720" anchor="t">
            <a:spAutoFit/>
          </a:bodyPr>
          <a:lstStyle/>
          <a:p>
            <a:pPr algn="ctr"/>
            <a:r>
              <a:rPr lang="en-US" sz="1050" b="1" dirty="0">
                <a:latin typeface="Open Sans" panose="020B0606030504020204"/>
              </a:rPr>
              <a:t>February 15:</a:t>
            </a:r>
          </a:p>
          <a:p>
            <a:pPr algn="ctr"/>
            <a:endParaRPr lang="en-US" sz="1050" b="1" dirty="0">
              <a:latin typeface="Open Sans" panose="020B0606030504020204"/>
            </a:endParaRPr>
          </a:p>
          <a:p>
            <a:pPr algn="ctr"/>
            <a:r>
              <a:rPr lang="en-US" sz="1050" dirty="0">
                <a:latin typeface="Open Sans" panose="020B0606030504020204"/>
              </a:rPr>
              <a:t>BI reviews adjustments to planning package based on survey feedback</a:t>
            </a:r>
            <a:endParaRPr lang="en-US" sz="1050" dirty="0">
              <a:latin typeface="Open Sans"/>
              <a:ea typeface="Open Sans"/>
              <a:cs typeface="Open Sans"/>
            </a:endParaRPr>
          </a:p>
        </p:txBody>
      </p:sp>
      <p:sp>
        <p:nvSpPr>
          <p:cNvPr id="15" name="Rectangle 14">
            <a:extLst>
              <a:ext uri="{FF2B5EF4-FFF2-40B4-BE49-F238E27FC236}">
                <a16:creationId xmlns:a16="http://schemas.microsoft.com/office/drawing/2014/main" id="{998AC401-8FEB-4048-81E2-2F0B51501AE9}"/>
              </a:ext>
            </a:extLst>
          </p:cNvPr>
          <p:cNvSpPr/>
          <p:nvPr/>
        </p:nvSpPr>
        <p:spPr>
          <a:xfrm>
            <a:off x="1151552"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DAABD39-202F-4EC2-A2CA-066EEB9CF699}"/>
              </a:ext>
            </a:extLst>
          </p:cNvPr>
          <p:cNvSpPr/>
          <p:nvPr/>
        </p:nvSpPr>
        <p:spPr>
          <a:xfrm>
            <a:off x="3091346"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C8BBC3-9DA2-4642-A19C-3CF5F3824473}"/>
              </a:ext>
            </a:extLst>
          </p:cNvPr>
          <p:cNvSpPr/>
          <p:nvPr/>
        </p:nvSpPr>
        <p:spPr>
          <a:xfrm>
            <a:off x="4396380"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FCA5EE-D4D0-45EB-9F85-C0A0581B7E6A}"/>
              </a:ext>
            </a:extLst>
          </p:cNvPr>
          <p:cNvSpPr/>
          <p:nvPr/>
        </p:nvSpPr>
        <p:spPr>
          <a:xfrm>
            <a:off x="5653960"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91055DB-8CB3-4B84-84B4-5D5DE5B2A899}"/>
              </a:ext>
            </a:extLst>
          </p:cNvPr>
          <p:cNvSpPr/>
          <p:nvPr/>
        </p:nvSpPr>
        <p:spPr>
          <a:xfrm>
            <a:off x="6779562"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1DE61A-699B-405D-8CA9-9A1FBB748DA6}"/>
              </a:ext>
            </a:extLst>
          </p:cNvPr>
          <p:cNvSpPr/>
          <p:nvPr/>
        </p:nvSpPr>
        <p:spPr>
          <a:xfrm>
            <a:off x="7905164"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B755FE-65AC-47F0-B98E-AA17837FDEEB}"/>
              </a:ext>
            </a:extLst>
          </p:cNvPr>
          <p:cNvSpPr/>
          <p:nvPr/>
        </p:nvSpPr>
        <p:spPr>
          <a:xfrm>
            <a:off x="9030766"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F00317-0777-46F7-9E1F-D334D749B724}"/>
              </a:ext>
            </a:extLst>
          </p:cNvPr>
          <p:cNvSpPr/>
          <p:nvPr/>
        </p:nvSpPr>
        <p:spPr>
          <a:xfrm>
            <a:off x="10156370" y="3708358"/>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9C3343A-C51C-47A9-9943-48E8261D9DF6}"/>
              </a:ext>
            </a:extLst>
          </p:cNvPr>
          <p:cNvSpPr txBox="1"/>
          <p:nvPr/>
        </p:nvSpPr>
        <p:spPr>
          <a:xfrm>
            <a:off x="2567082" y="4198233"/>
            <a:ext cx="1188487" cy="1708160"/>
          </a:xfrm>
          <a:prstGeom prst="rect">
            <a:avLst/>
          </a:prstGeom>
          <a:noFill/>
        </p:spPr>
        <p:txBody>
          <a:bodyPr wrap="square" lIns="91440" tIns="45720" rIns="91440" bIns="45720" anchor="t">
            <a:spAutoFit/>
          </a:bodyPr>
          <a:lstStyle/>
          <a:p>
            <a:pPr algn="ctr"/>
            <a:r>
              <a:rPr lang="en-US" sz="1050" b="1" dirty="0">
                <a:latin typeface="Open Sans" panose="020B0606030504020204"/>
              </a:rPr>
              <a:t>May (date TBD):</a:t>
            </a:r>
          </a:p>
          <a:p>
            <a:pPr algn="ctr"/>
            <a:endParaRPr lang="en-US" sz="1050" b="1" dirty="0">
              <a:latin typeface="Open Sans" panose="020B0606030504020204"/>
            </a:endParaRPr>
          </a:p>
          <a:p>
            <a:pPr algn="ctr"/>
            <a:r>
              <a:rPr lang="en-US" sz="1050" dirty="0">
                <a:latin typeface="Open Sans" panose="020B0606030504020204"/>
              </a:rPr>
              <a:t>Program teams notified that annual planning packets have all links and materials ready</a:t>
            </a:r>
            <a:endParaRPr lang="en-US" sz="1050" dirty="0">
              <a:latin typeface="Open Sans"/>
              <a:ea typeface="Open Sans"/>
              <a:cs typeface="Open Sans"/>
            </a:endParaRPr>
          </a:p>
        </p:txBody>
      </p:sp>
      <p:sp>
        <p:nvSpPr>
          <p:cNvPr id="29" name="TextBox 28">
            <a:extLst>
              <a:ext uri="{FF2B5EF4-FFF2-40B4-BE49-F238E27FC236}">
                <a16:creationId xmlns:a16="http://schemas.microsoft.com/office/drawing/2014/main" id="{2645AFC4-8A68-4098-8050-C6059EFCAE2D}"/>
              </a:ext>
            </a:extLst>
          </p:cNvPr>
          <p:cNvSpPr txBox="1"/>
          <p:nvPr/>
        </p:nvSpPr>
        <p:spPr>
          <a:xfrm>
            <a:off x="3872116" y="4193668"/>
            <a:ext cx="1188487" cy="1223412"/>
          </a:xfrm>
          <a:prstGeom prst="rect">
            <a:avLst/>
          </a:prstGeom>
          <a:noFill/>
        </p:spPr>
        <p:txBody>
          <a:bodyPr wrap="square">
            <a:spAutoFit/>
          </a:bodyPr>
          <a:lstStyle/>
          <a:p>
            <a:pPr algn="ctr"/>
            <a:r>
              <a:rPr lang="en-US" sz="1050" b="1" dirty="0">
                <a:latin typeface="Open Sans" panose="020B0606030504020204"/>
              </a:rPr>
              <a:t>June 22:</a:t>
            </a:r>
          </a:p>
          <a:p>
            <a:pPr algn="ctr"/>
            <a:endParaRPr lang="en-US" sz="1050" b="1" dirty="0">
              <a:latin typeface="Open Sans" panose="020B0606030504020204"/>
            </a:endParaRPr>
          </a:p>
          <a:p>
            <a:pPr algn="ctr"/>
            <a:r>
              <a:rPr lang="en-US" sz="1050" dirty="0">
                <a:latin typeface="Open Sans" panose="020B0606030504020204"/>
              </a:rPr>
              <a:t>Q&amp;A about updated annual planning packet during team meeting</a:t>
            </a:r>
            <a:endParaRPr lang="en-US" sz="1050" dirty="0"/>
          </a:p>
        </p:txBody>
      </p:sp>
      <p:sp>
        <p:nvSpPr>
          <p:cNvPr id="30" name="TextBox 29">
            <a:extLst>
              <a:ext uri="{FF2B5EF4-FFF2-40B4-BE49-F238E27FC236}">
                <a16:creationId xmlns:a16="http://schemas.microsoft.com/office/drawing/2014/main" id="{598BE048-DAFC-4C20-92AD-76308060672A}"/>
              </a:ext>
            </a:extLst>
          </p:cNvPr>
          <p:cNvSpPr txBox="1"/>
          <p:nvPr/>
        </p:nvSpPr>
        <p:spPr>
          <a:xfrm>
            <a:off x="5129696" y="4193668"/>
            <a:ext cx="1188487" cy="1708160"/>
          </a:xfrm>
          <a:prstGeom prst="rect">
            <a:avLst/>
          </a:prstGeom>
          <a:noFill/>
        </p:spPr>
        <p:txBody>
          <a:bodyPr wrap="square" lIns="91440" tIns="45720" rIns="91440" bIns="45720" anchor="t">
            <a:spAutoFit/>
          </a:bodyPr>
          <a:lstStyle/>
          <a:p>
            <a:pPr algn="ctr"/>
            <a:r>
              <a:rPr lang="en-US" sz="1050" b="1" dirty="0">
                <a:latin typeface="Open Sans" panose="020B0606030504020204"/>
              </a:rPr>
              <a:t>September (date TBD):</a:t>
            </a:r>
          </a:p>
          <a:p>
            <a:pPr algn="ctr"/>
            <a:endParaRPr lang="en-US" sz="1050" b="1" dirty="0">
              <a:latin typeface="Open Sans" panose="020B0606030504020204"/>
            </a:endParaRPr>
          </a:p>
          <a:p>
            <a:pPr algn="ctr"/>
            <a:r>
              <a:rPr lang="en-US" sz="1050" dirty="0">
                <a:latin typeface="Open Sans" panose="020B0606030504020204"/>
              </a:rPr>
              <a:t>Program teams submit draft planning packets to Amanda (except OKRs)</a:t>
            </a:r>
          </a:p>
          <a:p>
            <a:pPr algn="ctr"/>
            <a:endParaRPr lang="en-US" sz="1050" b="1" dirty="0">
              <a:latin typeface="Open Sans" panose="020B0606030504020204"/>
            </a:endParaRPr>
          </a:p>
        </p:txBody>
      </p:sp>
      <p:sp>
        <p:nvSpPr>
          <p:cNvPr id="17" name="TextBox 16">
            <a:extLst>
              <a:ext uri="{FF2B5EF4-FFF2-40B4-BE49-F238E27FC236}">
                <a16:creationId xmlns:a16="http://schemas.microsoft.com/office/drawing/2014/main" id="{45BDC9DE-CAA1-4B1B-B76D-A6E810D1D4FF}"/>
              </a:ext>
            </a:extLst>
          </p:cNvPr>
          <p:cNvSpPr txBox="1"/>
          <p:nvPr/>
        </p:nvSpPr>
        <p:spPr>
          <a:xfrm>
            <a:off x="11419264" y="3318030"/>
            <a:ext cx="746449" cy="369332"/>
          </a:xfrm>
          <a:prstGeom prst="rect">
            <a:avLst/>
          </a:prstGeom>
          <a:noFill/>
        </p:spPr>
        <p:txBody>
          <a:bodyPr wrap="square" rtlCol="0">
            <a:spAutoFit/>
          </a:bodyPr>
          <a:lstStyle/>
          <a:p>
            <a:pPr algn="ctr"/>
            <a:r>
              <a:rPr lang="en-US" b="1" dirty="0">
                <a:solidFill>
                  <a:srgbClr val="BB4430"/>
                </a:solidFill>
                <a:latin typeface="Open Sans" panose="020B0606030504020204" pitchFamily="34" charset="0"/>
                <a:ea typeface="Open Sans" panose="020B0606030504020204" pitchFamily="34" charset="0"/>
                <a:cs typeface="Open Sans" panose="020B0606030504020204" pitchFamily="34" charset="0"/>
              </a:rPr>
              <a:t>2024</a:t>
            </a:r>
          </a:p>
        </p:txBody>
      </p:sp>
      <p:sp>
        <p:nvSpPr>
          <p:cNvPr id="31" name="TextBox 30">
            <a:extLst>
              <a:ext uri="{FF2B5EF4-FFF2-40B4-BE49-F238E27FC236}">
                <a16:creationId xmlns:a16="http://schemas.microsoft.com/office/drawing/2014/main" id="{C1F6863E-9A95-47D2-92BC-CF515FA3F63B}"/>
              </a:ext>
            </a:extLst>
          </p:cNvPr>
          <p:cNvSpPr txBox="1"/>
          <p:nvPr/>
        </p:nvSpPr>
        <p:spPr>
          <a:xfrm>
            <a:off x="6255298" y="4193668"/>
            <a:ext cx="1188487" cy="1869743"/>
          </a:xfrm>
          <a:prstGeom prst="rect">
            <a:avLst/>
          </a:prstGeom>
          <a:noFill/>
        </p:spPr>
        <p:txBody>
          <a:bodyPr wrap="square" lIns="91440" tIns="45720" rIns="91440" bIns="45720" anchor="t">
            <a:spAutoFit/>
          </a:bodyPr>
          <a:lstStyle/>
          <a:p>
            <a:pPr algn="ctr"/>
            <a:r>
              <a:rPr lang="en-US" sz="1050" b="1" dirty="0">
                <a:latin typeface="Open Sans" panose="020B0606030504020204"/>
              </a:rPr>
              <a:t>Early Oct (dates TBD):</a:t>
            </a:r>
          </a:p>
          <a:p>
            <a:pPr algn="ctr"/>
            <a:endParaRPr lang="en-US" sz="1050" b="1" dirty="0">
              <a:latin typeface="Open Sans" panose="020B0606030504020204"/>
            </a:endParaRPr>
          </a:p>
          <a:p>
            <a:pPr algn="ctr"/>
            <a:r>
              <a:rPr lang="en-US" sz="1050" dirty="0">
                <a:latin typeface="Open Sans" panose="020B0606030504020204"/>
              </a:rPr>
              <a:t>Program teams meet with Bruce and BI’s Planning Team to discuss packets and budget requests</a:t>
            </a:r>
            <a:endParaRPr lang="en-US" sz="1050" dirty="0"/>
          </a:p>
        </p:txBody>
      </p:sp>
      <p:sp>
        <p:nvSpPr>
          <p:cNvPr id="32" name="TextBox 31">
            <a:extLst>
              <a:ext uri="{FF2B5EF4-FFF2-40B4-BE49-F238E27FC236}">
                <a16:creationId xmlns:a16="http://schemas.microsoft.com/office/drawing/2014/main" id="{CC915036-4F99-49D4-8EB5-5CCDC79C3035}"/>
              </a:ext>
            </a:extLst>
          </p:cNvPr>
          <p:cNvSpPr txBox="1"/>
          <p:nvPr/>
        </p:nvSpPr>
        <p:spPr>
          <a:xfrm>
            <a:off x="7436216" y="4193667"/>
            <a:ext cx="1198513" cy="2192908"/>
          </a:xfrm>
          <a:prstGeom prst="rect">
            <a:avLst/>
          </a:prstGeom>
          <a:noFill/>
        </p:spPr>
        <p:txBody>
          <a:bodyPr wrap="square" lIns="91440" tIns="45720" rIns="91440" bIns="45720" anchor="t">
            <a:spAutoFit/>
          </a:bodyPr>
          <a:lstStyle/>
          <a:p>
            <a:pPr algn="ctr"/>
            <a:r>
              <a:rPr lang="en-US" sz="1050" b="1" dirty="0">
                <a:latin typeface="Open Sans" panose="020B0606030504020204"/>
              </a:rPr>
              <a:t>Oct (date TBD):</a:t>
            </a:r>
          </a:p>
          <a:p>
            <a:pPr algn="ctr"/>
            <a:r>
              <a:rPr lang="en-US" sz="1050" dirty="0">
                <a:latin typeface="Open Sans" panose="020B0606030504020204"/>
              </a:rPr>
              <a:t>Program teams submit program and operational budgets to Karishma (link in Appendix)</a:t>
            </a:r>
          </a:p>
          <a:p>
            <a:pPr algn="ctr"/>
            <a:endParaRPr lang="en-US" sz="1050" dirty="0">
              <a:latin typeface="Open Sans" panose="020B0606030504020204"/>
            </a:endParaRPr>
          </a:p>
          <a:p>
            <a:pPr algn="ctr"/>
            <a:r>
              <a:rPr lang="en-US" sz="1050" b="1" dirty="0">
                <a:latin typeface="Open Sans" panose="020B0606030504020204"/>
              </a:rPr>
              <a:t>Oct (date TBD):</a:t>
            </a:r>
            <a:endParaRPr lang="en-US" sz="1050" b="1" dirty="0">
              <a:latin typeface="Open Sans" panose="020B0606030504020204"/>
              <a:ea typeface="Open Sans"/>
              <a:cs typeface="Open Sans"/>
            </a:endParaRPr>
          </a:p>
          <a:p>
            <a:pPr algn="ctr"/>
            <a:r>
              <a:rPr lang="en-US" sz="1050" dirty="0">
                <a:latin typeface="Open Sans" panose="020B0606030504020204"/>
              </a:rPr>
              <a:t>Bruce discusses BI 2024 OKRs with team</a:t>
            </a:r>
          </a:p>
          <a:p>
            <a:pPr algn="ctr"/>
            <a:endParaRPr lang="en-US" sz="1050" dirty="0"/>
          </a:p>
        </p:txBody>
      </p:sp>
      <p:sp>
        <p:nvSpPr>
          <p:cNvPr id="33" name="TextBox 32">
            <a:extLst>
              <a:ext uri="{FF2B5EF4-FFF2-40B4-BE49-F238E27FC236}">
                <a16:creationId xmlns:a16="http://schemas.microsoft.com/office/drawing/2014/main" id="{7118039A-F268-4538-AD6B-66ADEFA100C2}"/>
              </a:ext>
            </a:extLst>
          </p:cNvPr>
          <p:cNvSpPr txBox="1"/>
          <p:nvPr/>
        </p:nvSpPr>
        <p:spPr>
          <a:xfrm>
            <a:off x="8506502" y="4193666"/>
            <a:ext cx="1188487" cy="1384995"/>
          </a:xfrm>
          <a:prstGeom prst="rect">
            <a:avLst/>
          </a:prstGeom>
          <a:noFill/>
        </p:spPr>
        <p:txBody>
          <a:bodyPr wrap="square" lIns="91440" tIns="45720" rIns="91440" bIns="45720" anchor="t">
            <a:spAutoFit/>
          </a:bodyPr>
          <a:lstStyle/>
          <a:p>
            <a:pPr algn="ctr"/>
            <a:r>
              <a:rPr lang="en-US" sz="1050" b="1" dirty="0">
                <a:latin typeface="Open Sans" panose="020B0606030504020204"/>
              </a:rPr>
              <a:t>Nov:</a:t>
            </a:r>
          </a:p>
          <a:p>
            <a:pPr algn="ctr"/>
            <a:endParaRPr lang="en-US" sz="1050" b="1" dirty="0">
              <a:latin typeface="Open Sans" panose="020B0606030504020204"/>
            </a:endParaRPr>
          </a:p>
          <a:p>
            <a:pPr algn="ctr"/>
            <a:r>
              <a:rPr lang="en-US" sz="1050" dirty="0">
                <a:latin typeface="Open Sans" panose="020B0606030504020204"/>
              </a:rPr>
              <a:t>Bruce shares final 2024 BV and submitted BI 2024 OKRs with Program teams</a:t>
            </a:r>
            <a:endParaRPr lang="en-US" sz="1050" dirty="0"/>
          </a:p>
        </p:txBody>
      </p:sp>
      <p:sp>
        <p:nvSpPr>
          <p:cNvPr id="34" name="TextBox 33">
            <a:extLst>
              <a:ext uri="{FF2B5EF4-FFF2-40B4-BE49-F238E27FC236}">
                <a16:creationId xmlns:a16="http://schemas.microsoft.com/office/drawing/2014/main" id="{43A5068B-9FB5-4C93-ADE1-284BD37A7F53}"/>
              </a:ext>
            </a:extLst>
          </p:cNvPr>
          <p:cNvSpPr txBox="1"/>
          <p:nvPr/>
        </p:nvSpPr>
        <p:spPr>
          <a:xfrm>
            <a:off x="9628361" y="4198233"/>
            <a:ext cx="1188487" cy="900246"/>
          </a:xfrm>
          <a:prstGeom prst="rect">
            <a:avLst/>
          </a:prstGeom>
          <a:noFill/>
        </p:spPr>
        <p:txBody>
          <a:bodyPr wrap="square" lIns="91440" tIns="45720" rIns="91440" bIns="45720" anchor="t">
            <a:spAutoFit/>
          </a:bodyPr>
          <a:lstStyle/>
          <a:p>
            <a:pPr algn="ctr"/>
            <a:r>
              <a:rPr lang="en-US" sz="1050" b="1" dirty="0">
                <a:latin typeface="Open Sans" panose="020B0606030504020204"/>
              </a:rPr>
              <a:t>Dec:</a:t>
            </a:r>
          </a:p>
          <a:p>
            <a:pPr algn="ctr"/>
            <a:endParaRPr lang="en-US" sz="1050" b="1" dirty="0">
              <a:latin typeface="Open Sans" panose="020B0606030504020204"/>
            </a:endParaRPr>
          </a:p>
          <a:p>
            <a:pPr algn="ctr"/>
            <a:r>
              <a:rPr lang="en-US" sz="1050" dirty="0">
                <a:latin typeface="Open Sans" panose="020B0606030504020204"/>
              </a:rPr>
              <a:t>Program teams finalize their 2024 OKRs</a:t>
            </a:r>
            <a:endParaRPr lang="en-US" sz="1050" dirty="0"/>
          </a:p>
        </p:txBody>
      </p:sp>
      <p:sp>
        <p:nvSpPr>
          <p:cNvPr id="54" name="Rectangle 53">
            <a:extLst>
              <a:ext uri="{FF2B5EF4-FFF2-40B4-BE49-F238E27FC236}">
                <a16:creationId xmlns:a16="http://schemas.microsoft.com/office/drawing/2014/main" id="{FEB6B73F-9906-4E21-A3E7-446463B03E1B}"/>
              </a:ext>
            </a:extLst>
          </p:cNvPr>
          <p:cNvSpPr/>
          <p:nvPr/>
        </p:nvSpPr>
        <p:spPr>
          <a:xfrm>
            <a:off x="1151552"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C839D6B-B0F5-46C2-A1C6-A6A83A827C18}"/>
              </a:ext>
            </a:extLst>
          </p:cNvPr>
          <p:cNvSpPr/>
          <p:nvPr/>
        </p:nvSpPr>
        <p:spPr>
          <a:xfrm>
            <a:off x="2277154"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AB1C301-BCA4-4155-AD22-53559AE63DF3}"/>
              </a:ext>
            </a:extLst>
          </p:cNvPr>
          <p:cNvSpPr/>
          <p:nvPr/>
        </p:nvSpPr>
        <p:spPr>
          <a:xfrm>
            <a:off x="7905164"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618AB04-8CF8-4AD8-B286-AC3B65575872}"/>
              </a:ext>
            </a:extLst>
          </p:cNvPr>
          <p:cNvSpPr/>
          <p:nvPr/>
        </p:nvSpPr>
        <p:spPr>
          <a:xfrm>
            <a:off x="9030766"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A4A001FF-4FB5-4FF8-BBE1-0FA68FE76A9C}"/>
              </a:ext>
            </a:extLst>
          </p:cNvPr>
          <p:cNvSpPr/>
          <p:nvPr/>
        </p:nvSpPr>
        <p:spPr>
          <a:xfrm>
            <a:off x="10156370"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7818CF5-E475-488D-BFAF-B4D62B9B1DEB}"/>
              </a:ext>
            </a:extLst>
          </p:cNvPr>
          <p:cNvSpPr txBox="1"/>
          <p:nvPr/>
        </p:nvSpPr>
        <p:spPr>
          <a:xfrm>
            <a:off x="564796" y="1206678"/>
            <a:ext cx="1188487" cy="1384995"/>
          </a:xfrm>
          <a:prstGeom prst="rect">
            <a:avLst/>
          </a:prstGeom>
          <a:noFill/>
        </p:spPr>
        <p:txBody>
          <a:bodyPr wrap="square">
            <a:spAutoFit/>
          </a:bodyPr>
          <a:lstStyle/>
          <a:p>
            <a:pPr algn="ctr"/>
            <a:r>
              <a:rPr lang="en-US" sz="1050" b="1" dirty="0">
                <a:latin typeface="Open Sans" panose="020B0606030504020204"/>
              </a:rPr>
              <a:t>May 10:</a:t>
            </a:r>
          </a:p>
          <a:p>
            <a:pPr algn="ctr"/>
            <a:endParaRPr lang="en-US" sz="1050" b="1" dirty="0">
              <a:latin typeface="Open Sans" panose="020B0606030504020204"/>
            </a:endParaRPr>
          </a:p>
          <a:p>
            <a:pPr algn="ctr"/>
            <a:r>
              <a:rPr lang="en-US" sz="1050" dirty="0">
                <a:latin typeface="Open Sans" panose="020B0606030504020204"/>
              </a:rPr>
              <a:t>Mid-year 2022 operating budget reforecasts requests  due to Karishma</a:t>
            </a:r>
            <a:endParaRPr lang="en-US" sz="1050" dirty="0"/>
          </a:p>
        </p:txBody>
      </p:sp>
      <p:sp>
        <p:nvSpPr>
          <p:cNvPr id="64" name="TextBox 63">
            <a:extLst>
              <a:ext uri="{FF2B5EF4-FFF2-40B4-BE49-F238E27FC236}">
                <a16:creationId xmlns:a16="http://schemas.microsoft.com/office/drawing/2014/main" id="{28FF1B63-9C72-46C0-AC82-56A1DDFA9C80}"/>
              </a:ext>
            </a:extLst>
          </p:cNvPr>
          <p:cNvSpPr txBox="1"/>
          <p:nvPr/>
        </p:nvSpPr>
        <p:spPr>
          <a:xfrm>
            <a:off x="1707776" y="1206678"/>
            <a:ext cx="1288389" cy="1223412"/>
          </a:xfrm>
          <a:prstGeom prst="rect">
            <a:avLst/>
          </a:prstGeom>
          <a:noFill/>
        </p:spPr>
        <p:txBody>
          <a:bodyPr wrap="square">
            <a:spAutoFit/>
          </a:bodyPr>
          <a:lstStyle/>
          <a:p>
            <a:pPr algn="ctr"/>
            <a:r>
              <a:rPr lang="en-US" sz="1050" b="1" dirty="0">
                <a:latin typeface="Open Sans" panose="020B0606030504020204"/>
              </a:rPr>
              <a:t>Late May:</a:t>
            </a:r>
          </a:p>
          <a:p>
            <a:pPr algn="ctr"/>
            <a:endParaRPr lang="en-US" sz="1050" b="1" dirty="0">
              <a:latin typeface="Open Sans" panose="020B0606030504020204"/>
            </a:endParaRPr>
          </a:p>
          <a:p>
            <a:pPr algn="ctr"/>
            <a:r>
              <a:rPr lang="en-US" sz="1050" dirty="0">
                <a:latin typeface="Open Sans" panose="020B0606030504020204"/>
              </a:rPr>
              <a:t>Mid-year 2022 operating budget reforecasts requests approved</a:t>
            </a:r>
            <a:endParaRPr lang="en-US" sz="1050" dirty="0"/>
          </a:p>
        </p:txBody>
      </p:sp>
      <p:sp>
        <p:nvSpPr>
          <p:cNvPr id="68" name="TextBox 67">
            <a:extLst>
              <a:ext uri="{FF2B5EF4-FFF2-40B4-BE49-F238E27FC236}">
                <a16:creationId xmlns:a16="http://schemas.microsoft.com/office/drawing/2014/main" id="{09620A61-97F7-4DAA-9284-2E0BF42A2B2F}"/>
              </a:ext>
            </a:extLst>
          </p:cNvPr>
          <p:cNvSpPr txBox="1"/>
          <p:nvPr/>
        </p:nvSpPr>
        <p:spPr>
          <a:xfrm>
            <a:off x="6919522" y="1202113"/>
            <a:ext cx="1604076" cy="1708160"/>
          </a:xfrm>
          <a:prstGeom prst="rect">
            <a:avLst/>
          </a:prstGeom>
          <a:noFill/>
        </p:spPr>
        <p:txBody>
          <a:bodyPr wrap="square">
            <a:spAutoFit/>
          </a:bodyPr>
          <a:lstStyle/>
          <a:p>
            <a:pPr algn="ctr"/>
            <a:r>
              <a:rPr lang="en-US" sz="1050" b="1" dirty="0">
                <a:latin typeface="Open Sans" panose="020B0606030504020204"/>
              </a:rPr>
              <a:t>Oct 13:</a:t>
            </a:r>
            <a:endParaRPr lang="en-US" sz="1050" dirty="0">
              <a:latin typeface="Open Sans" panose="020B0606030504020204"/>
            </a:endParaRPr>
          </a:p>
          <a:p>
            <a:pPr algn="ctr"/>
            <a:r>
              <a:rPr lang="en-US" sz="1050" dirty="0">
                <a:latin typeface="Open Sans" panose="020B0606030504020204"/>
              </a:rPr>
              <a:t>LT members present team 3-year strategic planning docs at LT Retreat; First draft of 2023 BV OKRs written</a:t>
            </a:r>
          </a:p>
          <a:p>
            <a:pPr algn="ctr"/>
            <a:endParaRPr lang="en-US" sz="1050" dirty="0">
              <a:latin typeface="Open Sans" panose="020B0606030504020204"/>
            </a:endParaRPr>
          </a:p>
          <a:p>
            <a:pPr algn="ctr"/>
            <a:r>
              <a:rPr lang="en-US" sz="1050" b="1" dirty="0">
                <a:latin typeface="Open Sans" panose="020B0606030504020204"/>
              </a:rPr>
              <a:t>Oct 31:</a:t>
            </a:r>
          </a:p>
          <a:p>
            <a:pPr algn="ctr"/>
            <a:r>
              <a:rPr lang="en-US" sz="1050" dirty="0">
                <a:latin typeface="Open Sans" panose="020B0606030504020204"/>
              </a:rPr>
              <a:t>LT members submit draft 2023 team OKRs</a:t>
            </a:r>
            <a:endParaRPr lang="en-US" sz="1050" dirty="0"/>
          </a:p>
        </p:txBody>
      </p:sp>
      <p:sp>
        <p:nvSpPr>
          <p:cNvPr id="70" name="TextBox 69">
            <a:extLst>
              <a:ext uri="{FF2B5EF4-FFF2-40B4-BE49-F238E27FC236}">
                <a16:creationId xmlns:a16="http://schemas.microsoft.com/office/drawing/2014/main" id="{83CC28E0-A797-4106-971A-8815F6AF377E}"/>
              </a:ext>
            </a:extLst>
          </p:cNvPr>
          <p:cNvSpPr txBox="1"/>
          <p:nvPr/>
        </p:nvSpPr>
        <p:spPr>
          <a:xfrm>
            <a:off x="8439012" y="1202111"/>
            <a:ext cx="1369074" cy="1708160"/>
          </a:xfrm>
          <a:prstGeom prst="rect">
            <a:avLst/>
          </a:prstGeom>
          <a:noFill/>
        </p:spPr>
        <p:txBody>
          <a:bodyPr wrap="square">
            <a:spAutoFit/>
          </a:bodyPr>
          <a:lstStyle/>
          <a:p>
            <a:pPr algn="ctr"/>
            <a:r>
              <a:rPr lang="en-US" sz="1050" b="1" dirty="0">
                <a:latin typeface="Open Sans" panose="020B0606030504020204"/>
              </a:rPr>
              <a:t>Nov 9:</a:t>
            </a:r>
          </a:p>
          <a:p>
            <a:pPr algn="ctr"/>
            <a:r>
              <a:rPr lang="en-US" sz="1050" dirty="0">
                <a:latin typeface="Open Sans" panose="020B0606030504020204"/>
              </a:rPr>
              <a:t>Bruce submits 2023 operating budget, hiring, and promotion requests to Matt</a:t>
            </a:r>
          </a:p>
          <a:p>
            <a:pPr algn="ctr"/>
            <a:endParaRPr lang="en-US" sz="1050" dirty="0">
              <a:latin typeface="Open Sans" panose="020B0606030504020204"/>
            </a:endParaRPr>
          </a:p>
          <a:p>
            <a:pPr algn="ctr"/>
            <a:r>
              <a:rPr lang="en-US" sz="1050" b="1" dirty="0">
                <a:latin typeface="Open Sans" panose="020B0606030504020204"/>
              </a:rPr>
              <a:t>Nov 17: </a:t>
            </a:r>
          </a:p>
          <a:p>
            <a:pPr algn="ctr"/>
            <a:r>
              <a:rPr lang="en-US" sz="1050" dirty="0">
                <a:latin typeface="Open Sans" panose="020B0606030504020204"/>
              </a:rPr>
              <a:t>2023 BV OKRs finalized</a:t>
            </a:r>
            <a:endParaRPr lang="en-US" sz="1050" dirty="0"/>
          </a:p>
        </p:txBody>
      </p:sp>
      <p:sp>
        <p:nvSpPr>
          <p:cNvPr id="71" name="TextBox 70">
            <a:extLst>
              <a:ext uri="{FF2B5EF4-FFF2-40B4-BE49-F238E27FC236}">
                <a16:creationId xmlns:a16="http://schemas.microsoft.com/office/drawing/2014/main" id="{E29E3766-EBB5-4284-AEBA-821836D4F7A2}"/>
              </a:ext>
            </a:extLst>
          </p:cNvPr>
          <p:cNvSpPr txBox="1"/>
          <p:nvPr/>
        </p:nvSpPr>
        <p:spPr>
          <a:xfrm>
            <a:off x="9490846" y="1180391"/>
            <a:ext cx="1509609" cy="1869743"/>
          </a:xfrm>
          <a:prstGeom prst="rect">
            <a:avLst/>
          </a:prstGeom>
          <a:noFill/>
        </p:spPr>
        <p:txBody>
          <a:bodyPr wrap="square">
            <a:spAutoFit/>
          </a:bodyPr>
          <a:lstStyle/>
          <a:p>
            <a:pPr algn="ctr"/>
            <a:r>
              <a:rPr lang="en-US" sz="1050" b="1" dirty="0">
                <a:latin typeface="Open Sans" panose="020B0606030504020204"/>
              </a:rPr>
              <a:t>Dec 5:</a:t>
            </a:r>
          </a:p>
          <a:p>
            <a:pPr algn="ctr"/>
            <a:r>
              <a:rPr lang="en-US" sz="1050" dirty="0">
                <a:latin typeface="Open Sans" panose="020B0606030504020204"/>
              </a:rPr>
              <a:t>2023 operating budgets, hiring requests, and promotions approved</a:t>
            </a:r>
          </a:p>
          <a:p>
            <a:pPr algn="ctr"/>
            <a:endParaRPr lang="en-US" sz="1050" dirty="0">
              <a:latin typeface="Open Sans" panose="020B0606030504020204"/>
            </a:endParaRPr>
          </a:p>
          <a:p>
            <a:pPr algn="ctr"/>
            <a:r>
              <a:rPr lang="en-US" sz="1050" b="1" dirty="0">
                <a:latin typeface="Open Sans" panose="020B0606030504020204"/>
              </a:rPr>
              <a:t>Dec 12:</a:t>
            </a:r>
          </a:p>
          <a:p>
            <a:pPr algn="ctr"/>
            <a:r>
              <a:rPr lang="en-US" sz="1050" dirty="0">
                <a:latin typeface="Open Sans" panose="020B0606030504020204"/>
              </a:rPr>
              <a:t>2023 team OKRs finalized</a:t>
            </a:r>
            <a:endParaRPr lang="en-US" sz="1050" dirty="0"/>
          </a:p>
          <a:p>
            <a:pPr algn="ctr"/>
            <a:endParaRPr lang="en-US" sz="1050" dirty="0"/>
          </a:p>
        </p:txBody>
      </p:sp>
      <p:sp>
        <p:nvSpPr>
          <p:cNvPr id="39" name="Rectangle 38">
            <a:extLst>
              <a:ext uri="{FF2B5EF4-FFF2-40B4-BE49-F238E27FC236}">
                <a16:creationId xmlns:a16="http://schemas.microsoft.com/office/drawing/2014/main" id="{EC63D022-A848-4BFF-8826-B06C07FFDF73}"/>
              </a:ext>
            </a:extLst>
          </p:cNvPr>
          <p:cNvSpPr/>
          <p:nvPr/>
        </p:nvSpPr>
        <p:spPr>
          <a:xfrm>
            <a:off x="4550942" y="2854589"/>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A427FAF-F1BD-4C02-BED4-BFA659B41D41}"/>
              </a:ext>
            </a:extLst>
          </p:cNvPr>
          <p:cNvSpPr txBox="1"/>
          <p:nvPr/>
        </p:nvSpPr>
        <p:spPr>
          <a:xfrm>
            <a:off x="3950754" y="1238425"/>
            <a:ext cx="1288389" cy="1061829"/>
          </a:xfrm>
          <a:prstGeom prst="rect">
            <a:avLst/>
          </a:prstGeom>
          <a:noFill/>
        </p:spPr>
        <p:txBody>
          <a:bodyPr wrap="square">
            <a:spAutoFit/>
          </a:bodyPr>
          <a:lstStyle/>
          <a:p>
            <a:pPr algn="ctr"/>
            <a:r>
              <a:rPr lang="en-US" sz="1050" b="1" dirty="0">
                <a:latin typeface="Open Sans" panose="020B0606030504020204"/>
              </a:rPr>
              <a:t>July:</a:t>
            </a:r>
          </a:p>
          <a:p>
            <a:pPr algn="ctr"/>
            <a:endParaRPr lang="en-US" sz="1050" b="1" dirty="0">
              <a:latin typeface="Open Sans" panose="020B0606030504020204"/>
            </a:endParaRPr>
          </a:p>
          <a:p>
            <a:pPr algn="ctr"/>
            <a:r>
              <a:rPr lang="en-US" sz="1050" dirty="0">
                <a:latin typeface="Open Sans" panose="020B0606030504020204"/>
              </a:rPr>
              <a:t>Mid-year 2022 performance reviews completed</a:t>
            </a:r>
            <a:endParaRPr lang="en-US" sz="1050" dirty="0"/>
          </a:p>
        </p:txBody>
      </p:sp>
      <p:sp>
        <p:nvSpPr>
          <p:cNvPr id="41" name="Rectangle 40">
            <a:extLst>
              <a:ext uri="{FF2B5EF4-FFF2-40B4-BE49-F238E27FC236}">
                <a16:creationId xmlns:a16="http://schemas.microsoft.com/office/drawing/2014/main" id="{F5189C7C-5B72-460C-A713-2DE54B566B0C}"/>
              </a:ext>
            </a:extLst>
          </p:cNvPr>
          <p:cNvSpPr/>
          <p:nvPr/>
        </p:nvSpPr>
        <p:spPr>
          <a:xfrm>
            <a:off x="5441536" y="2855027"/>
            <a:ext cx="139960" cy="363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E55E6B9-C95B-4891-BA96-B2999547A389}"/>
              </a:ext>
            </a:extLst>
          </p:cNvPr>
          <p:cNvSpPr txBox="1"/>
          <p:nvPr/>
        </p:nvSpPr>
        <p:spPr>
          <a:xfrm>
            <a:off x="5014266" y="1231634"/>
            <a:ext cx="1288389" cy="577081"/>
          </a:xfrm>
          <a:prstGeom prst="rect">
            <a:avLst/>
          </a:prstGeom>
          <a:noFill/>
        </p:spPr>
        <p:txBody>
          <a:bodyPr wrap="square">
            <a:spAutoFit/>
          </a:bodyPr>
          <a:lstStyle/>
          <a:p>
            <a:pPr algn="ctr"/>
            <a:r>
              <a:rPr lang="en-US" sz="1050" b="1" dirty="0">
                <a:latin typeface="Open Sans" panose="020B0606030504020204"/>
              </a:rPr>
              <a:t>Aug 10-11:</a:t>
            </a:r>
          </a:p>
          <a:p>
            <a:pPr algn="ctr"/>
            <a:endParaRPr lang="en-US" sz="1050" b="1" dirty="0">
              <a:latin typeface="Open Sans" panose="020B0606030504020204"/>
            </a:endParaRPr>
          </a:p>
          <a:p>
            <a:pPr algn="ctr"/>
            <a:r>
              <a:rPr lang="en-US" sz="1050" dirty="0">
                <a:latin typeface="Open Sans" panose="020B0606030504020204"/>
              </a:rPr>
              <a:t>Board meeting</a:t>
            </a:r>
            <a:endParaRPr lang="en-US" sz="1050" dirty="0"/>
          </a:p>
        </p:txBody>
      </p:sp>
      <p:sp>
        <p:nvSpPr>
          <p:cNvPr id="5" name="TextBox 4">
            <a:extLst>
              <a:ext uri="{FF2B5EF4-FFF2-40B4-BE49-F238E27FC236}">
                <a16:creationId xmlns:a16="http://schemas.microsoft.com/office/drawing/2014/main" id="{9EF5782F-2EA2-739E-F8CF-1AEE40D233FA}"/>
              </a:ext>
            </a:extLst>
          </p:cNvPr>
          <p:cNvSpPr txBox="1"/>
          <p:nvPr/>
        </p:nvSpPr>
        <p:spPr>
          <a:xfrm rot="20713233">
            <a:off x="2496436" y="2921168"/>
            <a:ext cx="6539856" cy="1015663"/>
          </a:xfrm>
          <a:prstGeom prst="rect">
            <a:avLst/>
          </a:prstGeom>
          <a:noFill/>
        </p:spPr>
        <p:txBody>
          <a:bodyPr wrap="square" rtlCol="0">
            <a:spAutoFit/>
          </a:bodyPr>
          <a:lstStyle/>
          <a:p>
            <a:pPr algn="ctr"/>
            <a:r>
              <a:rPr lang="en-US" sz="6000" b="1" dirty="0">
                <a:solidFill>
                  <a:schemeClr val="tx2"/>
                </a:solidFill>
                <a:latin typeface="Open Sans" panose="020B0606030504020204" pitchFamily="34" charset="0"/>
                <a:ea typeface="Open Sans" panose="020B0606030504020204" pitchFamily="34" charset="0"/>
                <a:cs typeface="Open Sans" panose="020B0606030504020204" pitchFamily="34" charset="0"/>
              </a:rPr>
              <a:t>COMING SOON!</a:t>
            </a:r>
          </a:p>
        </p:txBody>
      </p:sp>
    </p:spTree>
    <p:extLst>
      <p:ext uri="{BB962C8B-B14F-4D97-AF65-F5344CB8AC3E}">
        <p14:creationId xmlns:p14="http://schemas.microsoft.com/office/powerpoint/2010/main" val="2034709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3E73C4-3EA8-29DC-2E78-3D0CD29A0A95}"/>
              </a:ext>
            </a:extLst>
          </p:cNvPr>
          <p:cNvSpPr>
            <a:spLocks noGrp="1"/>
          </p:cNvSpPr>
          <p:nvPr>
            <p:ph type="title"/>
          </p:nvPr>
        </p:nvSpPr>
        <p:spPr>
          <a:xfrm>
            <a:off x="371326" y="428625"/>
            <a:ext cx="11355855" cy="1093248"/>
          </a:xfrm>
        </p:spPr>
        <p:txBody>
          <a:bodyPr/>
          <a:lstStyle/>
          <a:p>
            <a:r>
              <a:rPr lang="en-US" dirty="0">
                <a:solidFill>
                  <a:srgbClr val="BB4430"/>
                </a:solidFill>
              </a:rPr>
              <a:t>Timeline: 2023 Program Planning Meetings &amp; Program Updates to BI Board</a:t>
            </a:r>
            <a:endParaRPr lang="en-US" dirty="0"/>
          </a:p>
        </p:txBody>
      </p:sp>
      <p:graphicFrame>
        <p:nvGraphicFramePr>
          <p:cNvPr id="5" name="Table 5">
            <a:extLst>
              <a:ext uri="{FF2B5EF4-FFF2-40B4-BE49-F238E27FC236}">
                <a16:creationId xmlns:a16="http://schemas.microsoft.com/office/drawing/2014/main" id="{92CB3CAB-2230-9AB8-B9EA-D3E1D5C6AD1C}"/>
              </a:ext>
            </a:extLst>
          </p:cNvPr>
          <p:cNvGraphicFramePr>
            <a:graphicFrameLocks noGrp="1"/>
          </p:cNvGraphicFramePr>
          <p:nvPr>
            <p:extLst>
              <p:ext uri="{D42A27DB-BD31-4B8C-83A1-F6EECF244321}">
                <p14:modId xmlns:p14="http://schemas.microsoft.com/office/powerpoint/2010/main" val="3658745177"/>
              </p:ext>
            </p:extLst>
          </p:nvPr>
        </p:nvGraphicFramePr>
        <p:xfrm>
          <a:off x="431703" y="1579472"/>
          <a:ext cx="11222232" cy="4347862"/>
        </p:xfrm>
        <a:graphic>
          <a:graphicData uri="http://schemas.openxmlformats.org/drawingml/2006/table">
            <a:tbl>
              <a:tblPr firstRow="1" bandRow="1">
                <a:tableStyleId>{5940675A-B579-460E-94D1-54222C63F5DA}</a:tableStyleId>
              </a:tblPr>
              <a:tblGrid>
                <a:gridCol w="1870372">
                  <a:extLst>
                    <a:ext uri="{9D8B030D-6E8A-4147-A177-3AD203B41FA5}">
                      <a16:colId xmlns:a16="http://schemas.microsoft.com/office/drawing/2014/main" val="1243722807"/>
                    </a:ext>
                  </a:extLst>
                </a:gridCol>
                <a:gridCol w="1870372">
                  <a:extLst>
                    <a:ext uri="{9D8B030D-6E8A-4147-A177-3AD203B41FA5}">
                      <a16:colId xmlns:a16="http://schemas.microsoft.com/office/drawing/2014/main" val="280626744"/>
                    </a:ext>
                  </a:extLst>
                </a:gridCol>
                <a:gridCol w="1870372">
                  <a:extLst>
                    <a:ext uri="{9D8B030D-6E8A-4147-A177-3AD203B41FA5}">
                      <a16:colId xmlns:a16="http://schemas.microsoft.com/office/drawing/2014/main" val="2390785641"/>
                    </a:ext>
                  </a:extLst>
                </a:gridCol>
                <a:gridCol w="1870372">
                  <a:extLst>
                    <a:ext uri="{9D8B030D-6E8A-4147-A177-3AD203B41FA5}">
                      <a16:colId xmlns:a16="http://schemas.microsoft.com/office/drawing/2014/main" val="1435327610"/>
                    </a:ext>
                  </a:extLst>
                </a:gridCol>
                <a:gridCol w="1870372">
                  <a:extLst>
                    <a:ext uri="{9D8B030D-6E8A-4147-A177-3AD203B41FA5}">
                      <a16:colId xmlns:a16="http://schemas.microsoft.com/office/drawing/2014/main" val="2927368249"/>
                    </a:ext>
                  </a:extLst>
                </a:gridCol>
                <a:gridCol w="1870372">
                  <a:extLst>
                    <a:ext uri="{9D8B030D-6E8A-4147-A177-3AD203B41FA5}">
                      <a16:colId xmlns:a16="http://schemas.microsoft.com/office/drawing/2014/main" val="4220727781"/>
                    </a:ext>
                  </a:extLst>
                </a:gridCol>
              </a:tblGrid>
              <a:tr h="739197">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2023</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3 weeks before Board meeting</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a:ea typeface="Open Sans"/>
                          <a:cs typeface="Open Sans"/>
                        </a:rPr>
                        <a:t>2-3 weeks before Board meeting</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a:ea typeface="Open Sans"/>
                          <a:cs typeface="Open Sans"/>
                        </a:rPr>
                        <a:t>1.5 weeks before Board meeting</a:t>
                      </a:r>
                    </a:p>
                  </a:txBody>
                  <a:tcPr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Open Sans"/>
                          <a:ea typeface="Open Sans"/>
                          <a:cs typeface="Open Sans"/>
                        </a:rPr>
                        <a:t>1 week before Board meeting</a:t>
                      </a:r>
                    </a:p>
                  </a:txBody>
                  <a:tcPr anchor="ctr">
                    <a:solidFill>
                      <a:schemeClr val="accent4">
                        <a:lumMod val="40000"/>
                        <a:lumOff val="60000"/>
                      </a:schemeClr>
                    </a:solidFill>
                  </a:tcPr>
                </a:tc>
                <a:tc>
                  <a:txBody>
                    <a:bodyPr/>
                    <a:lstStyle/>
                    <a:p>
                      <a:pPr algn="ctr"/>
                      <a:r>
                        <a:rPr lang="en-US" sz="1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Board Meeting</a:t>
                      </a:r>
                    </a:p>
                  </a:txBody>
                  <a:tcPr anchor="ctr">
                    <a:solidFill>
                      <a:schemeClr val="accent4">
                        <a:lumMod val="40000"/>
                        <a:lumOff val="60000"/>
                      </a:schemeClr>
                    </a:solidFill>
                  </a:tcPr>
                </a:tc>
                <a:extLst>
                  <a:ext uri="{0D108BD9-81ED-4DB2-BD59-A6C34878D82A}">
                    <a16:rowId xmlns:a16="http://schemas.microsoft.com/office/drawing/2014/main" val="3063693861"/>
                  </a:ext>
                </a:extLst>
              </a:tr>
              <a:tr h="840988">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Action:</a:t>
                      </a:r>
                    </a:p>
                  </a:txBody>
                  <a:tcPr>
                    <a:solidFill>
                      <a:schemeClr val="accent4">
                        <a:lumMod val="20000"/>
                        <a:lumOff val="80000"/>
                      </a:schemeClr>
                    </a:solidFill>
                  </a:tcPr>
                </a:tc>
                <a:tc>
                  <a:txBody>
                    <a:bodyPr/>
                    <a:lstStyle/>
                    <a:p>
                      <a:pPr algn="ct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Send updated planning package to BI Planning Committee</a:t>
                      </a:r>
                    </a:p>
                  </a:txBody>
                  <a:tcPr>
                    <a:solidFill>
                      <a:schemeClr val="accent4">
                        <a:lumMod val="20000"/>
                        <a:lumOff val="80000"/>
                      </a:schemeClr>
                    </a:solidFill>
                  </a:tcPr>
                </a:tc>
                <a:tc>
                  <a:txBody>
                    <a:bodyPr/>
                    <a:lstStyle/>
                    <a:p>
                      <a:pPr algn="ctr"/>
                      <a:r>
                        <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Meet with BI Planning Committee to review &amp; reflect on planning package</a:t>
                      </a:r>
                    </a:p>
                  </a:txBody>
                  <a:tcPr>
                    <a:solidFill>
                      <a:schemeClr val="accent4">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200" b="0" dirty="0">
                          <a:solidFill>
                            <a:schemeClr val="tx1"/>
                          </a:solidFill>
                          <a:latin typeface="Open Sans"/>
                          <a:ea typeface="Open Sans"/>
                          <a:cs typeface="Open Sans"/>
                        </a:rPr>
                        <a:t>Ensure subset of slides* in planning package are ready to share with Board </a:t>
                      </a:r>
                      <a:endPar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solidFill>
                      <a:schemeClr val="accent4">
                        <a:lumMod val="20000"/>
                        <a:lumOff val="80000"/>
                      </a:schemeClr>
                    </a:solidFill>
                  </a:tcPr>
                </a:tc>
                <a:tc>
                  <a:txBody>
                    <a:bodyPr/>
                    <a:lstStyle/>
                    <a:p>
                      <a:pPr algn="ctr"/>
                      <a:r>
                        <a:rPr lang="en-US" sz="1200" b="0" dirty="0">
                          <a:solidFill>
                            <a:schemeClr val="tx1"/>
                          </a:solidFill>
                          <a:latin typeface="Open Sans"/>
                          <a:ea typeface="Open Sans"/>
                          <a:cs typeface="Open Sans"/>
                        </a:rPr>
                        <a:t>Include subset of slides* from planning package as appendix to Board book</a:t>
                      </a:r>
                    </a:p>
                  </a:txBody>
                  <a:tcP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N/A</a:t>
                      </a:r>
                    </a:p>
                  </a:txBody>
                  <a:tcPr anchor="ctr">
                    <a:solidFill>
                      <a:schemeClr val="accent4">
                        <a:lumMod val="20000"/>
                        <a:lumOff val="80000"/>
                      </a:schemeClr>
                    </a:solidFill>
                  </a:tcPr>
                </a:tc>
                <a:extLst>
                  <a:ext uri="{0D108BD9-81ED-4DB2-BD59-A6C34878D82A}">
                    <a16:rowId xmlns:a16="http://schemas.microsoft.com/office/drawing/2014/main" val="294080215"/>
                  </a:ext>
                </a:extLst>
              </a:tr>
              <a:tr h="420624">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Staff Responsible:</a:t>
                      </a:r>
                    </a:p>
                  </a:txBody>
                  <a:tcPr anchor="ct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Program Team</a:t>
                      </a:r>
                    </a:p>
                  </a:txBody>
                  <a:tcPr anchor="ct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Program Team, Planning Committee</a:t>
                      </a:r>
                    </a:p>
                  </a:txBody>
                  <a:tcPr anchor="ct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Program Team</a:t>
                      </a:r>
                    </a:p>
                  </a:txBody>
                  <a:tcPr anchor="ct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Amanda</a:t>
                      </a:r>
                    </a:p>
                  </a:txBody>
                  <a:tcPr anchor="ctr">
                    <a:solidFill>
                      <a:schemeClr val="accent4">
                        <a:lumMod val="20000"/>
                        <a:lumOff val="80000"/>
                      </a:schemeClr>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N/A</a:t>
                      </a:r>
                    </a:p>
                  </a:txBody>
                  <a:tcPr anchor="ctr">
                    <a:solidFill>
                      <a:schemeClr val="accent4">
                        <a:lumMod val="20000"/>
                        <a:lumOff val="80000"/>
                      </a:schemeClr>
                    </a:solidFill>
                  </a:tcPr>
                </a:tc>
                <a:extLst>
                  <a:ext uri="{0D108BD9-81ED-4DB2-BD59-A6C34878D82A}">
                    <a16:rowId xmlns:a16="http://schemas.microsoft.com/office/drawing/2014/main" val="1211893981"/>
                  </a:ext>
                </a:extLst>
              </a:tr>
              <a:tr h="588250">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Q1</a:t>
                      </a: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t>
                      </a: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Mid Feb – early March</a:t>
                      </a:r>
                    </a:p>
                  </a:txBody>
                  <a:tcPr anchor="ctr"/>
                </a:tc>
                <a:tc>
                  <a:txBody>
                    <a:bodyPr/>
                    <a:lstStyle/>
                    <a:p>
                      <a:pPr algn="ctr"/>
                      <a:r>
                        <a:rPr lang="en-US" sz="1200" dirty="0">
                          <a:latin typeface="Open Sans"/>
                          <a:ea typeface="Open Sans"/>
                          <a:cs typeface="Open Sans"/>
                        </a:rPr>
                        <a:t>March 10</a:t>
                      </a:r>
                      <a:r>
                        <a:rPr lang="en-US" sz="1200" baseline="30000" dirty="0">
                          <a:latin typeface="Open Sans"/>
                          <a:ea typeface="Open Sans"/>
                          <a:cs typeface="Open Sans"/>
                        </a:rPr>
                        <a:t>th</a:t>
                      </a:r>
                      <a:r>
                        <a:rPr lang="en-US" sz="1200" dirty="0">
                          <a:latin typeface="Open Sans"/>
                          <a:ea typeface="Open Sans"/>
                          <a:cs typeface="Open Sans"/>
                        </a:rPr>
                        <a:t> </a:t>
                      </a:r>
                      <a:endParaRPr lang="en-US" sz="120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a:ea typeface="Open Sans"/>
                          <a:cs typeface="Open Sans"/>
                        </a:rPr>
                        <a:t>March 14</a:t>
                      </a:r>
                      <a:r>
                        <a:rPr lang="en-US" sz="1200" baseline="30000" dirty="0">
                          <a:latin typeface="Open Sans"/>
                          <a:ea typeface="Open Sans"/>
                          <a:cs typeface="Open Sans"/>
                        </a:rPr>
                        <a:t>th</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March 21</a:t>
                      </a:r>
                      <a:r>
                        <a:rPr lang="en-US" sz="1200" baseline="30000" dirty="0">
                          <a:latin typeface="Open Sans" panose="020B0606030504020204" pitchFamily="34" charset="0"/>
                          <a:ea typeface="Open Sans" panose="020B0606030504020204" pitchFamily="34" charset="0"/>
                          <a:cs typeface="Open Sans" panose="020B0606030504020204" pitchFamily="34" charset="0"/>
                        </a:rPr>
                        <a:t>st</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2100039453"/>
                  </a:ext>
                </a:extLst>
              </a:tr>
              <a:tr h="588250">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Q2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April 14</a:t>
                      </a:r>
                      <a:r>
                        <a:rPr lang="en-US"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Open Sans" panose="020B0606030504020204" pitchFamily="34" charset="0"/>
                          <a:ea typeface="Open Sans" panose="020B0606030504020204" pitchFamily="34" charset="0"/>
                          <a:cs typeface="Open Sans" panose="020B0606030504020204" pitchFamily="34" charset="0"/>
                        </a:rPr>
                        <a:t>Week of April 17</a:t>
                      </a:r>
                      <a:r>
                        <a:rPr lang="en-US"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pPr algn="ctr"/>
                      <a:r>
                        <a:rPr lang="en-US" sz="1200" dirty="0">
                          <a:latin typeface="Open Sans"/>
                          <a:ea typeface="Open Sans"/>
                          <a:cs typeface="Open Sans"/>
                        </a:rPr>
                        <a:t>April 21</a:t>
                      </a:r>
                      <a:r>
                        <a:rPr lang="en-US" sz="1200" baseline="30000" dirty="0">
                          <a:latin typeface="Open Sans"/>
                          <a:ea typeface="Open Sans"/>
                          <a:cs typeface="Open Sans"/>
                        </a:rPr>
                        <a:t>st</a:t>
                      </a:r>
                      <a:endParaRPr lang="en-US" sz="1200" dirty="0">
                        <a:latin typeface="Open Sans"/>
                        <a:ea typeface="Open Sans"/>
                        <a:cs typeface="Open Sans"/>
                      </a:endParaRPr>
                    </a:p>
                  </a:txBody>
                  <a:tcPr anchor="ctr"/>
                </a:tc>
                <a:tc>
                  <a:txBody>
                    <a:bodyPr/>
                    <a:lstStyle/>
                    <a:p>
                      <a:pPr algn="ctr"/>
                      <a:r>
                        <a:rPr lang="en-US" sz="1200" dirty="0">
                          <a:latin typeface="Open Sans"/>
                          <a:ea typeface="Open Sans"/>
                          <a:cs typeface="Open Sans"/>
                        </a:rPr>
                        <a:t>April 25</a:t>
                      </a:r>
                      <a:r>
                        <a:rPr lang="en-US" sz="1200" baseline="30000" dirty="0">
                          <a:latin typeface="Open Sans"/>
                          <a:ea typeface="Open Sans"/>
                          <a:cs typeface="Open Sans"/>
                        </a:rPr>
                        <a:t>th</a:t>
                      </a:r>
                      <a:r>
                        <a:rPr lang="en-US" sz="1200" dirty="0">
                          <a:latin typeface="Open Sans"/>
                          <a:ea typeface="Open Sans"/>
                          <a:cs typeface="Open Sans"/>
                        </a:rPr>
                        <a:t> </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a:t>
                      </a:r>
                      <a:r>
                        <a:rPr lang="en-US" sz="1200" baseline="30000" dirty="0">
                          <a:latin typeface="Open Sans" panose="020B0606030504020204" pitchFamily="34" charset="0"/>
                          <a:ea typeface="Open Sans" panose="020B0606030504020204" pitchFamily="34" charset="0"/>
                          <a:cs typeface="Open Sans" panose="020B0606030504020204" pitchFamily="34" charset="0"/>
                        </a:rPr>
                        <a:t>nd</a:t>
                      </a:r>
                      <a:r>
                        <a:rPr lang="en-US" sz="1200" dirty="0">
                          <a:latin typeface="Open Sans" panose="020B0606030504020204" pitchFamily="34" charset="0"/>
                          <a:ea typeface="Open Sans" panose="020B0606030504020204" pitchFamily="34" charset="0"/>
                          <a:cs typeface="Open Sans" panose="020B0606030504020204" pitchFamily="34" charset="0"/>
                        </a:rPr>
                        <a:t> – 3</a:t>
                      </a:r>
                      <a:r>
                        <a:rPr lang="en-US" sz="1200" baseline="30000" dirty="0">
                          <a:latin typeface="Open Sans" panose="020B0606030504020204" pitchFamily="34" charset="0"/>
                          <a:ea typeface="Open Sans" panose="020B0606030504020204" pitchFamily="34" charset="0"/>
                          <a:cs typeface="Open Sans" panose="020B0606030504020204" pitchFamily="34" charset="0"/>
                        </a:rPr>
                        <a:t>rd</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4160745400"/>
                  </a:ext>
                </a:extLst>
              </a:tr>
              <a:tr h="545727">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Q3</a:t>
                      </a:r>
                    </a:p>
                  </a:txBody>
                  <a:tcPr anchor="ctr"/>
                </a:tc>
                <a:tc>
                  <a:txBody>
                    <a:bodyPr/>
                    <a:lstStyle/>
                    <a:p>
                      <a:pPr algn="ctr"/>
                      <a:r>
                        <a:rPr lang="en-US" sz="1200" b="0" dirty="0">
                          <a:solidFill>
                            <a:schemeClr val="tx1"/>
                          </a:solidFill>
                          <a:latin typeface="Open Sans"/>
                          <a:ea typeface="Open Sans"/>
                          <a:cs typeface="Open Sans"/>
                        </a:rPr>
                        <a:t>July 28</a:t>
                      </a:r>
                      <a:r>
                        <a:rPr lang="en-US" sz="1200" b="0" baseline="30000" dirty="0">
                          <a:solidFill>
                            <a:schemeClr val="tx1"/>
                          </a:solidFill>
                          <a:latin typeface="Open Sans"/>
                          <a:ea typeface="Open Sans"/>
                          <a:cs typeface="Open Sans"/>
                        </a:rPr>
                        <a:t>th</a:t>
                      </a:r>
                      <a:r>
                        <a:rPr lang="en-US" sz="1200" b="0" dirty="0">
                          <a:solidFill>
                            <a:schemeClr val="tx1"/>
                          </a:solidFill>
                          <a:latin typeface="Open Sans"/>
                          <a:ea typeface="Open Sans"/>
                          <a:cs typeface="Open Sans"/>
                        </a:rPr>
                        <a:t> </a:t>
                      </a:r>
                      <a:endPar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b="0" dirty="0">
                          <a:solidFill>
                            <a:schemeClr val="tx1"/>
                          </a:solidFill>
                          <a:latin typeface="Open Sans"/>
                          <a:ea typeface="Open Sans"/>
                          <a:cs typeface="Open Sans"/>
                        </a:rPr>
                        <a:t>Week of July 31</a:t>
                      </a:r>
                      <a:r>
                        <a:rPr lang="en-US" sz="1200" b="0" baseline="30000" dirty="0">
                          <a:solidFill>
                            <a:schemeClr val="tx1"/>
                          </a:solidFill>
                          <a:latin typeface="Open Sans"/>
                          <a:ea typeface="Open Sans"/>
                          <a:cs typeface="Open Sans"/>
                        </a:rPr>
                        <a:t>st</a:t>
                      </a:r>
                      <a:r>
                        <a:rPr lang="en-US" sz="1200" b="0" dirty="0">
                          <a:solidFill>
                            <a:schemeClr val="tx1"/>
                          </a:solidFill>
                          <a:latin typeface="Open Sans"/>
                          <a:ea typeface="Open Sans"/>
                          <a:cs typeface="Open Sans"/>
                        </a:rPr>
                        <a:t> </a:t>
                      </a:r>
                      <a:endPar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b="0" dirty="0">
                          <a:solidFill>
                            <a:schemeClr val="tx1"/>
                          </a:solidFill>
                          <a:latin typeface="Open Sans"/>
                          <a:ea typeface="Open Sans"/>
                          <a:cs typeface="Open Sans"/>
                        </a:rPr>
                        <a:t>Aug 10</a:t>
                      </a:r>
                      <a:r>
                        <a:rPr lang="en-US" sz="1200" b="0" baseline="30000" dirty="0">
                          <a:solidFill>
                            <a:schemeClr val="tx1"/>
                          </a:solidFill>
                          <a:latin typeface="Open Sans"/>
                          <a:ea typeface="Open Sans"/>
                          <a:cs typeface="Open Sans"/>
                        </a:rPr>
                        <a:t>th</a:t>
                      </a:r>
                      <a:r>
                        <a:rPr lang="en-US" sz="1200" b="0" dirty="0">
                          <a:solidFill>
                            <a:schemeClr val="tx1"/>
                          </a:solidFill>
                          <a:latin typeface="Open Sans"/>
                          <a:ea typeface="Open Sans"/>
                          <a:cs typeface="Open Sans"/>
                        </a:rPr>
                        <a:t> </a:t>
                      </a:r>
                      <a:endPar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b="0" dirty="0">
                          <a:solidFill>
                            <a:schemeClr val="tx1"/>
                          </a:solidFill>
                          <a:latin typeface="Open Sans"/>
                          <a:ea typeface="Open Sans"/>
                          <a:cs typeface="Open Sans"/>
                        </a:rPr>
                        <a:t>Aug 14</a:t>
                      </a:r>
                      <a:r>
                        <a:rPr lang="en-US" sz="1200" b="0" baseline="30000" dirty="0">
                          <a:solidFill>
                            <a:schemeClr val="tx1"/>
                          </a:solidFill>
                          <a:latin typeface="Open Sans"/>
                          <a:ea typeface="Open Sans"/>
                          <a:cs typeface="Open Sans"/>
                        </a:rPr>
                        <a:t>th</a:t>
                      </a:r>
                      <a:r>
                        <a:rPr lang="en-US" sz="1200" b="0" dirty="0">
                          <a:solidFill>
                            <a:schemeClr val="tx1"/>
                          </a:solidFill>
                          <a:latin typeface="Open Sans"/>
                          <a:ea typeface="Open Sans"/>
                          <a:cs typeface="Open Sans"/>
                        </a:rPr>
                        <a:t> </a:t>
                      </a:r>
                      <a:endParaRPr lang="en-US" sz="1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Aug 22</a:t>
                      </a:r>
                      <a:r>
                        <a:rPr lang="en-US" sz="1200" baseline="30000" dirty="0">
                          <a:latin typeface="Open Sans" panose="020B0606030504020204" pitchFamily="34" charset="0"/>
                          <a:ea typeface="Open Sans" panose="020B0606030504020204" pitchFamily="34" charset="0"/>
                          <a:cs typeface="Open Sans" panose="020B0606030504020204" pitchFamily="34" charset="0"/>
                        </a:rPr>
                        <a:t>nd</a:t>
                      </a:r>
                      <a:r>
                        <a:rPr lang="en-US" sz="1200" dirty="0">
                          <a:latin typeface="Open Sans" panose="020B0606030504020204" pitchFamily="34" charset="0"/>
                          <a:ea typeface="Open Sans" panose="020B0606030504020204" pitchFamily="34" charset="0"/>
                          <a:cs typeface="Open Sans" panose="020B0606030504020204" pitchFamily="34" charset="0"/>
                        </a:rPr>
                        <a:t> – 23</a:t>
                      </a:r>
                      <a:r>
                        <a:rPr lang="en-US" sz="1200" baseline="30000" dirty="0">
                          <a:latin typeface="Open Sans" panose="020B0606030504020204" pitchFamily="34" charset="0"/>
                          <a:ea typeface="Open Sans" panose="020B0606030504020204" pitchFamily="34" charset="0"/>
                          <a:cs typeface="Open Sans" panose="020B0606030504020204" pitchFamily="34" charset="0"/>
                        </a:rPr>
                        <a:t>rd</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3786549501"/>
                  </a:ext>
                </a:extLst>
              </a:tr>
              <a:tr h="588250">
                <a:tc>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Q4</a:t>
                      </a: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27</a:t>
                      </a:r>
                      <a:r>
                        <a:rPr lang="en-US"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Week of Oct 30</a:t>
                      </a:r>
                      <a:r>
                        <a:rPr lang="en-US"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tc>
                  <a:txBody>
                    <a:bodyPr/>
                    <a:lstStyle/>
                    <a:p>
                      <a:pPr algn="ctr"/>
                      <a:r>
                        <a:rPr lang="en-US" sz="1200" dirty="0">
                          <a:latin typeface="Open Sans"/>
                          <a:ea typeface="Open Sans"/>
                          <a:cs typeface="Open Sans"/>
                        </a:rPr>
                        <a:t>Nov 3</a:t>
                      </a:r>
                      <a:r>
                        <a:rPr lang="en-US" sz="1200" baseline="30000" dirty="0">
                          <a:latin typeface="Open Sans"/>
                          <a:ea typeface="Open Sans"/>
                          <a:cs typeface="Open Sans"/>
                        </a:rPr>
                        <a:t>rd</a:t>
                      </a:r>
                      <a:r>
                        <a:rPr lang="en-US" sz="1200" dirty="0">
                          <a:latin typeface="Open Sans"/>
                          <a:ea typeface="Open Sans"/>
                          <a:cs typeface="Open Sans"/>
                        </a:rPr>
                        <a:t> </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a:ea typeface="Open Sans"/>
                          <a:cs typeface="Open Sans"/>
                        </a:rPr>
                        <a:t>Nov 7</a:t>
                      </a:r>
                      <a:r>
                        <a:rPr lang="en-US" sz="1200" baseline="30000" dirty="0">
                          <a:latin typeface="Open Sans"/>
                          <a:ea typeface="Open Sans"/>
                          <a:cs typeface="Open Sans"/>
                        </a:rPr>
                        <a:t>th</a:t>
                      </a:r>
                      <a:r>
                        <a:rPr lang="en-US" sz="1200" dirty="0">
                          <a:latin typeface="Open Sans"/>
                          <a:ea typeface="Open Sans"/>
                          <a:cs typeface="Open Sans"/>
                        </a:rPr>
                        <a:t> </a:t>
                      </a: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nchor="ct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Nov 14 – 15</a:t>
                      </a:r>
                      <a:r>
                        <a:rPr lang="en-US" sz="1200" baseline="30000" dirty="0">
                          <a:latin typeface="Open Sans" panose="020B0606030504020204" pitchFamily="34" charset="0"/>
                          <a:ea typeface="Open Sans" panose="020B0606030504020204" pitchFamily="34" charset="0"/>
                          <a:cs typeface="Open Sans" panose="020B0606030504020204" pitchFamily="34" charset="0"/>
                        </a:rPr>
                        <a:t>th</a:t>
                      </a:r>
                      <a:r>
                        <a:rPr lang="en-US" sz="1200" dirty="0">
                          <a:latin typeface="Open Sans" panose="020B0606030504020204" pitchFamily="34" charset="0"/>
                          <a:ea typeface="Open Sans" panose="020B0606030504020204" pitchFamily="34" charset="0"/>
                          <a:cs typeface="Open Sans" panose="020B0606030504020204" pitchFamily="34" charset="0"/>
                        </a:rPr>
                        <a:t> </a:t>
                      </a:r>
                    </a:p>
                  </a:txBody>
                  <a:tcPr anchor="ctr"/>
                </a:tc>
                <a:extLst>
                  <a:ext uri="{0D108BD9-81ED-4DB2-BD59-A6C34878D82A}">
                    <a16:rowId xmlns:a16="http://schemas.microsoft.com/office/drawing/2014/main" val="348793334"/>
                  </a:ext>
                </a:extLst>
              </a:tr>
            </a:tbl>
          </a:graphicData>
        </a:graphic>
      </p:graphicFrame>
      <p:sp>
        <p:nvSpPr>
          <p:cNvPr id="8" name="TextBox 7">
            <a:extLst>
              <a:ext uri="{FF2B5EF4-FFF2-40B4-BE49-F238E27FC236}">
                <a16:creationId xmlns:a16="http://schemas.microsoft.com/office/drawing/2014/main" id="{7D534833-8CBF-3863-BC29-12609A749AD0}"/>
              </a:ext>
            </a:extLst>
          </p:cNvPr>
          <p:cNvSpPr txBox="1"/>
          <p:nvPr/>
        </p:nvSpPr>
        <p:spPr>
          <a:xfrm>
            <a:off x="431703" y="6217920"/>
            <a:ext cx="9187785" cy="461665"/>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*Includes: Theory of Change, Program-at-a-Glance, Program Impact by the Numbers, &amp; Program-level Key Learnings slides</a:t>
            </a:r>
          </a:p>
        </p:txBody>
      </p:sp>
    </p:spTree>
    <p:extLst>
      <p:ext uri="{BB962C8B-B14F-4D97-AF65-F5344CB8AC3E}">
        <p14:creationId xmlns:p14="http://schemas.microsoft.com/office/powerpoint/2010/main" val="492029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32C0F8-DE65-C24A-F930-08FF913BFC00}"/>
              </a:ext>
            </a:extLst>
          </p:cNvPr>
          <p:cNvSpPr>
            <a:spLocks noGrp="1"/>
          </p:cNvSpPr>
          <p:nvPr>
            <p:ph type="title"/>
          </p:nvPr>
        </p:nvSpPr>
        <p:spPr/>
        <p:txBody>
          <a:bodyPr/>
          <a:lstStyle/>
          <a:p>
            <a:r>
              <a:rPr lang="en-US" dirty="0"/>
              <a:t>BV North Star</a:t>
            </a:r>
          </a:p>
        </p:txBody>
      </p:sp>
      <p:sp>
        <p:nvSpPr>
          <p:cNvPr id="2" name="TextBox 1">
            <a:extLst>
              <a:ext uri="{FF2B5EF4-FFF2-40B4-BE49-F238E27FC236}">
                <a16:creationId xmlns:a16="http://schemas.microsoft.com/office/drawing/2014/main" id="{8FAC4B4A-D0E6-8933-789B-96D2DDD08CB8}"/>
              </a:ext>
            </a:extLst>
          </p:cNvPr>
          <p:cNvSpPr txBox="1"/>
          <p:nvPr/>
        </p:nvSpPr>
        <p:spPr>
          <a:xfrm>
            <a:off x="7187184" y="0"/>
            <a:ext cx="4466751" cy="646331"/>
          </a:xfrm>
          <a:prstGeom prst="rect">
            <a:avLst/>
          </a:prstGeom>
          <a:solidFill>
            <a:srgbClr val="BA4430">
              <a:lumMod val="40000"/>
              <a:lumOff val="60000"/>
            </a:srgbClr>
          </a:solidFill>
        </p:spPr>
        <p:txBody>
          <a:bodyPr wrap="square" lIns="91440" tIns="45720" rIns="91440" bIns="45720" rtlCol="0" anchor="t">
            <a:spAutoFit/>
          </a:bodyPr>
          <a:lstStyle/>
          <a:p>
            <a:pPr algn="ctr">
              <a:defRPr/>
            </a:pPr>
            <a:r>
              <a:rPr lang="en-US" b="1" kern="0" dirty="0">
                <a:solidFill>
                  <a:srgbClr val="4E5464"/>
                </a:solidFill>
                <a:latin typeface="Open Sans"/>
                <a:ea typeface="Open Sans"/>
                <a:cs typeface="Open Sans"/>
              </a:rPr>
              <a:t>Include North Star that is specific for your program; none for Chicago</a:t>
            </a:r>
            <a:endParaRPr lang="en-US" b="1" kern="0" dirty="0">
              <a:latin typeface="Open Sans"/>
              <a:ea typeface="Open Sans"/>
              <a:cs typeface="Open Sans"/>
            </a:endParaRPr>
          </a:p>
        </p:txBody>
      </p:sp>
    </p:spTree>
    <p:extLst>
      <p:ext uri="{BB962C8B-B14F-4D97-AF65-F5344CB8AC3E}">
        <p14:creationId xmlns:p14="http://schemas.microsoft.com/office/powerpoint/2010/main" val="223075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94650"/>
          </a:xfrm>
        </p:spPr>
        <p:txBody>
          <a:bodyPr/>
          <a:lstStyle/>
          <a:p>
            <a:r>
              <a:rPr lang="en-US" dirty="0"/>
              <a:t>BI Program Theory of Change (Visual)</a:t>
            </a:r>
          </a:p>
        </p:txBody>
      </p:sp>
    </p:spTree>
    <p:extLst>
      <p:ext uri="{BB962C8B-B14F-4D97-AF65-F5344CB8AC3E}">
        <p14:creationId xmlns:p14="http://schemas.microsoft.com/office/powerpoint/2010/main" val="3657911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5DE637-3FDD-90FD-AA2D-79AD5E0712D5}"/>
              </a:ext>
            </a:extLst>
          </p:cNvPr>
          <p:cNvSpPr>
            <a:spLocks noGrp="1"/>
          </p:cNvSpPr>
          <p:nvPr>
            <p:ph type="title"/>
          </p:nvPr>
        </p:nvSpPr>
        <p:spPr/>
        <p:txBody>
          <a:bodyPr/>
          <a:lstStyle/>
          <a:p>
            <a:r>
              <a:rPr lang="en-US" b="1" dirty="0"/>
              <a:t>LOOKBACK: 2023</a:t>
            </a:r>
            <a:br>
              <a:rPr lang="en-US" b="1" dirty="0"/>
            </a:br>
            <a:br>
              <a:rPr lang="en-US" b="1" dirty="0"/>
            </a:br>
            <a:br>
              <a:rPr lang="en-US" b="1" dirty="0"/>
            </a:br>
            <a:endParaRPr lang="en-US" b="1" dirty="0"/>
          </a:p>
        </p:txBody>
      </p:sp>
      <p:sp>
        <p:nvSpPr>
          <p:cNvPr id="2" name="TextBox 1">
            <a:extLst>
              <a:ext uri="{FF2B5EF4-FFF2-40B4-BE49-F238E27FC236}">
                <a16:creationId xmlns:a16="http://schemas.microsoft.com/office/drawing/2014/main" id="{88B77AA0-9613-B897-4A97-118E342E7CBC}"/>
              </a:ext>
            </a:extLst>
          </p:cNvPr>
          <p:cNvSpPr txBox="1"/>
          <p:nvPr/>
        </p:nvSpPr>
        <p:spPr>
          <a:xfrm>
            <a:off x="371327" y="1453896"/>
            <a:ext cx="4464834"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Agenda</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Work Plan</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OKRs</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Program-at-a-Glance</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North Star Activities-at-a-Glance</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 Impact</a:t>
            </a:r>
          </a:p>
          <a:p>
            <a:pPr marL="285750" indent="-285750">
              <a:buFont typeface="Arial" panose="020B0604020202020204" pitchFamily="34" charset="0"/>
              <a:buChar cha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Program-level Key Learnings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3335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42C81-7AE3-E84C-B62F-DB47CBBF74AE}"/>
              </a:ext>
            </a:extLst>
          </p:cNvPr>
          <p:cNvSpPr>
            <a:spLocks noGrp="1"/>
          </p:cNvSpPr>
          <p:nvPr>
            <p:ph type="title"/>
          </p:nvPr>
        </p:nvSpPr>
        <p:spPr>
          <a:xfrm>
            <a:off x="371326" y="428625"/>
            <a:ext cx="11402858" cy="535531"/>
          </a:xfrm>
        </p:spPr>
        <p:txBody>
          <a:bodyPr/>
          <a:lstStyle/>
          <a:p>
            <a:r>
              <a:rPr lang="en-US" sz="3200" dirty="0">
                <a:latin typeface="Ovo"/>
              </a:rPr>
              <a:t>Lookback: 2023 Strategic Learning Agenda </a:t>
            </a:r>
            <a:r>
              <a:rPr lang="en-US" sz="3200" dirty="0">
                <a:highlight>
                  <a:srgbClr val="FFFF00"/>
                </a:highlight>
                <a:latin typeface="Ovo"/>
              </a:rPr>
              <a:t>(as of DATE)</a:t>
            </a:r>
            <a:endParaRPr lang="en-US" sz="3200">
              <a:highlight>
                <a:srgbClr val="FFFF00"/>
              </a:highlight>
            </a:endParaRPr>
          </a:p>
        </p:txBody>
      </p:sp>
      <p:sp>
        <p:nvSpPr>
          <p:cNvPr id="18" name="Text Placeholder 1">
            <a:extLst>
              <a:ext uri="{FF2B5EF4-FFF2-40B4-BE49-F238E27FC236}">
                <a16:creationId xmlns:a16="http://schemas.microsoft.com/office/drawing/2014/main" id="{C690AA0A-4B62-4F84-AF86-2E277CF7840F}"/>
              </a:ext>
            </a:extLst>
          </p:cNvPr>
          <p:cNvSpPr txBox="1">
            <a:spLocks/>
          </p:cNvSpPr>
          <p:nvPr/>
        </p:nvSpPr>
        <p:spPr>
          <a:xfrm>
            <a:off x="8260749" y="2210463"/>
            <a:ext cx="3592948" cy="3904090"/>
          </a:xfrm>
          <a:prstGeom prst="rect">
            <a:avLst/>
          </a:prstGeom>
        </p:spPr>
        <p:txBody>
          <a:bodyPr vert="horz" lIns="91440" tIns="45720" rIns="91440" bIns="45720" rtlCol="0" anchor="t">
            <a:normAutofit/>
          </a:bodyPr>
          <a:lstStyle>
            <a:lvl1pPr marL="173038" indent="-173038" algn="l" defTabSz="914400" rtl="0" eaLnBrk="1" latinLnBrk="0" hangingPunct="1">
              <a:lnSpc>
                <a:spcPct val="150000"/>
              </a:lnSpc>
              <a:spcBef>
                <a:spcPts val="1000"/>
              </a:spcBef>
              <a:buClr>
                <a:schemeClr val="tx2"/>
              </a:buClr>
              <a:buFont typeface="Arial" panose="020B0604020202020204" pitchFamily="34" charset="0"/>
              <a:buChar char="•"/>
              <a:tabLst/>
              <a:defRPr sz="1800" b="0" i="0" kern="1200" spc="0" baseline="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24000"/>
              </a:lnSpc>
              <a:spcBef>
                <a:spcPts val="1200"/>
              </a:spcBef>
              <a:spcAft>
                <a:spcPts val="600"/>
              </a:spcAft>
            </a:pPr>
            <a:endParaRPr lang="en-US" sz="1600" dirty="0">
              <a:solidFill>
                <a:schemeClr val="tx1"/>
              </a:solidFill>
              <a:latin typeface="Open Sans" panose="020B0606030504020204"/>
            </a:endParaRPr>
          </a:p>
          <a:p>
            <a:pPr>
              <a:lnSpc>
                <a:spcPct val="124000"/>
              </a:lnSpc>
              <a:spcBef>
                <a:spcPts val="1200"/>
              </a:spcBef>
              <a:spcAft>
                <a:spcPts val="600"/>
              </a:spcAft>
            </a:pPr>
            <a:endParaRPr lang="en-US" sz="1600" dirty="0">
              <a:solidFill>
                <a:schemeClr val="tx1"/>
              </a:solidFill>
              <a:latin typeface="Open Sans" panose="020B0606030504020204"/>
            </a:endParaRPr>
          </a:p>
          <a:p>
            <a:pPr>
              <a:lnSpc>
                <a:spcPct val="124000"/>
              </a:lnSpc>
              <a:spcBef>
                <a:spcPts val="1200"/>
              </a:spcBef>
              <a:spcAft>
                <a:spcPts val="600"/>
              </a:spcAft>
            </a:pPr>
            <a:endParaRPr lang="en-US" sz="1600" dirty="0">
              <a:solidFill>
                <a:schemeClr val="tx1"/>
              </a:solidFill>
              <a:latin typeface="Open Sans" panose="020B0606030504020204"/>
            </a:endParaRPr>
          </a:p>
        </p:txBody>
      </p:sp>
      <p:sp>
        <p:nvSpPr>
          <p:cNvPr id="8" name="TextBox 7">
            <a:extLst>
              <a:ext uri="{FF2B5EF4-FFF2-40B4-BE49-F238E27FC236}">
                <a16:creationId xmlns:a16="http://schemas.microsoft.com/office/drawing/2014/main" id="{BAAB0E05-AA31-4A66-B185-DBAEE887273F}"/>
              </a:ext>
            </a:extLst>
          </p:cNvPr>
          <p:cNvSpPr txBox="1"/>
          <p:nvPr/>
        </p:nvSpPr>
        <p:spPr>
          <a:xfrm>
            <a:off x="436180" y="1190856"/>
            <a:ext cx="11056882" cy="409599"/>
          </a:xfrm>
          <a:prstGeom prst="rect">
            <a:avLst/>
          </a:prstGeom>
          <a:noFill/>
        </p:spPr>
        <p:txBody>
          <a:bodyPr wrap="square">
            <a:spAutoFit/>
          </a:bodyPr>
          <a:lstStyle/>
          <a:p>
            <a:pPr marL="0" indent="0">
              <a:lnSpc>
                <a:spcPct val="124000"/>
              </a:lnSpc>
              <a:spcBef>
                <a:spcPts val="1200"/>
              </a:spcBef>
              <a:spcAft>
                <a:spcPts val="600"/>
              </a:spcAft>
              <a:buNone/>
            </a:pPr>
            <a:r>
              <a:rPr lang="en-US" sz="1800" b="1" dirty="0">
                <a:solidFill>
                  <a:schemeClr val="tx1"/>
                </a:solidFill>
                <a:latin typeface="Open Sans" panose="020B0606030504020204"/>
              </a:rPr>
              <a:t>What program-level questions did you aim to answer this year and what have you learned?</a:t>
            </a:r>
          </a:p>
        </p:txBody>
      </p:sp>
      <p:sp>
        <p:nvSpPr>
          <p:cNvPr id="9" name="TextBox 8">
            <a:extLst>
              <a:ext uri="{FF2B5EF4-FFF2-40B4-BE49-F238E27FC236}">
                <a16:creationId xmlns:a16="http://schemas.microsoft.com/office/drawing/2014/main" id="{60BCA53C-102C-4D61-A0BB-FEB8AC45D837}"/>
              </a:ext>
            </a:extLst>
          </p:cNvPr>
          <p:cNvSpPr txBox="1"/>
          <p:nvPr/>
        </p:nvSpPr>
        <p:spPr>
          <a:xfrm>
            <a:off x="161365" y="6377748"/>
            <a:ext cx="6614339" cy="307777"/>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Note: This year’s Learning Agenda informs next year’s Learning Agenda.</a:t>
            </a:r>
          </a:p>
        </p:txBody>
      </p:sp>
      <p:graphicFrame>
        <p:nvGraphicFramePr>
          <p:cNvPr id="3" name="Table 3">
            <a:extLst>
              <a:ext uri="{FF2B5EF4-FFF2-40B4-BE49-F238E27FC236}">
                <a16:creationId xmlns:a16="http://schemas.microsoft.com/office/drawing/2014/main" id="{951C2FEE-B810-00A0-AF50-5FF1C694DEEF}"/>
              </a:ext>
            </a:extLst>
          </p:cNvPr>
          <p:cNvGraphicFramePr>
            <a:graphicFrameLocks noGrp="1"/>
          </p:cNvGraphicFramePr>
          <p:nvPr>
            <p:extLst>
              <p:ext uri="{D42A27DB-BD31-4B8C-83A1-F6EECF244321}">
                <p14:modId xmlns:p14="http://schemas.microsoft.com/office/powerpoint/2010/main" val="1049846600"/>
              </p:ext>
            </p:extLst>
          </p:nvPr>
        </p:nvGraphicFramePr>
        <p:xfrm>
          <a:off x="436178" y="1630892"/>
          <a:ext cx="11402857" cy="4194319"/>
        </p:xfrm>
        <a:graphic>
          <a:graphicData uri="http://schemas.openxmlformats.org/drawingml/2006/table">
            <a:tbl>
              <a:tblPr firstRow="1" bandRow="1">
                <a:tableStyleId>{5C22544A-7EE6-4342-B048-85BDC9FD1C3A}</a:tableStyleId>
              </a:tblPr>
              <a:tblGrid>
                <a:gridCol w="3848439">
                  <a:extLst>
                    <a:ext uri="{9D8B030D-6E8A-4147-A177-3AD203B41FA5}">
                      <a16:colId xmlns:a16="http://schemas.microsoft.com/office/drawing/2014/main" val="2853512625"/>
                    </a:ext>
                  </a:extLst>
                </a:gridCol>
                <a:gridCol w="4023360">
                  <a:extLst>
                    <a:ext uri="{9D8B030D-6E8A-4147-A177-3AD203B41FA5}">
                      <a16:colId xmlns:a16="http://schemas.microsoft.com/office/drawing/2014/main" val="812323347"/>
                    </a:ext>
                  </a:extLst>
                </a:gridCol>
                <a:gridCol w="3531058">
                  <a:extLst>
                    <a:ext uri="{9D8B030D-6E8A-4147-A177-3AD203B41FA5}">
                      <a16:colId xmlns:a16="http://schemas.microsoft.com/office/drawing/2014/main" val="551482471"/>
                    </a:ext>
                  </a:extLst>
                </a:gridCol>
              </a:tblGrid>
              <a:tr h="511195">
                <a:tc>
                  <a:txBody>
                    <a:bodyPr/>
                    <a:lstStyle/>
                    <a:p>
                      <a:r>
                        <a:rPr lang="en-US" sz="1050" b="1" dirty="0">
                          <a:latin typeface="Open Sans" panose="020B0606030504020204" pitchFamily="34" charset="0"/>
                          <a:ea typeface="Open Sans" panose="020B0606030504020204" pitchFamily="34" charset="0"/>
                          <a:cs typeface="Open Sans" panose="020B0606030504020204" pitchFamily="34" charset="0"/>
                        </a:rPr>
                        <a:t>Strategic learning questions</a:t>
                      </a:r>
                    </a:p>
                  </a:txBody>
                  <a:tcP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solidFill>
                      <a:schemeClr val="bg2"/>
                    </a:solidFill>
                  </a:tcPr>
                </a:tc>
                <a:tc>
                  <a:txBody>
                    <a:bodyPr/>
                    <a:lstStyle/>
                    <a:p>
                      <a:r>
                        <a:rPr lang="en-US" sz="1050" b="1" dirty="0">
                          <a:latin typeface="Open Sans" panose="020B0606030504020204" pitchFamily="34" charset="0"/>
                          <a:ea typeface="Open Sans" panose="020B0606030504020204" pitchFamily="34" charset="0"/>
                          <a:cs typeface="Open Sans" panose="020B0606030504020204" pitchFamily="34" charset="0"/>
                        </a:rPr>
                        <a:t>How did you answer the question </a:t>
                      </a:r>
                      <a:r>
                        <a:rPr lang="en-US" sz="1050" b="0" dirty="0">
                          <a:latin typeface="Open Sans" panose="020B0606030504020204" pitchFamily="34" charset="0"/>
                          <a:ea typeface="Open Sans" panose="020B0606030504020204" pitchFamily="34" charset="0"/>
                          <a:cs typeface="Open Sans" panose="020B0606030504020204" pitchFamily="34" charset="0"/>
                        </a:rPr>
                        <a:t>(e.g., targeted grants, commissioned research, IMM partner)?</a:t>
                      </a:r>
                      <a:endParaRPr lang="en-US" sz="1050" b="1" dirty="0">
                        <a:latin typeface="Open Sans" panose="020B0606030504020204" pitchFamily="34" charset="0"/>
                        <a:ea typeface="Open Sans" panose="020B0606030504020204" pitchFamily="34" charset="0"/>
                        <a:cs typeface="Open Sans" panose="020B0606030504020204" pitchFamily="34" charset="0"/>
                      </a:endParaRPr>
                    </a:p>
                  </a:txBody>
                  <a:tcPr>
                    <a:lnT w="12700" cap="flat" cmpd="sng" algn="ctr">
                      <a:solidFill>
                        <a:schemeClr val="bg2"/>
                      </a:solidFill>
                      <a:prstDash val="solid"/>
                      <a:round/>
                      <a:headEnd type="none" w="med" len="med"/>
                      <a:tailEnd type="none" w="med" len="med"/>
                    </a:lnT>
                    <a:solidFill>
                      <a:schemeClr val="bg2"/>
                    </a:solidFill>
                  </a:tcPr>
                </a:tc>
                <a:tc>
                  <a:txBody>
                    <a:bodyPr/>
                    <a:lstStyle/>
                    <a:p>
                      <a:r>
                        <a:rPr lang="en-US" sz="1050" b="1" dirty="0">
                          <a:latin typeface="Open Sans" panose="020B0606030504020204" pitchFamily="34" charset="0"/>
                          <a:ea typeface="Open Sans" panose="020B0606030504020204" pitchFamily="34" charset="0"/>
                          <a:cs typeface="Open Sans" panose="020B0606030504020204" pitchFamily="34" charset="0"/>
                        </a:rPr>
                        <a:t>What did you learn? Now what?</a:t>
                      </a:r>
                    </a:p>
                  </a:txBody>
                  <a:tcPr>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solidFill>
                      <a:schemeClr val="bg2"/>
                    </a:solidFill>
                  </a:tcPr>
                </a:tc>
                <a:extLst>
                  <a:ext uri="{0D108BD9-81ED-4DB2-BD59-A6C34878D82A}">
                    <a16:rowId xmlns:a16="http://schemas.microsoft.com/office/drawing/2014/main" val="2022279534"/>
                  </a:ext>
                </a:extLst>
              </a:tr>
              <a:tr h="319497">
                <a:tc gridSpan="3">
                  <a:txBody>
                    <a:bodyPr/>
                    <a:lstStyle/>
                    <a:p>
                      <a:r>
                        <a:rPr lang="en-US" sz="1050" b="1" dirty="0">
                          <a:latin typeface="Open Sans" panose="020B0606030504020204" pitchFamily="34" charset="0"/>
                          <a:ea typeface="Open Sans" panose="020B0606030504020204" pitchFamily="34" charset="0"/>
                          <a:cs typeface="Open Sans" panose="020B0606030504020204" pitchFamily="34" charset="0"/>
                        </a:rPr>
                        <a:t>Strategy: </a:t>
                      </a:r>
                      <a:r>
                        <a:rPr lang="en-US" sz="1050" dirty="0">
                          <a:latin typeface="Open Sans" panose="020B0606030504020204" pitchFamily="34" charset="0"/>
                          <a:ea typeface="Open Sans" panose="020B0606030504020204" pitchFamily="34" charset="0"/>
                          <a:cs typeface="Open Sans" panose="020B0606030504020204" pitchFamily="34" charset="0"/>
                        </a:rPr>
                        <a:t>questions on how BI has designed, implemented, and managed strategies (e.g., activities that contribute to the North Stars, funding decisions, engaging external perspectives, soliciting partner feedback))</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chemeClr val="bg2"/>
                      </a:solidFill>
                      <a:prstDash val="solid"/>
                      <a:round/>
                      <a:headEnd type="none" w="med" len="med"/>
                      <a:tailEnd type="none" w="med" len="med"/>
                    </a:lnL>
                  </a:tcPr>
                </a:tc>
                <a:tc hMerge="1">
                  <a:txBody>
                    <a:bodyPr/>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3105140001"/>
                  </a:ext>
                </a:extLst>
              </a:tr>
              <a:tr h="407733">
                <a:tc>
                  <a:txBody>
                    <a:bodyPr/>
                    <a:lstStyle/>
                    <a:p>
                      <a:pPr marL="91440" marR="146685" lvl="0" indent="0" algn="l" rtl="0">
                        <a:lnSpc>
                          <a:spcPct val="113000"/>
                        </a:lnSpc>
                        <a:spcBef>
                          <a:spcPts val="0"/>
                        </a:spcBef>
                        <a:spcAft>
                          <a:spcPts val="0"/>
                        </a:spcAft>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L w="12700" cap="flat" cmpd="sng" algn="ctr">
                      <a:solidFill>
                        <a:schemeClr val="bg2"/>
                      </a:solidFill>
                      <a:prstDash val="solid"/>
                      <a:round/>
                      <a:headEnd type="none" w="med" len="med"/>
                      <a:tailEnd type="none" w="med" len="med"/>
                    </a:lnL>
                    <a:solidFill>
                      <a:srgbClr val="FFFFFF"/>
                    </a:solidFill>
                  </a:tcPr>
                </a:tc>
                <a:tc>
                  <a:txBody>
                    <a:bodyPr/>
                    <a:lstStyle/>
                    <a:p>
                      <a:pPr marL="262890" marR="146685" lvl="0" indent="-171450" algn="l" rtl="0">
                        <a:lnSpc>
                          <a:spcPct val="113000"/>
                        </a:lnSpc>
                        <a:spcBef>
                          <a:spcPts val="0"/>
                        </a:spcBef>
                        <a:spcAft>
                          <a:spcPts val="0"/>
                        </a:spcAft>
                        <a:buFont typeface="Arial" panose="020B0604020202020204" pitchFamily="34" charset="0"/>
                        <a:buChar char="•"/>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solidFill>
                      <a:srgbClr val="FFFFFF"/>
                    </a:solidFill>
                  </a:tcPr>
                </a:tc>
                <a:tc>
                  <a:txBody>
                    <a:bodyPr/>
                    <a:lstStyle/>
                    <a:p>
                      <a:pPr marL="91440" marR="146685" lvl="0" indent="0" algn="l" defTabSz="914400" rtl="0" eaLnBrk="1" fontAlgn="auto" latinLnBrk="0" hangingPunct="1">
                        <a:lnSpc>
                          <a:spcPct val="113000"/>
                        </a:lnSpc>
                        <a:spcBef>
                          <a:spcPts val="0"/>
                        </a:spcBef>
                        <a:spcAft>
                          <a:spcPts val="0"/>
                        </a:spcAft>
                        <a:buClrTx/>
                        <a:buSzTx/>
                        <a:buFontTx/>
                        <a:buNone/>
                        <a:tabLst/>
                        <a:defRPr/>
                      </a:pPr>
                      <a:endParaRPr lang="en-US" sz="1050" dirty="0">
                        <a:latin typeface="Open Sans"/>
                        <a:ea typeface="Open Sans"/>
                        <a:cs typeface="Open Sans"/>
                        <a:sym typeface="Open Sans"/>
                      </a:endParaRPr>
                    </a:p>
                  </a:txBody>
                  <a:tcPr marL="0" marR="0" marT="36200" marB="0">
                    <a:lnR w="12700" cap="flat" cmpd="sng" algn="ctr">
                      <a:solidFill>
                        <a:schemeClr val="bg2"/>
                      </a:solidFill>
                      <a:prstDash val="solid"/>
                      <a:round/>
                      <a:headEnd type="none" w="med" len="med"/>
                      <a:tailEnd type="none" w="med" len="med"/>
                    </a:lnR>
                    <a:solidFill>
                      <a:srgbClr val="FFFFFF"/>
                    </a:solidFill>
                  </a:tcPr>
                </a:tc>
                <a:extLst>
                  <a:ext uri="{0D108BD9-81ED-4DB2-BD59-A6C34878D82A}">
                    <a16:rowId xmlns:a16="http://schemas.microsoft.com/office/drawing/2014/main" val="91612510"/>
                  </a:ext>
                </a:extLst>
              </a:tr>
              <a:tr h="595305">
                <a:tc>
                  <a:txBody>
                    <a:bodyPr/>
                    <a:lstStyle/>
                    <a:p>
                      <a:pPr marL="91440" marR="222884" lvl="0" indent="0" algn="l" rtl="0">
                        <a:lnSpc>
                          <a:spcPct val="113000"/>
                        </a:lnSpc>
                        <a:spcBef>
                          <a:spcPts val="0"/>
                        </a:spcBef>
                        <a:spcAft>
                          <a:spcPts val="0"/>
                        </a:spcAft>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L w="12700" cap="flat" cmpd="sng" algn="ctr">
                      <a:solidFill>
                        <a:schemeClr val="bg2"/>
                      </a:solidFill>
                      <a:prstDash val="solid"/>
                      <a:round/>
                      <a:headEnd type="none" w="med" len="med"/>
                      <a:tailEnd type="none" w="med" len="med"/>
                    </a:lnL>
                    <a:solidFill>
                      <a:srgbClr val="FFFFFF"/>
                    </a:solidFill>
                  </a:tcPr>
                </a:tc>
                <a:tc>
                  <a:txBody>
                    <a:bodyPr/>
                    <a:lstStyle/>
                    <a:p>
                      <a:pPr marL="263525" marR="323215" lvl="0" indent="-172720" algn="l" rtl="0">
                        <a:lnSpc>
                          <a:spcPct val="113000"/>
                        </a:lnSpc>
                        <a:spcBef>
                          <a:spcPts val="0"/>
                        </a:spcBef>
                        <a:spcAft>
                          <a:spcPts val="0"/>
                        </a:spcAft>
                        <a:buClr>
                          <a:srgbClr val="44536A"/>
                        </a:buClr>
                        <a:buSzPts val="1000"/>
                        <a:buFont typeface="Arial"/>
                        <a:buChar char="•"/>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solidFill>
                      <a:srgbClr val="FFFFFF"/>
                    </a:solidFill>
                  </a:tcPr>
                </a:tc>
                <a:tc>
                  <a:txBody>
                    <a:bodyPr/>
                    <a:lstStyle/>
                    <a:p>
                      <a:pPr marL="90805" marR="323215" lvl="0" indent="0" algn="l" rtl="0">
                        <a:lnSpc>
                          <a:spcPct val="113000"/>
                        </a:lnSpc>
                        <a:spcBef>
                          <a:spcPts val="285"/>
                        </a:spcBef>
                        <a:spcAft>
                          <a:spcPts val="0"/>
                        </a:spcAft>
                        <a:buClr>
                          <a:srgbClr val="44536A"/>
                        </a:buClr>
                        <a:buSzPts val="1000"/>
                        <a:buFont typeface="Arial"/>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R w="12700" cap="flat" cmpd="sng" algn="ctr">
                      <a:solidFill>
                        <a:schemeClr val="bg2"/>
                      </a:solidFill>
                      <a:prstDash val="solid"/>
                      <a:round/>
                      <a:headEnd type="none" w="med" len="med"/>
                      <a:tailEnd type="none" w="med" len="med"/>
                    </a:lnR>
                    <a:solidFill>
                      <a:srgbClr val="FFFFFF"/>
                    </a:solidFill>
                  </a:tcPr>
                </a:tc>
                <a:extLst>
                  <a:ext uri="{0D108BD9-81ED-4DB2-BD59-A6C34878D82A}">
                    <a16:rowId xmlns:a16="http://schemas.microsoft.com/office/drawing/2014/main" val="858554120"/>
                  </a:ext>
                </a:extLst>
              </a:tr>
              <a:tr h="595305">
                <a:tc>
                  <a:txBody>
                    <a:bodyPr/>
                    <a:lstStyle/>
                    <a:p>
                      <a:pPr marL="91440" marR="146685" lvl="0" indent="0" algn="l" rtl="0">
                        <a:lnSpc>
                          <a:spcPct val="113000"/>
                        </a:lnSpc>
                        <a:spcBef>
                          <a:spcPts val="0"/>
                        </a:spcBef>
                        <a:spcAft>
                          <a:spcPts val="0"/>
                        </a:spcAft>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L w="12700" cap="flat" cmpd="sng" algn="ctr">
                      <a:solidFill>
                        <a:schemeClr val="bg2"/>
                      </a:solidFill>
                      <a:prstDash val="solid"/>
                      <a:round/>
                      <a:headEnd type="none" w="med" len="med"/>
                      <a:tailEnd type="none" w="med" len="med"/>
                    </a:lnL>
                    <a:solidFill>
                      <a:srgbClr val="FFFFFF"/>
                    </a:solidFill>
                  </a:tcPr>
                </a:tc>
                <a:tc>
                  <a:txBody>
                    <a:bodyPr/>
                    <a:lstStyle/>
                    <a:p>
                      <a:pPr marL="262890" marR="146685" lvl="0" indent="-171450" algn="l" rtl="0">
                        <a:lnSpc>
                          <a:spcPct val="113000"/>
                        </a:lnSpc>
                        <a:spcBef>
                          <a:spcPts val="0"/>
                        </a:spcBef>
                        <a:spcAft>
                          <a:spcPts val="0"/>
                        </a:spcAft>
                        <a:buFont typeface="Arial" panose="020B0604020202020204" pitchFamily="34" charset="0"/>
                        <a:buChar char="•"/>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solidFill>
                      <a:srgbClr val="FFFFFF"/>
                    </a:solidFill>
                  </a:tcPr>
                </a:tc>
                <a:tc>
                  <a:txBody>
                    <a:bodyPr/>
                    <a:lstStyle/>
                    <a:p>
                      <a:pPr marL="91440" marR="146685" lvl="0" indent="0" algn="l" rtl="0">
                        <a:lnSpc>
                          <a:spcPct val="113000"/>
                        </a:lnSpc>
                        <a:spcBef>
                          <a:spcPts val="0"/>
                        </a:spcBef>
                        <a:spcAft>
                          <a:spcPts val="0"/>
                        </a:spcAft>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R w="12700" cap="flat" cmpd="sng" algn="ctr">
                      <a:solidFill>
                        <a:schemeClr val="bg2"/>
                      </a:solidFill>
                      <a:prstDash val="solid"/>
                      <a:round/>
                      <a:headEnd type="none" w="med" len="med"/>
                      <a:tailEnd type="none" w="med" len="med"/>
                    </a:lnR>
                    <a:solidFill>
                      <a:srgbClr val="FFFFFF"/>
                    </a:solidFill>
                  </a:tcPr>
                </a:tc>
                <a:extLst>
                  <a:ext uri="{0D108BD9-81ED-4DB2-BD59-A6C34878D82A}">
                    <a16:rowId xmlns:a16="http://schemas.microsoft.com/office/drawing/2014/main" val="1232810456"/>
                  </a:ext>
                </a:extLst>
              </a:tr>
              <a:tr h="345395">
                <a:tc gridSpan="3">
                  <a:txBody>
                    <a:bodyPr/>
                    <a:lstStyle/>
                    <a:p>
                      <a:r>
                        <a:rPr lang="en-US" sz="1050" b="1" dirty="0">
                          <a:latin typeface="Open Sans" panose="020B0606030504020204" pitchFamily="34" charset="0"/>
                          <a:ea typeface="Open Sans" panose="020B0606030504020204" pitchFamily="34" charset="0"/>
                          <a:cs typeface="Open Sans" panose="020B0606030504020204" pitchFamily="34" charset="0"/>
                        </a:rPr>
                        <a:t>Impact: </a:t>
                      </a:r>
                      <a:r>
                        <a:rPr lang="en-US" sz="1050" dirty="0">
                          <a:latin typeface="Open Sans" panose="020B0606030504020204" pitchFamily="34" charset="0"/>
                          <a:ea typeface="Open Sans" panose="020B0606030504020204" pitchFamily="34" charset="0"/>
                          <a:cs typeface="Open Sans" panose="020B0606030504020204" pitchFamily="34" charset="0"/>
                        </a:rPr>
                        <a:t>questions on measuring program-level and North Star-level outcomes, testing underlying beliefs about why and how change happens, and understanding the extent to which our program is contributing to change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chemeClr val="bg2"/>
                      </a:solidFill>
                      <a:prstDash val="solid"/>
                      <a:round/>
                      <a:headEnd type="none" w="med" len="med"/>
                      <a:tailEnd type="none" w="med" len="med"/>
                    </a:lnL>
                  </a:tcPr>
                </a:tc>
                <a:tc hMerge="1">
                  <a:txBody>
                    <a:bodyPr/>
                    <a:lstStyle/>
                    <a:p>
                      <a:endParaRPr lang="en-US" sz="9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2795541926"/>
                  </a:ext>
                </a:extLst>
              </a:tr>
              <a:tr h="254274">
                <a:tc>
                  <a:txBody>
                    <a:bodyPr/>
                    <a:lstStyle/>
                    <a:p>
                      <a:pPr marL="91440" marR="112395" lvl="0" indent="0" algn="l" rtl="0">
                        <a:lnSpc>
                          <a:spcPct val="113000"/>
                        </a:lnSpc>
                        <a:spcBef>
                          <a:spcPts val="0"/>
                        </a:spcBef>
                        <a:spcAft>
                          <a:spcPts val="0"/>
                        </a:spcAft>
                        <a:buNone/>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L w="12700" cap="flat" cmpd="sng" algn="ctr">
                      <a:solidFill>
                        <a:schemeClr val="bg2"/>
                      </a:solidFill>
                      <a:prstDash val="solid"/>
                      <a:round/>
                      <a:headEnd type="none" w="med" len="med"/>
                      <a:tailEnd type="none" w="med" len="med"/>
                    </a:lnL>
                    <a:solidFill>
                      <a:srgbClr val="FFFFFF"/>
                    </a:solidFill>
                  </a:tcPr>
                </a:tc>
                <a:tc>
                  <a:txBody>
                    <a:bodyPr/>
                    <a:lstStyle/>
                    <a:p>
                      <a:pPr marL="263525" marR="223520" lvl="0" indent="-172720" algn="l" rtl="0">
                        <a:lnSpc>
                          <a:spcPct val="113000"/>
                        </a:lnSpc>
                        <a:spcBef>
                          <a:spcPts val="0"/>
                        </a:spcBef>
                        <a:spcAft>
                          <a:spcPts val="0"/>
                        </a:spcAft>
                        <a:buClr>
                          <a:srgbClr val="44536A"/>
                        </a:buClr>
                        <a:buSzPts val="1000"/>
                        <a:buFont typeface="Arial"/>
                        <a:buChar char="•"/>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solidFill>
                      <a:srgbClr val="FFFFFF"/>
                    </a:solidFill>
                  </a:tcPr>
                </a:tc>
                <a:tc>
                  <a:txBody>
                    <a:bodyPr/>
                    <a:lstStyle/>
                    <a:p>
                      <a:pPr marL="263525" marR="96520" lvl="0" indent="-172720" algn="l" rtl="0">
                        <a:lnSpc>
                          <a:spcPct val="113000"/>
                        </a:lnSpc>
                        <a:spcBef>
                          <a:spcPts val="0"/>
                        </a:spcBef>
                        <a:spcAft>
                          <a:spcPts val="0"/>
                        </a:spcAft>
                        <a:buClr>
                          <a:srgbClr val="44536A"/>
                        </a:buClr>
                        <a:buSzPts val="1000"/>
                        <a:buFont typeface="Arial"/>
                        <a:buChar char="•"/>
                      </a:pPr>
                      <a:endParaRPr sz="1050" dirty="0">
                        <a:latin typeface="Open Sans" panose="020B0606030504020204" pitchFamily="34" charset="0"/>
                        <a:ea typeface="Open Sans" panose="020B0606030504020204" pitchFamily="34" charset="0"/>
                        <a:cs typeface="Open Sans" panose="020B0606030504020204" pitchFamily="34" charset="0"/>
                        <a:sym typeface="Open Sans"/>
                      </a:endParaRPr>
                    </a:p>
                  </a:txBody>
                  <a:tcPr marL="0" marR="0" marT="36200" marB="0">
                    <a:lnR w="12700" cap="flat" cmpd="sng" algn="ctr">
                      <a:solidFill>
                        <a:schemeClr val="bg2"/>
                      </a:solidFill>
                      <a:prstDash val="solid"/>
                      <a:round/>
                      <a:headEnd type="none" w="med" len="med"/>
                      <a:tailEnd type="none" w="med" len="med"/>
                    </a:lnR>
                    <a:solidFill>
                      <a:srgbClr val="FFFFFF"/>
                    </a:solidFill>
                  </a:tcPr>
                </a:tc>
                <a:extLst>
                  <a:ext uri="{0D108BD9-81ED-4DB2-BD59-A6C34878D82A}">
                    <a16:rowId xmlns:a16="http://schemas.microsoft.com/office/drawing/2014/main" val="2233618089"/>
                  </a:ext>
                </a:extLst>
              </a:tr>
              <a:tr h="34539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Context: </a:t>
                      </a:r>
                      <a:r>
                        <a:rPr kumimoji="0" lang="en-US" sz="105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questions on understanding contextual factors that may help or hinder the program, but that BI is not directly aiming to influence</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40000"/>
                        <a:lumOff val="60000"/>
                      </a:schemeClr>
                    </a:solidFill>
                  </a:tcPr>
                </a:tc>
                <a:tc hMerge="1">
                  <a:txBody>
                    <a:bodyPr/>
                    <a:lstStyle/>
                    <a:p>
                      <a:endParaRPr lang="en-US"/>
                    </a:p>
                  </a:txBody>
                  <a:tcPr>
                    <a:lnL w="12700" cap="flat" cmpd="sng" algn="ctr">
                      <a:solidFill>
                        <a:schemeClr val="bg2"/>
                      </a:solidFill>
                      <a:prstDash val="solid"/>
                      <a:round/>
                      <a:headEnd type="none" w="med" len="med"/>
                      <a:tailEnd type="none" w="med" len="med"/>
                    </a:ln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solidFill>
                      <a:schemeClr val="bg2">
                        <a:lumMod val="20000"/>
                        <a:lumOff val="80000"/>
                      </a:schemeClr>
                    </a:solidFill>
                  </a:tcPr>
                </a:tc>
                <a:extLst>
                  <a:ext uri="{0D108BD9-81ED-4DB2-BD59-A6C34878D82A}">
                    <a16:rowId xmlns:a16="http://schemas.microsoft.com/office/drawing/2014/main" val="290564967"/>
                  </a:ext>
                </a:extLst>
              </a:tr>
              <a:tr h="662152">
                <a:tc>
                  <a:txBody>
                    <a:bodyPr/>
                    <a:lstStyle/>
                    <a:p>
                      <a:pPr marL="91440" marR="86995" lvl="0" indent="0" algn="l" defTabSz="914400" rtl="0" eaLnBrk="1" fontAlgn="auto" latinLnBrk="0" hangingPunct="1">
                        <a:lnSpc>
                          <a:spcPct val="113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a:txBody>
                  <a:tcPr>
                    <a:lnL w="12700" cap="flat" cmpd="sng" algn="ctr">
                      <a:solidFill>
                        <a:schemeClr val="bg2"/>
                      </a:solidFill>
                      <a:prstDash val="solid"/>
                      <a:round/>
                      <a:headEnd type="none" w="med" len="med"/>
                      <a:tailEnd type="none" w="med" len="med"/>
                    </a:lnL>
                    <a:solidFill>
                      <a:srgbClr val="FFFFFF"/>
                    </a:solidFill>
                  </a:tcPr>
                </a:tc>
                <a:tc>
                  <a:txBody>
                    <a:bodyPr/>
                    <a:lstStyle/>
                    <a:p>
                      <a:pPr marL="174625" marR="602615" lvl="0" indent="-174625" algn="l" defTabSz="914400" rtl="0" eaLnBrk="1" fontAlgn="auto" latinLnBrk="0" hangingPunct="1">
                        <a:lnSpc>
                          <a:spcPct val="113000"/>
                        </a:lnSpc>
                        <a:spcBef>
                          <a:spcPts val="0"/>
                        </a:spcBef>
                        <a:spcAft>
                          <a:spcPts val="0"/>
                        </a:spcAft>
                        <a:buClr>
                          <a:srgbClr val="44536A"/>
                        </a:buClr>
                        <a:buSzPts val="1000"/>
                        <a:buFont typeface="Arial"/>
                        <a:buChar char="•"/>
                        <a:tabLst/>
                        <a:defRPr/>
                      </a:pPr>
                      <a:endParaRPr kumimoji="0" lang="en-US" sz="105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a:txBody>
                  <a:tcPr>
                    <a:solidFill>
                      <a:srgbClr val="FFFFFF"/>
                    </a:solidFill>
                  </a:tcPr>
                </a:tc>
                <a:tc>
                  <a:txBody>
                    <a:bodyPr/>
                    <a:lstStyle/>
                    <a:p>
                      <a:pPr marL="0" marR="424180" lvl="0" indent="0" algn="l" defTabSz="914400" rtl="0" eaLnBrk="1" fontAlgn="auto" latinLnBrk="0" hangingPunct="1">
                        <a:lnSpc>
                          <a:spcPct val="113000"/>
                        </a:lnSpc>
                        <a:spcBef>
                          <a:spcPts val="0"/>
                        </a:spcBef>
                        <a:spcAft>
                          <a:spcPts val="0"/>
                        </a:spcAft>
                        <a:buClr>
                          <a:srgbClr val="44536A"/>
                        </a:buClr>
                        <a:buSzPts val="1000"/>
                        <a:buFont typeface="Arial"/>
                        <a:buNone/>
                        <a:tabLst/>
                        <a:defRPr/>
                      </a:pPr>
                      <a:endParaRPr kumimoji="0" lang="en-US" sz="1050" b="0" i="0" u="none" strike="noStrike" kern="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a:txBody>
                  <a:tcPr>
                    <a:lnR w="12700" cap="flat" cmpd="sng" algn="ctr">
                      <a:solidFill>
                        <a:schemeClr val="bg2"/>
                      </a:solidFill>
                      <a:prstDash val="solid"/>
                      <a:round/>
                      <a:headEnd type="none" w="med" len="med"/>
                      <a:tailEnd type="none" w="med" len="med"/>
                    </a:lnR>
                    <a:solidFill>
                      <a:srgbClr val="FFFFFF"/>
                    </a:solidFill>
                  </a:tcPr>
                </a:tc>
                <a:extLst>
                  <a:ext uri="{0D108BD9-81ED-4DB2-BD59-A6C34878D82A}">
                    <a16:rowId xmlns:a16="http://schemas.microsoft.com/office/drawing/2014/main" val="39857234"/>
                  </a:ext>
                </a:extLst>
              </a:tr>
            </a:tbl>
          </a:graphicData>
        </a:graphic>
      </p:graphicFrame>
    </p:spTree>
    <p:extLst>
      <p:ext uri="{BB962C8B-B14F-4D97-AF65-F5344CB8AC3E}">
        <p14:creationId xmlns:p14="http://schemas.microsoft.com/office/powerpoint/2010/main" val="3126731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BEC2099-752A-2039-0A40-05F7F79AC4E3}"/>
              </a:ext>
            </a:extLst>
          </p:cNvPr>
          <p:cNvSpPr txBox="1">
            <a:spLocks/>
          </p:cNvSpPr>
          <p:nvPr/>
        </p:nvSpPr>
        <p:spPr>
          <a:xfrm>
            <a:off x="371326" y="216603"/>
            <a:ext cx="11402858" cy="590931"/>
          </a:xfrm>
          <a:prstGeom prst="rect">
            <a:avLst/>
          </a:prstGeom>
          <a:solidFill>
            <a:srgbClr val="FFFFFF"/>
          </a:solidFill>
        </p:spPr>
        <p:txBody>
          <a:bodyPr vert="horz" lIns="91440" tIns="45720" rIns="91440" bIns="45720" rtlCol="0" anchor="t">
            <a:spAutoFit/>
          </a:bodyPr>
          <a:lstStyle>
            <a:lvl1pPr algn="l" defTabSz="914400" rtl="0" eaLnBrk="1" latinLnBrk="0" hangingPunct="1">
              <a:lnSpc>
                <a:spcPct val="90000"/>
              </a:lnSpc>
              <a:spcBef>
                <a:spcPct val="0"/>
              </a:spcBef>
              <a:buNone/>
              <a:defRPr sz="3600" kern="1200">
                <a:solidFill>
                  <a:schemeClr val="tx2"/>
                </a:solidFill>
                <a:latin typeface="Ovo" panose="02020502070400060406" pitchFamily="18" charset="0"/>
                <a:ea typeface="+mj-ea"/>
                <a:cs typeface="+mj-cs"/>
              </a:defRPr>
            </a:lvl1pPr>
          </a:lstStyle>
          <a:p>
            <a:pPr>
              <a:defRPr/>
            </a:pPr>
            <a:r>
              <a:rPr kumimoji="0" lang="en-US" sz="3600" b="0" i="0" u="none" strike="noStrike" kern="1200" cap="none" spc="0" normalizeH="0" baseline="0" noProof="0" dirty="0">
                <a:ln>
                  <a:noFill/>
                </a:ln>
                <a:solidFill>
                  <a:srgbClr val="BA4430"/>
                </a:solidFill>
                <a:effectLst/>
                <a:uLnTx/>
                <a:uFillTx/>
                <a:latin typeface="Ovo"/>
                <a:ea typeface="+mj-ea"/>
                <a:cs typeface="+mj-cs"/>
              </a:rPr>
              <a:t>Lookback: 2023 Work Plan</a:t>
            </a:r>
            <a:r>
              <a:rPr lang="en-US" dirty="0">
                <a:solidFill>
                  <a:srgbClr val="BA4430"/>
                </a:solidFill>
                <a:latin typeface="Ovo"/>
              </a:rPr>
              <a:t> </a:t>
            </a:r>
            <a:r>
              <a:rPr lang="en-US" dirty="0">
                <a:solidFill>
                  <a:srgbClr val="BA4430"/>
                </a:solidFill>
                <a:highlight>
                  <a:srgbClr val="FFFF00"/>
                </a:highlight>
                <a:latin typeface="Ovo"/>
              </a:rPr>
              <a:t>(as of DATE)</a:t>
            </a:r>
            <a:endParaRPr lang="en-US" sz="3600" b="0" i="0" u="none" strike="noStrike" kern="1200" cap="none" spc="0" normalizeH="0" baseline="0" noProof="0" dirty="0">
              <a:ln>
                <a:noFill/>
              </a:ln>
              <a:solidFill>
                <a:srgbClr val="BA4430"/>
              </a:solidFill>
              <a:effectLst/>
              <a:highlight>
                <a:srgbClr val="FFFF00"/>
              </a:highlight>
              <a:uLnTx/>
              <a:uFillTx/>
              <a:latin typeface="Ovo"/>
            </a:endParaRPr>
          </a:p>
        </p:txBody>
      </p:sp>
      <p:sp>
        <p:nvSpPr>
          <p:cNvPr id="14" name="TextBox 13">
            <a:extLst>
              <a:ext uri="{FF2B5EF4-FFF2-40B4-BE49-F238E27FC236}">
                <a16:creationId xmlns:a16="http://schemas.microsoft.com/office/drawing/2014/main" id="{74824A3D-3125-10D8-F071-085AE2EA7F62}"/>
              </a:ext>
            </a:extLst>
          </p:cNvPr>
          <p:cNvSpPr txBox="1"/>
          <p:nvPr/>
        </p:nvSpPr>
        <p:spPr>
          <a:xfrm>
            <a:off x="371325" y="738665"/>
            <a:ext cx="11482371" cy="873316"/>
          </a:xfrm>
          <a:prstGeom prst="rect">
            <a:avLst/>
          </a:prstGeom>
          <a:noFill/>
        </p:spPr>
        <p:txBody>
          <a:bodyPr wrap="square">
            <a:spAutoFit/>
          </a:bodyPr>
          <a:lstStyle/>
          <a:p>
            <a:pPr marL="0" marR="0" lvl="0" indent="0" algn="l" defTabSz="914400" rtl="0" eaLnBrk="1" fontAlgn="auto" latinLnBrk="0" hangingPunct="1">
              <a:lnSpc>
                <a:spcPct val="124000"/>
              </a:lnSpc>
              <a:spcBef>
                <a:spcPts val="1200"/>
              </a:spcBef>
              <a:spcAft>
                <a:spcPts val="600"/>
              </a:spcAft>
              <a:buClrTx/>
              <a:buSzTx/>
              <a:buFontTx/>
              <a:buNone/>
              <a:tabLst/>
              <a:defRPr/>
            </a:pPr>
            <a:r>
              <a:rPr kumimoji="0" lang="en-US" sz="1400" b="1" i="0" u="none" strike="noStrike" kern="1200" cap="none" spc="0" normalizeH="0" baseline="0" noProof="0" dirty="0">
                <a:ln>
                  <a:noFill/>
                </a:ln>
                <a:solidFill>
                  <a:srgbClr val="4E5464"/>
                </a:solidFill>
                <a:effectLst/>
                <a:uLnTx/>
                <a:uFillTx/>
                <a:latin typeface="Open Sans" panose="020B0606030504020204"/>
                <a:ea typeface="+mn-ea"/>
                <a:cs typeface="+mn-cs"/>
              </a:rPr>
              <a:t>Guidance: </a:t>
            </a:r>
            <a:r>
              <a:rPr lang="en-US" sz="1400" dirty="0">
                <a:solidFill>
                  <a:srgbClr val="4E5464"/>
                </a:solidFill>
                <a:latin typeface="Open Sans" panose="020B0606030504020204"/>
              </a:rPr>
              <a:t>Using your learning agenda as guide, coordinate &amp; collaborate</a:t>
            </a:r>
            <a:r>
              <a:rPr kumimoji="0" lang="en-US" sz="1400" i="0" u="none" strike="noStrike" kern="1200" cap="none" spc="0" normalizeH="0" baseline="0" noProof="0" dirty="0">
                <a:ln>
                  <a:noFill/>
                </a:ln>
                <a:solidFill>
                  <a:srgbClr val="4E5464"/>
                </a:solidFill>
                <a:effectLst/>
                <a:uLnTx/>
                <a:uFillTx/>
                <a:latin typeface="Open Sans" panose="020B0606030504020204"/>
                <a:ea typeface="+mn-ea"/>
                <a:cs typeface="+mn-cs"/>
              </a:rPr>
              <a:t> </a:t>
            </a:r>
            <a:r>
              <a:rPr kumimoji="0" lang="en-US" sz="1400" b="0" i="0" u="none" strike="noStrike" kern="1200" cap="none" spc="0" normalizeH="0" baseline="0" noProof="0" dirty="0">
                <a:ln>
                  <a:noFill/>
                </a:ln>
                <a:solidFill>
                  <a:srgbClr val="4E5464"/>
                </a:solidFill>
                <a:effectLst/>
                <a:uLnTx/>
                <a:uFillTx/>
                <a:latin typeface="Open Sans" panose="020B0606030504020204"/>
                <a:ea typeface="+mn-ea"/>
                <a:cs typeface="+mn-cs"/>
              </a:rPr>
              <a:t>with relevant BI/BV staff to complete (e.g., Comms, IMM, BII, S2G, Legal, etc.) to identify and plan for key programmatic efforts, IMM efforts, people or new hires, major events &amp; meetings, and strategic communications. Please include an estimate of budget costs for each line item.  </a:t>
            </a:r>
            <a:r>
              <a:rPr kumimoji="0" lang="en-US" sz="1400" b="0" i="0" u="sng" strike="noStrike" kern="1200" cap="none" spc="0" normalizeH="0" baseline="0" noProof="0" dirty="0">
                <a:ln>
                  <a:noFill/>
                </a:ln>
                <a:solidFill>
                  <a:srgbClr val="4E5464"/>
                </a:solidFill>
                <a:effectLst/>
                <a:uLnTx/>
                <a:uFillTx/>
                <a:latin typeface="Open Sans" panose="020B0606030504020204"/>
                <a:ea typeface="+mn-ea"/>
                <a:cs typeface="+mn-cs"/>
              </a:rPr>
              <a:t>Note:</a:t>
            </a:r>
            <a:r>
              <a:rPr kumimoji="0" lang="en-US" sz="1400" b="0" i="0" u="none" strike="noStrike" kern="1200" cap="none" spc="0" normalizeH="0" baseline="0" noProof="0" dirty="0">
                <a:ln>
                  <a:noFill/>
                </a:ln>
                <a:solidFill>
                  <a:srgbClr val="4E5464"/>
                </a:solidFill>
                <a:effectLst/>
                <a:uLnTx/>
                <a:uFillTx/>
                <a:latin typeface="Open Sans" panose="020B0606030504020204"/>
                <a:ea typeface="+mn-ea"/>
                <a:cs typeface="+mn-cs"/>
              </a:rPr>
              <a:t> The content included below is illustrative. </a:t>
            </a:r>
          </a:p>
        </p:txBody>
      </p:sp>
      <p:graphicFrame>
        <p:nvGraphicFramePr>
          <p:cNvPr id="15" name="Table 4">
            <a:extLst>
              <a:ext uri="{FF2B5EF4-FFF2-40B4-BE49-F238E27FC236}">
                <a16:creationId xmlns:a16="http://schemas.microsoft.com/office/drawing/2014/main" id="{D18A67D6-2F62-159C-919D-F1184CE00EB5}"/>
              </a:ext>
            </a:extLst>
          </p:cNvPr>
          <p:cNvGraphicFramePr>
            <a:graphicFrameLocks noGrp="1"/>
          </p:cNvGraphicFramePr>
          <p:nvPr>
            <p:extLst>
              <p:ext uri="{D42A27DB-BD31-4B8C-83A1-F6EECF244321}">
                <p14:modId xmlns:p14="http://schemas.microsoft.com/office/powerpoint/2010/main" val="4241780887"/>
              </p:ext>
            </p:extLst>
          </p:nvPr>
        </p:nvGraphicFramePr>
        <p:xfrm>
          <a:off x="371326" y="1741920"/>
          <a:ext cx="11282613" cy="4285655"/>
        </p:xfrm>
        <a:graphic>
          <a:graphicData uri="http://schemas.openxmlformats.org/drawingml/2006/table">
            <a:tbl>
              <a:tblPr firstRow="1" bandRow="1"/>
              <a:tblGrid>
                <a:gridCol w="1180716">
                  <a:extLst>
                    <a:ext uri="{9D8B030D-6E8A-4147-A177-3AD203B41FA5}">
                      <a16:colId xmlns:a16="http://schemas.microsoft.com/office/drawing/2014/main" val="714617566"/>
                    </a:ext>
                  </a:extLst>
                </a:gridCol>
                <a:gridCol w="777069">
                  <a:extLst>
                    <a:ext uri="{9D8B030D-6E8A-4147-A177-3AD203B41FA5}">
                      <a16:colId xmlns:a16="http://schemas.microsoft.com/office/drawing/2014/main" val="3694427147"/>
                    </a:ext>
                  </a:extLst>
                </a:gridCol>
                <a:gridCol w="777069">
                  <a:extLst>
                    <a:ext uri="{9D8B030D-6E8A-4147-A177-3AD203B41FA5}">
                      <a16:colId xmlns:a16="http://schemas.microsoft.com/office/drawing/2014/main" val="4244698485"/>
                    </a:ext>
                  </a:extLst>
                </a:gridCol>
                <a:gridCol w="777069">
                  <a:extLst>
                    <a:ext uri="{9D8B030D-6E8A-4147-A177-3AD203B41FA5}">
                      <a16:colId xmlns:a16="http://schemas.microsoft.com/office/drawing/2014/main" val="2146360441"/>
                    </a:ext>
                  </a:extLst>
                </a:gridCol>
                <a:gridCol w="777069">
                  <a:extLst>
                    <a:ext uri="{9D8B030D-6E8A-4147-A177-3AD203B41FA5}">
                      <a16:colId xmlns:a16="http://schemas.microsoft.com/office/drawing/2014/main" val="940461709"/>
                    </a:ext>
                  </a:extLst>
                </a:gridCol>
                <a:gridCol w="777069">
                  <a:extLst>
                    <a:ext uri="{9D8B030D-6E8A-4147-A177-3AD203B41FA5}">
                      <a16:colId xmlns:a16="http://schemas.microsoft.com/office/drawing/2014/main" val="3170412942"/>
                    </a:ext>
                  </a:extLst>
                </a:gridCol>
                <a:gridCol w="777069">
                  <a:extLst>
                    <a:ext uri="{9D8B030D-6E8A-4147-A177-3AD203B41FA5}">
                      <a16:colId xmlns:a16="http://schemas.microsoft.com/office/drawing/2014/main" val="4255475234"/>
                    </a:ext>
                  </a:extLst>
                </a:gridCol>
                <a:gridCol w="777069">
                  <a:extLst>
                    <a:ext uri="{9D8B030D-6E8A-4147-A177-3AD203B41FA5}">
                      <a16:colId xmlns:a16="http://schemas.microsoft.com/office/drawing/2014/main" val="1599529649"/>
                    </a:ext>
                  </a:extLst>
                </a:gridCol>
                <a:gridCol w="777069">
                  <a:extLst>
                    <a:ext uri="{9D8B030D-6E8A-4147-A177-3AD203B41FA5}">
                      <a16:colId xmlns:a16="http://schemas.microsoft.com/office/drawing/2014/main" val="1799125006"/>
                    </a:ext>
                  </a:extLst>
                </a:gridCol>
                <a:gridCol w="777069">
                  <a:extLst>
                    <a:ext uri="{9D8B030D-6E8A-4147-A177-3AD203B41FA5}">
                      <a16:colId xmlns:a16="http://schemas.microsoft.com/office/drawing/2014/main" val="2754245760"/>
                    </a:ext>
                  </a:extLst>
                </a:gridCol>
                <a:gridCol w="777069">
                  <a:extLst>
                    <a:ext uri="{9D8B030D-6E8A-4147-A177-3AD203B41FA5}">
                      <a16:colId xmlns:a16="http://schemas.microsoft.com/office/drawing/2014/main" val="1335912970"/>
                    </a:ext>
                  </a:extLst>
                </a:gridCol>
                <a:gridCol w="777069">
                  <a:extLst>
                    <a:ext uri="{9D8B030D-6E8A-4147-A177-3AD203B41FA5}">
                      <a16:colId xmlns:a16="http://schemas.microsoft.com/office/drawing/2014/main" val="3006508072"/>
                    </a:ext>
                  </a:extLst>
                </a:gridCol>
                <a:gridCol w="777069">
                  <a:extLst>
                    <a:ext uri="{9D8B030D-6E8A-4147-A177-3AD203B41FA5}">
                      <a16:colId xmlns:a16="http://schemas.microsoft.com/office/drawing/2014/main" val="1805327214"/>
                    </a:ext>
                  </a:extLst>
                </a:gridCol>
                <a:gridCol w="777069">
                  <a:extLst>
                    <a:ext uri="{9D8B030D-6E8A-4147-A177-3AD203B41FA5}">
                      <a16:colId xmlns:a16="http://schemas.microsoft.com/office/drawing/2014/main" val="1954604007"/>
                    </a:ext>
                  </a:extLst>
                </a:gridCol>
              </a:tblGrid>
              <a:tr h="466216">
                <a:tc gridSpan="14">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Gill Sans MT" panose="020B0502020104020203"/>
                          <a:sym typeface="Arial"/>
                        </a:defRPr>
                      </a:lvl9p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2023</a:t>
                      </a:r>
                      <a:endParaRPr lang="en-US"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38100" cmpd="sng">
                      <a:solidFill>
                        <a:srgbClr val="F1F0E2"/>
                      </a:solidFill>
                    </a:lnB>
                    <a:lnTlToBr w="12700" cmpd="sng">
                      <a:noFill/>
                      <a:prstDash val="solid"/>
                    </a:lnTlToBr>
                    <a:lnBlToTr w="12700" cmpd="sng">
                      <a:noFill/>
                      <a:prstDash val="solid"/>
                    </a:lnBlToTr>
                    <a:solidFill>
                      <a:srgbClr val="A2AB89"/>
                    </a:solidFill>
                  </a:tcPr>
                </a:tc>
                <a:tc hMerge="1">
                  <a:txBody>
                    <a:body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2023</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2"/>
                    </a:solidFill>
                  </a:tcPr>
                </a:tc>
                <a:extLst>
                  <a:ext uri="{0D108BD9-81ED-4DB2-BD59-A6C34878D82A}">
                    <a16:rowId xmlns:a16="http://schemas.microsoft.com/office/drawing/2014/main" val="622838635"/>
                  </a:ext>
                </a:extLst>
              </a:tr>
              <a:tr h="539889">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200" b="1" dirty="0">
                          <a:latin typeface="Open Sans" panose="020B0606030504020204" pitchFamily="34" charset="0"/>
                          <a:ea typeface="Open Sans" panose="020B0606030504020204" pitchFamily="34" charset="0"/>
                          <a:cs typeface="Open Sans" panose="020B0606030504020204" pitchFamily="34" charset="0"/>
                        </a:rPr>
                        <a:t>Strategy Component</a:t>
                      </a:r>
                    </a:p>
                  </a:txBody>
                  <a:tcPr anchor="b">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Jan</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Feb</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Mar</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Apr</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May</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June</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July</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Aug</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Sept</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Oct</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Nov</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r>
                        <a:rPr lang="en-US" sz="1100" b="1" dirty="0">
                          <a:latin typeface="Open Sans" panose="020B0606030504020204" pitchFamily="34" charset="0"/>
                          <a:ea typeface="Open Sans" panose="020B0606030504020204" pitchFamily="34" charset="0"/>
                          <a:cs typeface="Open Sans" panose="020B0606030504020204" pitchFamily="34" charset="0"/>
                        </a:rPr>
                        <a:t>Dec</a:t>
                      </a:r>
                    </a:p>
                  </a:txBody>
                  <a:tcPr anchor="ctr">
                    <a:lnL w="12700" cmpd="sng">
                      <a:solidFill>
                        <a:srgbClr val="F1F0E2"/>
                      </a:solidFill>
                    </a:lnL>
                    <a:lnR w="12700" cmpd="sng">
                      <a:solidFill>
                        <a:srgbClr val="F1F0E2"/>
                      </a:solidFill>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Open Sans" panose="020B0606030504020204" pitchFamily="34" charset="0"/>
                          <a:ea typeface="Open Sans" panose="020B0606030504020204" pitchFamily="34" charset="0"/>
                          <a:cs typeface="Open Sans" panose="020B0606030504020204" pitchFamily="34" charset="0"/>
                        </a:rPr>
                        <a:t>Budget est.</a:t>
                      </a:r>
                    </a:p>
                  </a:txBody>
                  <a:tcPr anchor="ctr">
                    <a:lnL w="12700" cmpd="sng">
                      <a:solidFill>
                        <a:srgbClr val="F1F0E2"/>
                      </a:solidFill>
                    </a:lnL>
                    <a:lnR w="12700" cap="flat" cmpd="sng" algn="ctr">
                      <a:solidFill>
                        <a:srgbClr val="F1F0E2"/>
                      </a:solidFill>
                      <a:prstDash val="solid"/>
                      <a:round/>
                      <a:headEnd type="none" w="med" len="med"/>
                      <a:tailEnd type="none" w="med" len="med"/>
                    </a:lnR>
                    <a:lnT w="381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extLst>
                  <a:ext uri="{0D108BD9-81ED-4DB2-BD59-A6C34878D82A}">
                    <a16:rowId xmlns:a16="http://schemas.microsoft.com/office/drawing/2014/main" val="2945949514"/>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Program</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75627662"/>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IMM</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96187708"/>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People</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3682211"/>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Events / Meetings</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36103246"/>
                  </a:ext>
                </a:extLst>
              </a:tr>
              <a:tr h="65591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r>
                        <a:rPr lang="en-US" sz="1100" b="1" dirty="0">
                          <a:latin typeface="Open Sans" panose="020B0606030504020204" pitchFamily="34" charset="0"/>
                          <a:ea typeface="Open Sans" panose="020B0606030504020204" pitchFamily="34" charset="0"/>
                          <a:cs typeface="Open Sans" panose="020B0606030504020204" pitchFamily="34" charset="0"/>
                        </a:rPr>
                        <a:t>Comms</a:t>
                      </a:r>
                    </a:p>
                  </a:txBody>
                  <a:tcPr anchor="ct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A2AB89">
                        <a:lumMod val="40000"/>
                        <a:lumOff val="60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a:lnL w="12700" cmpd="sng">
                      <a:solidFill>
                        <a:srgbClr val="F1F0E2"/>
                      </a:solidFill>
                    </a:lnL>
                    <a:lnR w="12700" cmpd="sng">
                      <a:solidFill>
                        <a:srgbClr val="F1F0E2"/>
                      </a:solidFill>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Gill Sans MT" panose="020B0502020104020203"/>
                          <a:sym typeface="Arial"/>
                        </a:defRPr>
                      </a:lvl9pPr>
                    </a:lstStyle>
                    <a:p>
                      <a:pPr algn="ctr"/>
                      <a:endParaRPr lang="en-US" sz="1100" dirty="0">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solidFill>
                        <a:srgbClr val="F1F0E2"/>
                      </a:solidFill>
                    </a:lnL>
                    <a:lnR w="12700" cap="flat" cmpd="sng" algn="ctr">
                      <a:solidFill>
                        <a:srgbClr val="F1F0E2"/>
                      </a:solidFill>
                      <a:prstDash val="solid"/>
                      <a:round/>
                      <a:headEnd type="none" w="med" len="med"/>
                      <a:tailEnd type="none" w="med" len="med"/>
                    </a:lnR>
                    <a:lnT w="12700" cmpd="sng">
                      <a:solidFill>
                        <a:srgbClr val="F1F0E2"/>
                      </a:solidFill>
                    </a:lnT>
                    <a:lnB w="12700" cmpd="sng">
                      <a:solidFill>
                        <a:srgbClr val="F1F0E2"/>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26742573"/>
                  </a:ext>
                </a:extLst>
              </a:tr>
            </a:tbl>
          </a:graphicData>
        </a:graphic>
      </p:graphicFrame>
      <p:sp>
        <p:nvSpPr>
          <p:cNvPr id="16" name="Isosceles Triangle 15">
            <a:extLst>
              <a:ext uri="{FF2B5EF4-FFF2-40B4-BE49-F238E27FC236}">
                <a16:creationId xmlns:a16="http://schemas.microsoft.com/office/drawing/2014/main" id="{327EA464-8D6D-2A28-FCFB-50A646753D5C}"/>
              </a:ext>
            </a:extLst>
          </p:cNvPr>
          <p:cNvSpPr/>
          <p:nvPr/>
        </p:nvSpPr>
        <p:spPr>
          <a:xfrm>
            <a:off x="6345682" y="4299127"/>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C247DC25-49F3-53C5-3B2C-94DE50D0D24C}"/>
              </a:ext>
            </a:extLst>
          </p:cNvPr>
          <p:cNvSpPr txBox="1"/>
          <p:nvPr/>
        </p:nvSpPr>
        <p:spPr>
          <a:xfrm>
            <a:off x="6441694" y="4311475"/>
            <a:ext cx="783021"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APO hired</a:t>
            </a:r>
          </a:p>
        </p:txBody>
      </p:sp>
      <p:sp>
        <p:nvSpPr>
          <p:cNvPr id="18" name="Isosceles Triangle 17">
            <a:extLst>
              <a:ext uri="{FF2B5EF4-FFF2-40B4-BE49-F238E27FC236}">
                <a16:creationId xmlns:a16="http://schemas.microsoft.com/office/drawing/2014/main" id="{97B0B2D5-C755-85C2-0630-9CAD57367AF5}"/>
              </a:ext>
            </a:extLst>
          </p:cNvPr>
          <p:cNvSpPr/>
          <p:nvPr/>
        </p:nvSpPr>
        <p:spPr>
          <a:xfrm>
            <a:off x="9589112" y="4821244"/>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19" name="TextBox 18">
            <a:extLst>
              <a:ext uri="{FF2B5EF4-FFF2-40B4-BE49-F238E27FC236}">
                <a16:creationId xmlns:a16="http://schemas.microsoft.com/office/drawing/2014/main" id="{A8D677C1-1023-7514-691A-0305A881420D}"/>
              </a:ext>
            </a:extLst>
          </p:cNvPr>
          <p:cNvSpPr txBox="1"/>
          <p:nvPr/>
        </p:nvSpPr>
        <p:spPr>
          <a:xfrm>
            <a:off x="9313215" y="5062982"/>
            <a:ext cx="78302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BI-hosted conference with BII </a:t>
            </a:r>
          </a:p>
        </p:txBody>
      </p:sp>
      <p:sp>
        <p:nvSpPr>
          <p:cNvPr id="20" name="Isosceles Triangle 19">
            <a:extLst>
              <a:ext uri="{FF2B5EF4-FFF2-40B4-BE49-F238E27FC236}">
                <a16:creationId xmlns:a16="http://schemas.microsoft.com/office/drawing/2014/main" id="{A29C59BE-89B3-D29B-8287-2416A6DE3AA7}"/>
              </a:ext>
            </a:extLst>
          </p:cNvPr>
          <p:cNvSpPr/>
          <p:nvPr/>
        </p:nvSpPr>
        <p:spPr>
          <a:xfrm>
            <a:off x="3971861" y="3004564"/>
            <a:ext cx="191749"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1" name="TextBox 20">
            <a:extLst>
              <a:ext uri="{FF2B5EF4-FFF2-40B4-BE49-F238E27FC236}">
                <a16:creationId xmlns:a16="http://schemas.microsoft.com/office/drawing/2014/main" id="{8D8DF685-9AA4-2271-0DD0-62026FBFE732}"/>
              </a:ext>
            </a:extLst>
          </p:cNvPr>
          <p:cNvSpPr txBox="1"/>
          <p:nvPr/>
        </p:nvSpPr>
        <p:spPr>
          <a:xfrm>
            <a:off x="4124631" y="2798058"/>
            <a:ext cx="625363"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Lukas meeting to review strategy updates</a:t>
            </a:r>
          </a:p>
        </p:txBody>
      </p:sp>
      <p:sp>
        <p:nvSpPr>
          <p:cNvPr id="22" name="Isosceles Triangle 21">
            <a:extLst>
              <a:ext uri="{FF2B5EF4-FFF2-40B4-BE49-F238E27FC236}">
                <a16:creationId xmlns:a16="http://schemas.microsoft.com/office/drawing/2014/main" id="{87CCADAA-F593-9322-730E-9414BD28C598}"/>
              </a:ext>
            </a:extLst>
          </p:cNvPr>
          <p:cNvSpPr/>
          <p:nvPr/>
        </p:nvSpPr>
        <p:spPr>
          <a:xfrm>
            <a:off x="8605978" y="3678390"/>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3" name="TextBox 22">
            <a:extLst>
              <a:ext uri="{FF2B5EF4-FFF2-40B4-BE49-F238E27FC236}">
                <a16:creationId xmlns:a16="http://schemas.microsoft.com/office/drawing/2014/main" id="{EF2C6737-DAEF-94F5-A0CA-FDC57C78A034}"/>
              </a:ext>
            </a:extLst>
          </p:cNvPr>
          <p:cNvSpPr txBox="1"/>
          <p:nvPr/>
        </p:nvSpPr>
        <p:spPr>
          <a:xfrm>
            <a:off x="8795972" y="3546307"/>
            <a:ext cx="64375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Launch baseline evaluation</a:t>
            </a:r>
          </a:p>
        </p:txBody>
      </p:sp>
      <p:sp>
        <p:nvSpPr>
          <p:cNvPr id="24" name="Isosceles Triangle 23">
            <a:extLst>
              <a:ext uri="{FF2B5EF4-FFF2-40B4-BE49-F238E27FC236}">
                <a16:creationId xmlns:a16="http://schemas.microsoft.com/office/drawing/2014/main" id="{A16488C1-E7B4-7550-D6BC-01BA949FAC5E}"/>
              </a:ext>
            </a:extLst>
          </p:cNvPr>
          <p:cNvSpPr/>
          <p:nvPr/>
        </p:nvSpPr>
        <p:spPr>
          <a:xfrm>
            <a:off x="7869633" y="2965411"/>
            <a:ext cx="192024" cy="217929"/>
          </a:xfrm>
          <a:prstGeom prst="triangle">
            <a:avLst/>
          </a:prstGeom>
          <a:solidFill>
            <a:srgbClr val="A2AB89"/>
          </a:solidFill>
          <a:ln w="12700" cap="flat" cmpd="sng" algn="ctr">
            <a:solidFill>
              <a:srgbClr val="A2AB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1F0E2"/>
              </a:solidFill>
              <a:effectLst/>
              <a:uLnTx/>
              <a:uFillTx/>
              <a:latin typeface="Gill Sans MT" panose="020B0502020104020203"/>
              <a:ea typeface="+mn-ea"/>
              <a:cs typeface="+mn-cs"/>
            </a:endParaRPr>
          </a:p>
        </p:txBody>
      </p:sp>
      <p:sp>
        <p:nvSpPr>
          <p:cNvPr id="25" name="TextBox 24">
            <a:extLst>
              <a:ext uri="{FF2B5EF4-FFF2-40B4-BE49-F238E27FC236}">
                <a16:creationId xmlns:a16="http://schemas.microsoft.com/office/drawing/2014/main" id="{7D0E2EDC-8EB6-9A00-F943-6706B0AB2D54}"/>
              </a:ext>
            </a:extLst>
          </p:cNvPr>
          <p:cNvSpPr txBox="1"/>
          <p:nvPr/>
        </p:nvSpPr>
        <p:spPr>
          <a:xfrm>
            <a:off x="8018088" y="2937315"/>
            <a:ext cx="6293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Start 2024 planning</a:t>
            </a:r>
          </a:p>
        </p:txBody>
      </p:sp>
      <p:sp>
        <p:nvSpPr>
          <p:cNvPr id="26" name="TextBox 25">
            <a:extLst>
              <a:ext uri="{FF2B5EF4-FFF2-40B4-BE49-F238E27FC236}">
                <a16:creationId xmlns:a16="http://schemas.microsoft.com/office/drawing/2014/main" id="{E394D341-5A06-A471-EDF1-4045D32CF116}"/>
              </a:ext>
            </a:extLst>
          </p:cNvPr>
          <p:cNvSpPr txBox="1"/>
          <p:nvPr/>
        </p:nvSpPr>
        <p:spPr>
          <a:xfrm>
            <a:off x="4050792" y="4124306"/>
            <a:ext cx="7040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4E5464"/>
                </a:solidFill>
                <a:effectLst/>
                <a:uLnTx/>
                <a:uFillTx/>
                <a:latin typeface="Open Sans" panose="020B0606030504020204" pitchFamily="34" charset="0"/>
                <a:ea typeface="Open Sans" panose="020B0606030504020204" pitchFamily="34" charset="0"/>
                <a:cs typeface="Open Sans" panose="020B0606030504020204" pitchFamily="34" charset="0"/>
              </a:rPr>
              <a:t>Contractor to support advisory board</a:t>
            </a:r>
          </a:p>
        </p:txBody>
      </p:sp>
      <p:pic>
        <p:nvPicPr>
          <p:cNvPr id="28" name="Picture 27">
            <a:extLst>
              <a:ext uri="{FF2B5EF4-FFF2-40B4-BE49-F238E27FC236}">
                <a16:creationId xmlns:a16="http://schemas.microsoft.com/office/drawing/2014/main" id="{C2702FCC-D817-C7B5-7336-6CDEF9377DED}"/>
              </a:ext>
            </a:extLst>
          </p:cNvPr>
          <p:cNvPicPr>
            <a:picLocks noChangeAspect="1"/>
          </p:cNvPicPr>
          <p:nvPr/>
        </p:nvPicPr>
        <p:blipFill>
          <a:blip r:embed="rId2"/>
          <a:stretch>
            <a:fillRect/>
          </a:stretch>
        </p:blipFill>
        <p:spPr>
          <a:xfrm>
            <a:off x="3943967" y="4263986"/>
            <a:ext cx="213378" cy="243861"/>
          </a:xfrm>
          <a:prstGeom prst="rect">
            <a:avLst/>
          </a:prstGeom>
        </p:spPr>
      </p:pic>
    </p:spTree>
    <p:extLst>
      <p:ext uri="{BB962C8B-B14F-4D97-AF65-F5344CB8AC3E}">
        <p14:creationId xmlns:p14="http://schemas.microsoft.com/office/powerpoint/2010/main" val="8912953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eme1">
  <a:themeElements>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V Presentation Template - Lighter Graphics (reduced).potx" id="{1A8B6990-F4A3-4271-A39A-3D213097C8B0}" vid="{7EE8E633-1FE4-4688-856E-1A32862323A3}"/>
    </a:ext>
  </a:extLst>
</a:theme>
</file>

<file path=ppt/theme/theme2.xml><?xml version="1.0" encoding="utf-8"?>
<a:theme xmlns:a="http://schemas.openxmlformats.org/drawingml/2006/main" name="1_Theme1">
  <a:themeElements>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eme1">
  <a:themeElements>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V Presentation Template - Lighter Graphics (reduced).potx" id="{1A8B6990-F4A3-4271-A39A-3D213097C8B0}" vid="{7EE8E633-1FE4-4688-856E-1A32862323A3}"/>
    </a:ext>
  </a:extLst>
</a:theme>
</file>

<file path=ppt/theme/theme4.xml><?xml version="1.0" encoding="utf-8"?>
<a:theme xmlns:a="http://schemas.openxmlformats.org/drawingml/2006/main" name="3_Theme1">
  <a:themeElements>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V Presentation Template" id="{22A45944-FAAC-4239-86C2-75877D174C9A}" vid="{D7058C80-7155-449D-AD6A-EADA1A5E93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4">
    <a:dk1>
      <a:srgbClr val="4E5464"/>
    </a:dk1>
    <a:lt1>
      <a:srgbClr val="F1F0E2"/>
    </a:lt1>
    <a:dk2>
      <a:srgbClr val="BA4430"/>
    </a:dk2>
    <a:lt2>
      <a:srgbClr val="A2AB89"/>
    </a:lt2>
    <a:accent1>
      <a:srgbClr val="D6D849"/>
    </a:accent1>
    <a:accent2>
      <a:srgbClr val="4E5464"/>
    </a:accent2>
    <a:accent3>
      <a:srgbClr val="F1F0E2"/>
    </a:accent3>
    <a:accent4>
      <a:srgbClr val="275477"/>
    </a:accent4>
    <a:accent5>
      <a:srgbClr val="65898C"/>
    </a:accent5>
    <a:accent6>
      <a:srgbClr val="BCB312"/>
    </a:accent6>
    <a:hlink>
      <a:srgbClr val="4E5464"/>
    </a:hlink>
    <a:folHlink>
      <a:srgbClr val="BA443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28C943B3BB9241BE82644B59ADD050" ma:contentTypeVersion="10" ma:contentTypeDescription="Create a new document." ma:contentTypeScope="" ma:versionID="b8ef5f0cc1dcfb53dcef76afad583889">
  <xsd:schema xmlns:xsd="http://www.w3.org/2001/XMLSchema" xmlns:xs="http://www.w3.org/2001/XMLSchema" xmlns:p="http://schemas.microsoft.com/office/2006/metadata/properties" xmlns:ns3="4201b122-8401-4eae-9641-e017e230f513" targetNamespace="http://schemas.microsoft.com/office/2006/metadata/properties" ma:root="true" ma:fieldsID="e98d384b2813fbc0cae5ce9643215f43" ns3:_="">
    <xsd:import namespace="4201b122-8401-4eae-9641-e017e230f51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01b122-8401-4eae-9641-e017e230f5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58BEA34-DFFD-4743-9DF1-5724E80055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01b122-8401-4eae-9641-e017e230f5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0675A6-EB56-4A3C-AEC4-B100D1D6031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7576918-041B-497A-B34C-047815C435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Theme1</Template>
  <TotalTime>42822</TotalTime>
  <Words>3115</Words>
  <Application>Microsoft Office PowerPoint</Application>
  <PresentationFormat>Widescreen</PresentationFormat>
  <Paragraphs>497</Paragraphs>
  <Slides>27</Slides>
  <Notes>4</Notes>
  <HiddenSlides>0</HiddenSlides>
  <MMClips>0</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27</vt:i4>
      </vt:variant>
    </vt:vector>
  </HeadingPairs>
  <TitlesOfParts>
    <vt:vector size="45" baseType="lpstr">
      <vt:lpstr>Arial</vt:lpstr>
      <vt:lpstr>Calibri</vt:lpstr>
      <vt:lpstr>Fira Sans Extra Condensed Medium</vt:lpstr>
      <vt:lpstr>Gill Sans</vt:lpstr>
      <vt:lpstr>Gill Sans MT</vt:lpstr>
      <vt:lpstr>Open Sans</vt:lpstr>
      <vt:lpstr>Open Sans Light</vt:lpstr>
      <vt:lpstr>Open Sans SemiBold</vt:lpstr>
      <vt:lpstr>Ovo</vt:lpstr>
      <vt:lpstr>Roboto</vt:lpstr>
      <vt:lpstr>Segoe UI</vt:lpstr>
      <vt:lpstr>Symbol</vt:lpstr>
      <vt:lpstr>Wingdings</vt:lpstr>
      <vt:lpstr>Theme1</vt:lpstr>
      <vt:lpstr>1_Theme1</vt:lpstr>
      <vt:lpstr>2_Theme1</vt:lpstr>
      <vt:lpstr>3_Theme1</vt:lpstr>
      <vt:lpstr>think-cell Slide</vt:lpstr>
      <vt:lpstr>BI Program Review &amp; Planning Package:  2023 - 2024</vt:lpstr>
      <vt:lpstr>Introduction &amp; Guidance</vt:lpstr>
      <vt:lpstr>Timeline: 2023 BV/BI Annual Planning </vt:lpstr>
      <vt:lpstr>Timeline: 2023 Program Planning Meetings &amp; Program Updates to BI Board</vt:lpstr>
      <vt:lpstr>BV North Star</vt:lpstr>
      <vt:lpstr>BI Program Theory of Change (Visual)</vt:lpstr>
      <vt:lpstr>LOOKBACK: 2023   </vt:lpstr>
      <vt:lpstr>Lookback: 2023 Strategic Learning Agenda (as of DATE)</vt:lpstr>
      <vt:lpstr>PowerPoint Presentation</vt:lpstr>
      <vt:lpstr>Lookback: 2023 BI-Ladder Up OKRs (as of DATE)</vt:lpstr>
      <vt:lpstr>PowerPoint Presentation</vt:lpstr>
      <vt:lpstr>PowerPoint Presentation</vt:lpstr>
      <vt:lpstr>Lookback: 2023 Program Impact, by the Numbers (as of DATE)</vt:lpstr>
      <vt:lpstr>Lookback: 2023 Program Impact, by the Numbers (as of DATE)</vt:lpstr>
      <vt:lpstr>Lookback: 2023 Program Impact, by the Numbers (as of DATE)</vt:lpstr>
      <vt:lpstr>PowerPoint Presentation</vt:lpstr>
      <vt:lpstr>LOOK FORWARD: 2024</vt:lpstr>
      <vt:lpstr>Look Forward: 2024 Strategic Learning Agenda</vt:lpstr>
      <vt:lpstr>Look Forward: 2024 Objectives and Staffing</vt:lpstr>
      <vt:lpstr>PowerPoint Presentation</vt:lpstr>
      <vt:lpstr>JEDI Problem, Baseline, and Goals</vt:lpstr>
      <vt:lpstr>Look Forward: 2024 BI-Ladder Up OKRs</vt:lpstr>
      <vt:lpstr>Look Forward: 2024 Individual OKRs</vt:lpstr>
      <vt:lpstr>Appendix: Resources</vt:lpstr>
      <vt:lpstr>Program-Specific Salesforce and Box Links</vt:lpstr>
      <vt:lpstr>Two-Year Staffing Projections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Alexander Kroemer</dc:creator>
  <cp:lastModifiedBy>Joanna Cohen</cp:lastModifiedBy>
  <cp:revision>1090</cp:revision>
  <dcterms:created xsi:type="dcterms:W3CDTF">2021-02-01T12:12:31Z</dcterms:created>
  <dcterms:modified xsi:type="dcterms:W3CDTF">2023-02-17T14:54:44Z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0x0101007428C943B3BB9241BE82644B59ADD050</vt:lpwstr>
  </property>
</Properties>
</file>