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e47d7521aafd6a9/Pictures/annualreportinfo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e47d7521aafd6a9/Pictures/annualreportinfo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e47d7521aafd6a9/Pictures/annualreportinfo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e47d7521aafd6a9/Pictures/annualreportinfograp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7612760187265E-2"/>
          <c:y val="5.0925925925925923E-2"/>
          <c:w val="0.8563411388923845"/>
          <c:h val="0.8416746864975212"/>
        </c:manualLayout>
      </c:layout>
      <c:lineChart>
        <c:grouping val="standard"/>
        <c:varyColors val="0"/>
        <c:ser>
          <c:idx val="1"/>
          <c:order val="0"/>
          <c:tx>
            <c:strRef>
              <c:f>Sheet1!$A$25</c:f>
              <c:strCache>
                <c:ptCount val="1"/>
                <c:pt idx="0">
                  <c:v>'14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4B-4598-9A82-788453DDD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Sheet1!$B$21:$M$21</c:f>
              <c:strCache>
                <c:ptCount val="12"/>
                <c:pt idx="0">
                  <c:v>JAN</c:v>
                </c:pt>
                <c:pt idx="11">
                  <c:v>DEC</c:v>
                </c:pt>
              </c:strCache>
            </c:strRef>
          </c:cat>
          <c:val>
            <c:numRef>
              <c:f>Sheet1!$B$25:$M$25</c:f>
              <c:numCache>
                <c:formatCode>General</c:formatCode>
                <c:ptCount val="12"/>
                <c:pt idx="0">
                  <c:v>10135</c:v>
                </c:pt>
                <c:pt idx="1">
                  <c:v>11075</c:v>
                </c:pt>
                <c:pt idx="2">
                  <c:v>11084</c:v>
                </c:pt>
                <c:pt idx="3">
                  <c:v>12905</c:v>
                </c:pt>
                <c:pt idx="4">
                  <c:v>18734</c:v>
                </c:pt>
                <c:pt idx="5">
                  <c:v>13935</c:v>
                </c:pt>
                <c:pt idx="6">
                  <c:v>23236</c:v>
                </c:pt>
                <c:pt idx="7">
                  <c:v>17007</c:v>
                </c:pt>
                <c:pt idx="8">
                  <c:v>19184</c:v>
                </c:pt>
                <c:pt idx="9">
                  <c:v>30268</c:v>
                </c:pt>
                <c:pt idx="10">
                  <c:v>22573</c:v>
                </c:pt>
                <c:pt idx="11">
                  <c:v>26422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4B-4598-9A82-788453DDD4DD}"/>
            </c:ext>
          </c:extLst>
        </c:ser>
        <c:ser>
          <c:idx val="2"/>
          <c:order val="1"/>
          <c:tx>
            <c:strRef>
              <c:f>Sheet1!$A$26</c:f>
              <c:strCache>
                <c:ptCount val="1"/>
                <c:pt idx="0">
                  <c:v>'15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4B-4598-9A82-788453DDD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Sheet1!$B$21:$M$21</c:f>
              <c:strCache>
                <c:ptCount val="12"/>
                <c:pt idx="0">
                  <c:v>JAN</c:v>
                </c:pt>
                <c:pt idx="11">
                  <c:v>DEC</c:v>
                </c:pt>
              </c:strCache>
            </c:strRef>
          </c:cat>
          <c:val>
            <c:numRef>
              <c:f>Sheet1!$B$26:$M$26</c:f>
              <c:numCache>
                <c:formatCode>General</c:formatCode>
                <c:ptCount val="12"/>
                <c:pt idx="0">
                  <c:v>24271</c:v>
                </c:pt>
                <c:pt idx="1">
                  <c:v>28224</c:v>
                </c:pt>
                <c:pt idx="2">
                  <c:v>27407</c:v>
                </c:pt>
                <c:pt idx="3">
                  <c:v>27326</c:v>
                </c:pt>
                <c:pt idx="4">
                  <c:v>28767</c:v>
                </c:pt>
                <c:pt idx="5">
                  <c:v>34034</c:v>
                </c:pt>
                <c:pt idx="6">
                  <c:v>35194</c:v>
                </c:pt>
                <c:pt idx="7">
                  <c:v>33060</c:v>
                </c:pt>
                <c:pt idx="8">
                  <c:v>36461</c:v>
                </c:pt>
                <c:pt idx="9">
                  <c:v>35565</c:v>
                </c:pt>
                <c:pt idx="10">
                  <c:v>38212</c:v>
                </c:pt>
                <c:pt idx="11">
                  <c:v>31651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4B-4598-9A82-788453DDD4DD}"/>
            </c:ext>
          </c:extLst>
        </c:ser>
        <c:ser>
          <c:idx val="0"/>
          <c:order val="2"/>
          <c:tx>
            <c:strRef>
              <c:f>Sheet1!$A$27</c:f>
              <c:strCache>
                <c:ptCount val="1"/>
                <c:pt idx="0">
                  <c:v>'16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4B-4598-9A82-788453DDD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Sheet1!$B$27:$M$27</c:f>
              <c:numCache>
                <c:formatCode>General</c:formatCode>
                <c:ptCount val="12"/>
                <c:pt idx="0">
                  <c:v>36397</c:v>
                </c:pt>
                <c:pt idx="1">
                  <c:v>43002</c:v>
                </c:pt>
                <c:pt idx="2">
                  <c:v>46430</c:v>
                </c:pt>
                <c:pt idx="3">
                  <c:v>41036</c:v>
                </c:pt>
                <c:pt idx="4">
                  <c:v>39372</c:v>
                </c:pt>
                <c:pt idx="5">
                  <c:v>40471</c:v>
                </c:pt>
                <c:pt idx="6">
                  <c:v>39297</c:v>
                </c:pt>
                <c:pt idx="7">
                  <c:v>45792</c:v>
                </c:pt>
                <c:pt idx="8">
                  <c:v>45833</c:v>
                </c:pt>
                <c:pt idx="9">
                  <c:v>46642</c:v>
                </c:pt>
                <c:pt idx="10">
                  <c:v>54208</c:v>
                </c:pt>
                <c:pt idx="11">
                  <c:v>37943.75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94B-4598-9A82-788453DDD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509960"/>
        <c:axId val="473518584"/>
      </c:lineChart>
      <c:catAx>
        <c:axId val="47350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pPr>
            <a:endParaRPr lang="en-US"/>
          </a:p>
        </c:txPr>
        <c:crossAx val="473518584"/>
        <c:crosses val="autoZero"/>
        <c:auto val="1"/>
        <c:lblAlgn val="ctr"/>
        <c:lblOffset val="100"/>
        <c:noMultiLvlLbl val="0"/>
      </c:catAx>
      <c:valAx>
        <c:axId val="473518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350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6.6309033375104128E-18"/>
                  <c:y val="-0.1253858024691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A9-46C3-AB10-260E845D9597}"/>
                </c:ext>
              </c:extLst>
            </c:dLbl>
            <c:dLbl>
              <c:idx val="4"/>
              <c:layout>
                <c:manualLayout>
                  <c:x val="-6.9640383493729955E-3"/>
                  <c:y val="-0.42872641136871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A9-46C3-AB10-260E845D9597}"/>
                </c:ext>
              </c:extLst>
            </c:dLbl>
            <c:dLbl>
              <c:idx val="5"/>
              <c:layout>
                <c:manualLayout>
                  <c:x val="1.7262913750364432E-2"/>
                  <c:y val="-0.400269682001555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 Condensed" panose="020B0806030504020204" pitchFamily="34" charset="0"/>
                      <a:ea typeface="Open Sans Condensed" panose="020B0806030504020204" pitchFamily="34" charset="0"/>
                      <a:cs typeface="Open Sans Condensed" panose="020B0806030504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65046296296294"/>
                      <c:h val="9.28580216535433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9A9-46C3-AB10-260E845D9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'11</c:v>
                </c:pt>
                <c:pt idx="1">
                  <c:v>'12</c:v>
                </c:pt>
                <c:pt idx="2">
                  <c:v>'13</c:v>
                </c:pt>
                <c:pt idx="3">
                  <c:v>'14</c:v>
                </c:pt>
                <c:pt idx="4">
                  <c:v>'15</c:v>
                </c:pt>
                <c:pt idx="5">
                  <c:v>'16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13</c:v>
                </c:pt>
                <c:pt idx="1">
                  <c:v>20</c:v>
                </c:pt>
                <c:pt idx="2">
                  <c:v>35</c:v>
                </c:pt>
                <c:pt idx="3">
                  <c:v>52</c:v>
                </c:pt>
                <c:pt idx="4">
                  <c:v>71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A9-46C3-AB10-260E845D9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510744"/>
        <c:axId val="473514664"/>
      </c:areaChart>
      <c:catAx>
        <c:axId val="47351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pPr>
            <a:endParaRPr lang="en-US"/>
          </a:p>
        </c:txPr>
        <c:crossAx val="473514664"/>
        <c:crosses val="autoZero"/>
        <c:auto val="1"/>
        <c:lblAlgn val="ctr"/>
        <c:lblOffset val="100"/>
        <c:noMultiLvlLbl val="0"/>
      </c:catAx>
      <c:valAx>
        <c:axId val="473514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3510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Open Sans Condensed" panose="020B0806030504020204" pitchFamily="34" charset="0"/>
          <a:ea typeface="Open Sans Condensed" panose="020B0806030504020204" pitchFamily="34" charset="0"/>
          <a:cs typeface="Open Sans Condensed" panose="020B0806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7612760187265E-2"/>
          <c:y val="5.0925925925925923E-2"/>
          <c:w val="0.8563411388923845"/>
          <c:h val="0.8416746864975212"/>
        </c:manualLayout>
      </c:layout>
      <c:lineChart>
        <c:grouping val="standard"/>
        <c:varyColors val="0"/>
        <c:ser>
          <c:idx val="1"/>
          <c:order val="0"/>
          <c:tx>
            <c:strRef>
              <c:f>Sheet1!$A$25</c:f>
              <c:strCache>
                <c:ptCount val="1"/>
                <c:pt idx="0">
                  <c:v>'14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4B-4598-9A82-788453DDD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Sheet1!$B$21:$M$21</c:f>
              <c:strCache>
                <c:ptCount val="12"/>
                <c:pt idx="0">
                  <c:v>JAN</c:v>
                </c:pt>
                <c:pt idx="11">
                  <c:v>DEC</c:v>
                </c:pt>
              </c:strCache>
            </c:strRef>
          </c:cat>
          <c:val>
            <c:numRef>
              <c:f>Sheet1!$B$25:$M$25</c:f>
              <c:numCache>
                <c:formatCode>General</c:formatCode>
                <c:ptCount val="12"/>
                <c:pt idx="0">
                  <c:v>10135</c:v>
                </c:pt>
                <c:pt idx="1">
                  <c:v>11075</c:v>
                </c:pt>
                <c:pt idx="2">
                  <c:v>11084</c:v>
                </c:pt>
                <c:pt idx="3">
                  <c:v>12905</c:v>
                </c:pt>
                <c:pt idx="4">
                  <c:v>18734</c:v>
                </c:pt>
                <c:pt idx="5">
                  <c:v>13935</c:v>
                </c:pt>
                <c:pt idx="6">
                  <c:v>23236</c:v>
                </c:pt>
                <c:pt idx="7">
                  <c:v>17007</c:v>
                </c:pt>
                <c:pt idx="8">
                  <c:v>19184</c:v>
                </c:pt>
                <c:pt idx="9">
                  <c:v>30268</c:v>
                </c:pt>
                <c:pt idx="10">
                  <c:v>22573</c:v>
                </c:pt>
                <c:pt idx="11">
                  <c:v>26422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4B-4598-9A82-788453DDD4DD}"/>
            </c:ext>
          </c:extLst>
        </c:ser>
        <c:ser>
          <c:idx val="2"/>
          <c:order val="1"/>
          <c:tx>
            <c:strRef>
              <c:f>Sheet1!$A$26</c:f>
              <c:strCache>
                <c:ptCount val="1"/>
                <c:pt idx="0">
                  <c:v>'15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4B-4598-9A82-788453DDD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Sheet1!$B$21:$M$21</c:f>
              <c:strCache>
                <c:ptCount val="12"/>
                <c:pt idx="0">
                  <c:v>JAN</c:v>
                </c:pt>
                <c:pt idx="11">
                  <c:v>DEC</c:v>
                </c:pt>
              </c:strCache>
            </c:strRef>
          </c:cat>
          <c:val>
            <c:numRef>
              <c:f>Sheet1!$B$26:$M$26</c:f>
              <c:numCache>
                <c:formatCode>General</c:formatCode>
                <c:ptCount val="12"/>
                <c:pt idx="0">
                  <c:v>24271</c:v>
                </c:pt>
                <c:pt idx="1">
                  <c:v>28224</c:v>
                </c:pt>
                <c:pt idx="2">
                  <c:v>27407</c:v>
                </c:pt>
                <c:pt idx="3">
                  <c:v>27326</c:v>
                </c:pt>
                <c:pt idx="4">
                  <c:v>28767</c:v>
                </c:pt>
                <c:pt idx="5">
                  <c:v>34034</c:v>
                </c:pt>
                <c:pt idx="6">
                  <c:v>35194</c:v>
                </c:pt>
                <c:pt idx="7">
                  <c:v>33060</c:v>
                </c:pt>
                <c:pt idx="8">
                  <c:v>36461</c:v>
                </c:pt>
                <c:pt idx="9">
                  <c:v>35565</c:v>
                </c:pt>
                <c:pt idx="10">
                  <c:v>38212</c:v>
                </c:pt>
                <c:pt idx="11">
                  <c:v>31651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4B-4598-9A82-788453DDD4DD}"/>
            </c:ext>
          </c:extLst>
        </c:ser>
        <c:ser>
          <c:idx val="0"/>
          <c:order val="2"/>
          <c:tx>
            <c:strRef>
              <c:f>Sheet1!$A$27</c:f>
              <c:strCache>
                <c:ptCount val="1"/>
                <c:pt idx="0">
                  <c:v>'16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4B-4598-9A82-788453DDD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Sheet1!$B$27:$M$27</c:f>
              <c:numCache>
                <c:formatCode>General</c:formatCode>
                <c:ptCount val="12"/>
                <c:pt idx="0">
                  <c:v>36397</c:v>
                </c:pt>
                <c:pt idx="1">
                  <c:v>43002</c:v>
                </c:pt>
                <c:pt idx="2">
                  <c:v>46430</c:v>
                </c:pt>
                <c:pt idx="3">
                  <c:v>41036</c:v>
                </c:pt>
                <c:pt idx="4">
                  <c:v>39372</c:v>
                </c:pt>
                <c:pt idx="5">
                  <c:v>40471</c:v>
                </c:pt>
                <c:pt idx="6">
                  <c:v>39297</c:v>
                </c:pt>
                <c:pt idx="7">
                  <c:v>45792</c:v>
                </c:pt>
                <c:pt idx="8">
                  <c:v>45833</c:v>
                </c:pt>
                <c:pt idx="9">
                  <c:v>46642</c:v>
                </c:pt>
                <c:pt idx="10">
                  <c:v>54208</c:v>
                </c:pt>
                <c:pt idx="11">
                  <c:v>37943.75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94B-4598-9A82-788453DDD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509960"/>
        <c:axId val="473518584"/>
      </c:lineChart>
      <c:catAx>
        <c:axId val="47350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pPr>
            <a:endParaRPr lang="en-US"/>
          </a:p>
        </c:txPr>
        <c:crossAx val="473518584"/>
        <c:crosses val="autoZero"/>
        <c:auto val="1"/>
        <c:lblAlgn val="ctr"/>
        <c:lblOffset val="100"/>
        <c:noMultiLvlLbl val="0"/>
      </c:catAx>
      <c:valAx>
        <c:axId val="473518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350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6.6309033375104128E-18"/>
                  <c:y val="-0.1253858024691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A9-46C3-AB10-260E845D9597}"/>
                </c:ext>
              </c:extLst>
            </c:dLbl>
            <c:dLbl>
              <c:idx val="4"/>
              <c:layout>
                <c:manualLayout>
                  <c:x val="-6.9640383493729955E-3"/>
                  <c:y val="-0.42872641136871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A9-46C3-AB10-260E845D9597}"/>
                </c:ext>
              </c:extLst>
            </c:dLbl>
            <c:dLbl>
              <c:idx val="5"/>
              <c:layout>
                <c:manualLayout>
                  <c:x val="1.7262913750364432E-2"/>
                  <c:y val="-0.400269682001555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 Condensed" panose="020B0806030504020204" pitchFamily="34" charset="0"/>
                      <a:ea typeface="Open Sans Condensed" panose="020B0806030504020204" pitchFamily="34" charset="0"/>
                      <a:cs typeface="Open Sans Condensed" panose="020B0806030504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65046296296294"/>
                      <c:h val="9.28580216535433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9A9-46C3-AB10-260E845D9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'11</c:v>
                </c:pt>
                <c:pt idx="1">
                  <c:v>'12</c:v>
                </c:pt>
                <c:pt idx="2">
                  <c:v>'13</c:v>
                </c:pt>
                <c:pt idx="3">
                  <c:v>'14</c:v>
                </c:pt>
                <c:pt idx="4">
                  <c:v>'15</c:v>
                </c:pt>
                <c:pt idx="5">
                  <c:v>'16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13</c:v>
                </c:pt>
                <c:pt idx="1">
                  <c:v>20</c:v>
                </c:pt>
                <c:pt idx="2">
                  <c:v>35</c:v>
                </c:pt>
                <c:pt idx="3">
                  <c:v>52</c:v>
                </c:pt>
                <c:pt idx="4">
                  <c:v>71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A9-46C3-AB10-260E845D9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510744"/>
        <c:axId val="473514664"/>
      </c:areaChart>
      <c:catAx>
        <c:axId val="47351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pPr>
            <a:endParaRPr lang="en-US"/>
          </a:p>
        </c:txPr>
        <c:crossAx val="473514664"/>
        <c:crosses val="autoZero"/>
        <c:auto val="1"/>
        <c:lblAlgn val="ctr"/>
        <c:lblOffset val="100"/>
        <c:noMultiLvlLbl val="0"/>
      </c:catAx>
      <c:valAx>
        <c:axId val="473514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3510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Open Sans Condensed" panose="020B0806030504020204" pitchFamily="34" charset="0"/>
          <a:ea typeface="Open Sans Condensed" panose="020B0806030504020204" pitchFamily="34" charset="0"/>
          <a:cs typeface="Open Sans Condensed" panose="020B08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A1F7-E148-425A-A84F-163348FF3C9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A5B-C12A-47D5-990C-3281139F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2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A1F7-E148-425A-A84F-163348FF3C9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A5B-C12A-47D5-990C-3281139F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A1F7-E148-425A-A84F-163348FF3C9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A5B-C12A-47D5-990C-3281139F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7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A1F7-E148-425A-A84F-163348FF3C9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A5B-C12A-47D5-990C-3281139F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9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A1F7-E148-425A-A84F-163348FF3C9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A5B-C12A-47D5-990C-3281139F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0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A1F7-E148-425A-A84F-163348FF3C9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A5B-C12A-47D5-990C-3281139F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9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A1F7-E148-425A-A84F-163348FF3C9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A5B-C12A-47D5-990C-3281139F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7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A1F7-E148-425A-A84F-163348FF3C9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A5B-C12A-47D5-990C-3281139F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4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A1F7-E148-425A-A84F-163348FF3C9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A5B-C12A-47D5-990C-3281139F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6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A1F7-E148-425A-A84F-163348FF3C9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A5B-C12A-47D5-990C-3281139F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3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A1F7-E148-425A-A84F-163348FF3C9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A5B-C12A-47D5-990C-3281139F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1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A1F7-E148-425A-A84F-163348FF3C9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A5B-C12A-47D5-990C-3281139F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9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hyperlink" Target="http://stephanieevergreen.com/blo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chart" Target="../charts/chart2.xml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tephanieevergreen.com/qualitative-chart-chooser/" TargetMode="External"/><Relationship Id="rId13" Type="http://schemas.openxmlformats.org/officeDocument/2006/relationships/chart" Target="../charts/chart4.xml"/><Relationship Id="rId18" Type="http://schemas.openxmlformats.org/officeDocument/2006/relationships/image" Target="../media/image4.png"/><Relationship Id="rId3" Type="http://schemas.openxmlformats.org/officeDocument/2006/relationships/hyperlink" Target="http://stephanieevergreen.com/blog/" TargetMode="External"/><Relationship Id="rId21" Type="http://schemas.openxmlformats.org/officeDocument/2006/relationships/image" Target="../media/image7.png"/><Relationship Id="rId7" Type="http://schemas.openxmlformats.org/officeDocument/2006/relationships/hyperlink" Target="http://laylita.com/recipes/2008/06/01/octopus-ceviche/" TargetMode="External"/><Relationship Id="rId12" Type="http://schemas.openxmlformats.org/officeDocument/2006/relationships/image" Target="../media/image1.png"/><Relationship Id="rId17" Type="http://schemas.openxmlformats.org/officeDocument/2006/relationships/hyperlink" Target="http://amzn.to/1RIgQL7" TargetMode="External"/><Relationship Id="rId2" Type="http://schemas.openxmlformats.org/officeDocument/2006/relationships/hyperlink" Target="http://stephanieevergreen.com/workshops/" TargetMode="Externa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evergreendata" TargetMode="External"/><Relationship Id="rId11" Type="http://schemas.openxmlformats.org/officeDocument/2006/relationships/chart" Target="../charts/chart3.xml"/><Relationship Id="rId5" Type="http://schemas.openxmlformats.org/officeDocument/2006/relationships/hyperlink" Target="http://stephanieevergreen.com/book/" TargetMode="External"/><Relationship Id="rId15" Type="http://schemas.openxmlformats.org/officeDocument/2006/relationships/image" Target="../media/image2.png"/><Relationship Id="rId23" Type="http://schemas.openxmlformats.org/officeDocument/2006/relationships/hyperlink" Target="https://www.yelp.es/biz/taqueria-nueve-portland" TargetMode="External"/><Relationship Id="rId10" Type="http://schemas.openxmlformats.org/officeDocument/2006/relationships/hyperlink" Target="http://chartchoosercards.com/" TargetMode="External"/><Relationship Id="rId19" Type="http://schemas.openxmlformats.org/officeDocument/2006/relationships/image" Target="../media/image5.png"/><Relationship Id="rId4" Type="http://schemas.openxmlformats.org/officeDocument/2006/relationships/hyperlink" Target="http://stephanieevergreen.com/upcoming-events/" TargetMode="External"/><Relationship Id="rId9" Type="http://schemas.openxmlformats.org/officeDocument/2006/relationships/hyperlink" Target="http://academy.stephanieevergreen.com/" TargetMode="External"/><Relationship Id="rId14" Type="http://schemas.openxmlformats.org/officeDocument/2006/relationships/hyperlink" Target="https://twitter.com/HealthinCommon/status/811264182683402241" TargetMode="External"/><Relationship Id="rId22" Type="http://schemas.openxmlformats.org/officeDocument/2006/relationships/hyperlink" Target="https://www.instagram.com/severgre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59" y="168166"/>
            <a:ext cx="63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STEPHANIE EVERGREEN’S </a:t>
            </a:r>
            <a:r>
              <a:rPr lang="en-US" sz="3200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59" y="593835"/>
            <a:ext cx="635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Personal </a:t>
            </a:r>
            <a:r>
              <a:rPr lang="en-US" sz="3600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ANNUAL REPORT</a:t>
            </a:r>
          </a:p>
        </p:txBody>
      </p:sp>
      <p:sp>
        <p:nvSpPr>
          <p:cNvPr id="6" name="Oval 5"/>
          <p:cNvSpPr/>
          <p:nvPr/>
        </p:nvSpPr>
        <p:spPr>
          <a:xfrm>
            <a:off x="316925" y="1849813"/>
            <a:ext cx="182880" cy="1786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90444" y="3210903"/>
            <a:ext cx="182880" cy="1786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6925" y="5236772"/>
            <a:ext cx="182880" cy="1786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90444" y="7144400"/>
            <a:ext cx="182880" cy="1786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6925" y="8623731"/>
            <a:ext cx="182880" cy="1786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90444" y="11077896"/>
            <a:ext cx="182880" cy="1786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2"/>
          </p:cNvPr>
          <p:cNvSpPr txBox="1"/>
          <p:nvPr/>
        </p:nvSpPr>
        <p:spPr>
          <a:xfrm>
            <a:off x="519215" y="1766126"/>
            <a:ext cx="151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Blog views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1157" y="3115575"/>
            <a:ext cx="219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Places I traveled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215" y="5159075"/>
            <a:ext cx="151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Books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1677" y="7049072"/>
            <a:ext cx="219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Workshops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215" y="8540392"/>
            <a:ext cx="151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Tweets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2849" y="10982569"/>
            <a:ext cx="219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Weird thing</a:t>
            </a:r>
          </a:p>
        </p:txBody>
      </p:sp>
      <p:sp>
        <p:nvSpPr>
          <p:cNvPr id="18" name="TextBox 17"/>
          <p:cNvSpPr txBox="1"/>
          <p:nvPr/>
        </p:nvSpPr>
        <p:spPr>
          <a:xfrm rot="1790951">
            <a:off x="1780833" y="2373361"/>
            <a:ext cx="271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Most viewed post</a:t>
            </a:r>
          </a:p>
        </p:txBody>
      </p:sp>
      <p:sp>
        <p:nvSpPr>
          <p:cNvPr id="19" name="TextBox 18"/>
          <p:cNvSpPr txBox="1"/>
          <p:nvPr/>
        </p:nvSpPr>
        <p:spPr>
          <a:xfrm rot="19451108">
            <a:off x="1862865" y="4059442"/>
            <a:ext cx="1941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Miles flown</a:t>
            </a:r>
          </a:p>
        </p:txBody>
      </p:sp>
      <p:sp>
        <p:nvSpPr>
          <p:cNvPr id="20" name="TextBox 19"/>
          <p:cNvSpPr txBox="1"/>
          <p:nvPr/>
        </p:nvSpPr>
        <p:spPr>
          <a:xfrm rot="1756407">
            <a:off x="1448166" y="6080189"/>
            <a:ext cx="3789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Data Visualization Academy</a:t>
            </a:r>
          </a:p>
        </p:txBody>
      </p:sp>
      <p:sp>
        <p:nvSpPr>
          <p:cNvPr id="21" name="TextBox 20"/>
          <p:cNvSpPr txBox="1"/>
          <p:nvPr/>
        </p:nvSpPr>
        <p:spPr>
          <a:xfrm rot="20016970">
            <a:off x="1820607" y="7704216"/>
            <a:ext cx="2622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 Chooser Cards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58872"/>
              </p:ext>
            </p:extLst>
          </p:nvPr>
        </p:nvGraphicFramePr>
        <p:xfrm>
          <a:off x="115447" y="1939151"/>
          <a:ext cx="2192061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30976" y="2159326"/>
            <a:ext cx="961001" cy="36933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learning to vacation</a:t>
            </a:r>
          </a:p>
        </p:txBody>
      </p:sp>
      <p:sp>
        <p:nvSpPr>
          <p:cNvPr id="25" name="Oval 24"/>
          <p:cNvSpPr/>
          <p:nvPr/>
        </p:nvSpPr>
        <p:spPr>
          <a:xfrm>
            <a:off x="1239695" y="2730508"/>
            <a:ext cx="182880" cy="178676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010789" y="2766431"/>
            <a:ext cx="182880" cy="178676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cxnSp>
        <p:nvCxnSpPr>
          <p:cNvPr id="28" name="Straight Connector 27"/>
          <p:cNvCxnSpPr>
            <a:stCxn id="24" idx="2"/>
            <a:endCxn id="25" idx="0"/>
          </p:cNvCxnSpPr>
          <p:nvPr/>
        </p:nvCxnSpPr>
        <p:spPr>
          <a:xfrm>
            <a:off x="1211477" y="2528658"/>
            <a:ext cx="119658" cy="2018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2"/>
            <a:endCxn id="26" idx="1"/>
          </p:cNvCxnSpPr>
          <p:nvPr/>
        </p:nvCxnSpPr>
        <p:spPr>
          <a:xfrm>
            <a:off x="1211477" y="2528658"/>
            <a:ext cx="826094" cy="26393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40181" y="1961302"/>
            <a:ext cx="2297711" cy="132453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871417" y="2204944"/>
            <a:ext cx="182880" cy="178676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rot="1790951">
            <a:off x="1652724" y="2604105"/>
            <a:ext cx="271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Qualitative Chart Chooser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433550" y="3294555"/>
            <a:ext cx="2804342" cy="204658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9451108">
            <a:off x="1583055" y="4276806"/>
            <a:ext cx="2693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118,247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(like AK to HI 43 times) </a:t>
            </a:r>
          </a:p>
        </p:txBody>
      </p:sp>
      <p:sp>
        <p:nvSpPr>
          <p:cNvPr id="51" name="Freeform: Shape 50"/>
          <p:cNvSpPr/>
          <p:nvPr/>
        </p:nvSpPr>
        <p:spPr>
          <a:xfrm>
            <a:off x="3581343" y="3792415"/>
            <a:ext cx="410365" cy="1400908"/>
          </a:xfrm>
          <a:custGeom>
            <a:avLst/>
            <a:gdLst>
              <a:gd name="connsiteX0" fmla="*/ 410365 w 410365"/>
              <a:gd name="connsiteY0" fmla="*/ 0 h 1400908"/>
              <a:gd name="connsiteX1" fmla="*/ 57 w 410365"/>
              <a:gd name="connsiteY1" fmla="*/ 726831 h 1400908"/>
              <a:gd name="connsiteX2" fmla="*/ 386919 w 410365"/>
              <a:gd name="connsiteY2" fmla="*/ 1400908 h 14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365" h="1400908">
                <a:moveTo>
                  <a:pt x="410365" y="0"/>
                </a:moveTo>
                <a:cubicBezTo>
                  <a:pt x="207165" y="246673"/>
                  <a:pt x="3965" y="493346"/>
                  <a:pt x="57" y="726831"/>
                </a:cubicBezTo>
                <a:cubicBezTo>
                  <a:pt x="-3851" y="960316"/>
                  <a:pt x="191534" y="1180612"/>
                  <a:pt x="386919" y="1400908"/>
                </a:cubicBezTo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4805" y="3459471"/>
            <a:ext cx="2953199" cy="1996173"/>
          </a:xfrm>
          <a:prstGeom prst="rect">
            <a:avLst/>
          </a:prstGeom>
        </p:spPr>
      </p:pic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054919"/>
              </p:ext>
            </p:extLst>
          </p:nvPr>
        </p:nvGraphicFramePr>
        <p:xfrm>
          <a:off x="4388927" y="7459438"/>
          <a:ext cx="2194560" cy="263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30545" y="8914660"/>
            <a:ext cx="1116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more miles &amp; fewer workshops means more exotic locations ;)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40827" y="5341142"/>
            <a:ext cx="3318209" cy="183547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22404" y="7176771"/>
            <a:ext cx="3150975" cy="15531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2677" y="8952470"/>
            <a:ext cx="1701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1,035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0665" y="9538311"/>
            <a:ext cx="2060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Mainly Wednesdays and at 9am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Fave tweet about me: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269" y="10417510"/>
            <a:ext cx="3361566" cy="1232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25" y="7023340"/>
            <a:ext cx="776697" cy="957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157" y="5913375"/>
            <a:ext cx="766647" cy="948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1084517" y="5889549"/>
            <a:ext cx="95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Published May 2016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62002" y="7020881"/>
            <a:ext cx="158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Wrote 2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edition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Out May 2017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20199">
            <a:off x="2425503" y="8353471"/>
            <a:ext cx="632645" cy="914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874442">
            <a:off x="3115293" y="7985282"/>
            <a:ext cx="625915" cy="9144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903604">
            <a:off x="3814064" y="7622583"/>
            <a:ext cx="625913" cy="9144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 rot="1754746">
            <a:off x="1759960" y="6308995"/>
            <a:ext cx="271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347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members &amp; growing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602994" y="8725058"/>
            <a:ext cx="3062791" cy="240662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786284" y="11196544"/>
            <a:ext cx="41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53507" y="11287181"/>
            <a:ext cx="140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# of times I ate octopus: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65785" y="11732181"/>
            <a:ext cx="1917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&amp; never again.</a:t>
            </a: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Keep it weird, Portland. </a:t>
            </a:r>
            <a:endParaRPr lang="en-US" sz="1100" dirty="0">
              <a:solidFill>
                <a:schemeClr val="accent3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59721" y="11739132"/>
            <a:ext cx="4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ebdings" panose="05030102010509060703" pitchFamily="18" charset="2"/>
              </a:rPr>
              <a:t></a:t>
            </a:r>
            <a:endParaRPr lang="en-US" sz="1600" dirty="0">
              <a:solidFill>
                <a:schemeClr val="accent3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3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hlinkClick r:id="rId2"/>
          </p:cNvPr>
          <p:cNvSpPr/>
          <p:nvPr/>
        </p:nvSpPr>
        <p:spPr>
          <a:xfrm>
            <a:off x="4542031" y="6865802"/>
            <a:ext cx="2179946" cy="2956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38900" y="1617137"/>
            <a:ext cx="2179946" cy="2956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2759" y="277026"/>
            <a:ext cx="63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STEPHANIE EVERGREEN’S </a:t>
            </a:r>
            <a:r>
              <a:rPr lang="en-US" sz="3200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59" y="702695"/>
            <a:ext cx="635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Personal </a:t>
            </a:r>
            <a:r>
              <a:rPr lang="en-US" sz="3600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ANNUAL REPORT</a:t>
            </a:r>
          </a:p>
        </p:txBody>
      </p:sp>
      <p:sp>
        <p:nvSpPr>
          <p:cNvPr id="6" name="Oval 5"/>
          <p:cNvSpPr/>
          <p:nvPr/>
        </p:nvSpPr>
        <p:spPr>
          <a:xfrm>
            <a:off x="316925" y="1849813"/>
            <a:ext cx="182880" cy="1786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90444" y="3210903"/>
            <a:ext cx="182880" cy="1786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6925" y="5236772"/>
            <a:ext cx="182880" cy="1786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90444" y="6665430"/>
            <a:ext cx="182880" cy="1786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6925" y="8623731"/>
            <a:ext cx="182880" cy="1786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90444" y="10598926"/>
            <a:ext cx="182880" cy="1786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3"/>
          </p:cNvPr>
          <p:cNvSpPr txBox="1"/>
          <p:nvPr/>
        </p:nvSpPr>
        <p:spPr>
          <a:xfrm>
            <a:off x="519215" y="1766126"/>
            <a:ext cx="151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Blog views</a:t>
            </a:r>
          </a:p>
        </p:txBody>
      </p:sp>
      <p:sp>
        <p:nvSpPr>
          <p:cNvPr id="13" name="TextBox 12">
            <a:hlinkClick r:id="rId4"/>
          </p:cNvPr>
          <p:cNvSpPr txBox="1"/>
          <p:nvPr/>
        </p:nvSpPr>
        <p:spPr>
          <a:xfrm>
            <a:off x="4111157" y="3115575"/>
            <a:ext cx="219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Places I traveled</a:t>
            </a:r>
          </a:p>
        </p:txBody>
      </p:sp>
      <p:sp>
        <p:nvSpPr>
          <p:cNvPr id="14" name="TextBox 13">
            <a:hlinkClick r:id="rId5"/>
          </p:cNvPr>
          <p:cNvSpPr txBox="1"/>
          <p:nvPr/>
        </p:nvSpPr>
        <p:spPr>
          <a:xfrm>
            <a:off x="519215" y="5159075"/>
            <a:ext cx="151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Books</a:t>
            </a:r>
          </a:p>
        </p:txBody>
      </p:sp>
      <p:sp>
        <p:nvSpPr>
          <p:cNvPr id="15" name="TextBox 14">
            <a:hlinkClick r:id="rId2"/>
          </p:cNvPr>
          <p:cNvSpPr txBox="1"/>
          <p:nvPr/>
        </p:nvSpPr>
        <p:spPr>
          <a:xfrm>
            <a:off x="4091677" y="6570102"/>
            <a:ext cx="219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Workshops</a:t>
            </a:r>
          </a:p>
        </p:txBody>
      </p:sp>
      <p:sp>
        <p:nvSpPr>
          <p:cNvPr id="16" name="TextBox 15">
            <a:hlinkClick r:id="rId6"/>
          </p:cNvPr>
          <p:cNvSpPr txBox="1"/>
          <p:nvPr/>
        </p:nvSpPr>
        <p:spPr>
          <a:xfrm>
            <a:off x="519215" y="8540392"/>
            <a:ext cx="151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Tweets</a:t>
            </a:r>
          </a:p>
        </p:txBody>
      </p:sp>
      <p:sp>
        <p:nvSpPr>
          <p:cNvPr id="17" name="TextBox 16">
            <a:hlinkClick r:id="rId7"/>
          </p:cNvPr>
          <p:cNvSpPr txBox="1"/>
          <p:nvPr/>
        </p:nvSpPr>
        <p:spPr>
          <a:xfrm>
            <a:off x="4467755" y="10364251"/>
            <a:ext cx="182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# of times I ate octopus</a:t>
            </a:r>
          </a:p>
        </p:txBody>
      </p:sp>
      <p:sp>
        <p:nvSpPr>
          <p:cNvPr id="18" name="TextBox 17">
            <a:hlinkClick r:id="rId8"/>
          </p:cNvPr>
          <p:cNvSpPr txBox="1"/>
          <p:nvPr/>
        </p:nvSpPr>
        <p:spPr>
          <a:xfrm rot="1835165">
            <a:off x="1780833" y="2373361"/>
            <a:ext cx="271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Most viewed post</a:t>
            </a:r>
          </a:p>
        </p:txBody>
      </p:sp>
      <p:sp>
        <p:nvSpPr>
          <p:cNvPr id="19" name="TextBox 18">
            <a:hlinkClick r:id="rId4"/>
          </p:cNvPr>
          <p:cNvSpPr txBox="1"/>
          <p:nvPr/>
        </p:nvSpPr>
        <p:spPr>
          <a:xfrm rot="19392209">
            <a:off x="1828062" y="4040391"/>
            <a:ext cx="1941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Miles flown</a:t>
            </a:r>
          </a:p>
        </p:txBody>
      </p:sp>
      <p:sp>
        <p:nvSpPr>
          <p:cNvPr id="20" name="TextBox 19">
            <a:hlinkClick r:id="rId9"/>
          </p:cNvPr>
          <p:cNvSpPr txBox="1"/>
          <p:nvPr/>
        </p:nvSpPr>
        <p:spPr>
          <a:xfrm rot="1408531">
            <a:off x="1891312" y="5819309"/>
            <a:ext cx="2694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Data Visualization Academy</a:t>
            </a:r>
          </a:p>
        </p:txBody>
      </p:sp>
      <p:sp>
        <p:nvSpPr>
          <p:cNvPr id="21" name="TextBox 20">
            <a:hlinkClick r:id="rId10"/>
          </p:cNvPr>
          <p:cNvSpPr txBox="1"/>
          <p:nvPr/>
        </p:nvSpPr>
        <p:spPr>
          <a:xfrm rot="19641015">
            <a:off x="1731016" y="7557843"/>
            <a:ext cx="2622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 Chooser Cards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5447" y="1939151"/>
          <a:ext cx="2192061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30976" y="2159326"/>
            <a:ext cx="961001" cy="36933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learning to vacation</a:t>
            </a:r>
          </a:p>
        </p:txBody>
      </p:sp>
      <p:sp>
        <p:nvSpPr>
          <p:cNvPr id="25" name="Oval 24"/>
          <p:cNvSpPr/>
          <p:nvPr/>
        </p:nvSpPr>
        <p:spPr>
          <a:xfrm>
            <a:off x="1239695" y="2730508"/>
            <a:ext cx="182880" cy="178676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010789" y="2766431"/>
            <a:ext cx="182880" cy="178676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cxnSp>
        <p:nvCxnSpPr>
          <p:cNvPr id="28" name="Straight Connector 27"/>
          <p:cNvCxnSpPr>
            <a:stCxn id="24" idx="2"/>
            <a:endCxn id="25" idx="0"/>
          </p:cNvCxnSpPr>
          <p:nvPr/>
        </p:nvCxnSpPr>
        <p:spPr>
          <a:xfrm>
            <a:off x="1211477" y="2528658"/>
            <a:ext cx="119658" cy="2018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2"/>
            <a:endCxn id="26" idx="1"/>
          </p:cNvCxnSpPr>
          <p:nvPr/>
        </p:nvCxnSpPr>
        <p:spPr>
          <a:xfrm>
            <a:off x="1211477" y="2528658"/>
            <a:ext cx="826094" cy="26393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40181" y="1961302"/>
            <a:ext cx="2224177" cy="133714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871417" y="2204944"/>
            <a:ext cx="182880" cy="178676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2" name="TextBox 41">
            <a:hlinkClick r:id="rId8"/>
          </p:cNvPr>
          <p:cNvSpPr txBox="1"/>
          <p:nvPr/>
        </p:nvSpPr>
        <p:spPr>
          <a:xfrm rot="1909375">
            <a:off x="1652724" y="2604105"/>
            <a:ext cx="271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Qualitative Chart Chooser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433550" y="3300241"/>
            <a:ext cx="2730808" cy="204090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hlinkClick r:id="rId4"/>
          </p:cNvPr>
          <p:cNvSpPr txBox="1"/>
          <p:nvPr/>
        </p:nvSpPr>
        <p:spPr>
          <a:xfrm rot="19433783">
            <a:off x="1583055" y="4276806"/>
            <a:ext cx="2693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118,247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(like AK to HI 43 times) </a:t>
            </a:r>
          </a:p>
        </p:txBody>
      </p:sp>
      <p:sp>
        <p:nvSpPr>
          <p:cNvPr id="51" name="Freeform: Shape 50"/>
          <p:cNvSpPr/>
          <p:nvPr/>
        </p:nvSpPr>
        <p:spPr>
          <a:xfrm>
            <a:off x="3581343" y="3792415"/>
            <a:ext cx="410365" cy="1400908"/>
          </a:xfrm>
          <a:custGeom>
            <a:avLst/>
            <a:gdLst>
              <a:gd name="connsiteX0" fmla="*/ 410365 w 410365"/>
              <a:gd name="connsiteY0" fmla="*/ 0 h 1400908"/>
              <a:gd name="connsiteX1" fmla="*/ 57 w 410365"/>
              <a:gd name="connsiteY1" fmla="*/ 726831 h 1400908"/>
              <a:gd name="connsiteX2" fmla="*/ 386919 w 410365"/>
              <a:gd name="connsiteY2" fmla="*/ 1400908 h 14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365" h="1400908">
                <a:moveTo>
                  <a:pt x="410365" y="0"/>
                </a:moveTo>
                <a:cubicBezTo>
                  <a:pt x="207165" y="246673"/>
                  <a:pt x="3965" y="493346"/>
                  <a:pt x="57" y="726831"/>
                </a:cubicBezTo>
                <a:cubicBezTo>
                  <a:pt x="-3851" y="960316"/>
                  <a:pt x="191534" y="1180612"/>
                  <a:pt x="386919" y="1400908"/>
                </a:cubicBezTo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hlinkClick r:id="rId4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4805" y="3459471"/>
            <a:ext cx="2953199" cy="1996173"/>
          </a:xfrm>
          <a:prstGeom prst="rect">
            <a:avLst/>
          </a:prstGeom>
        </p:spPr>
      </p:pic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44914"/>
              </p:ext>
            </p:extLst>
          </p:nvPr>
        </p:nvGraphicFramePr>
        <p:xfrm>
          <a:off x="4388927" y="6980468"/>
          <a:ext cx="2194560" cy="263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30545" y="8435690"/>
            <a:ext cx="1116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more miles &amp; fewer workshops means more exotic locations ;)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40827" y="5341142"/>
            <a:ext cx="3332552" cy="141888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22404" y="6760029"/>
            <a:ext cx="3150975" cy="196985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hlinkClick r:id="rId6"/>
          </p:cNvPr>
          <p:cNvSpPr txBox="1"/>
          <p:nvPr/>
        </p:nvSpPr>
        <p:spPr>
          <a:xfrm>
            <a:off x="316925" y="8952470"/>
            <a:ext cx="1701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1,035</a:t>
            </a:r>
          </a:p>
        </p:txBody>
      </p:sp>
      <p:sp>
        <p:nvSpPr>
          <p:cNvPr id="40" name="TextBox 39">
            <a:hlinkClick r:id="rId6"/>
          </p:cNvPr>
          <p:cNvSpPr txBox="1"/>
          <p:nvPr/>
        </p:nvSpPr>
        <p:spPr>
          <a:xfrm>
            <a:off x="316925" y="9538311"/>
            <a:ext cx="2060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Mainly Wednesdays and at 9am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Fave tweet about me: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7" name="Picture 26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514" y="10394141"/>
            <a:ext cx="3361566" cy="1232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6925" y="7023340"/>
            <a:ext cx="776697" cy="957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hlinkClick r:id="rId17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6925" y="5913375"/>
            <a:ext cx="766647" cy="948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>
            <a:hlinkClick r:id="rId17"/>
          </p:cNvPr>
          <p:cNvSpPr txBox="1"/>
          <p:nvPr/>
        </p:nvSpPr>
        <p:spPr>
          <a:xfrm>
            <a:off x="1084517" y="5889549"/>
            <a:ext cx="95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Published May 2016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84517" y="7020881"/>
            <a:ext cx="158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Wrote 2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edition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Out May 2017</a:t>
            </a:r>
          </a:p>
        </p:txBody>
      </p:sp>
      <p:pic>
        <p:nvPicPr>
          <p:cNvPr id="34" name="Picture 33">
            <a:hlinkClick r:id="rId10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9647378">
            <a:off x="2415125" y="8239443"/>
            <a:ext cx="632645" cy="914400"/>
          </a:xfrm>
          <a:prstGeom prst="rect">
            <a:avLst/>
          </a:prstGeom>
        </p:spPr>
      </p:pic>
      <p:pic>
        <p:nvPicPr>
          <p:cNvPr id="38" name="Picture 37">
            <a:hlinkClick r:id="rId10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9601621">
            <a:off x="3077744" y="7825780"/>
            <a:ext cx="625915" cy="914400"/>
          </a:xfrm>
          <a:prstGeom prst="rect">
            <a:avLst/>
          </a:prstGeom>
        </p:spPr>
      </p:pic>
      <p:pic>
        <p:nvPicPr>
          <p:cNvPr id="44" name="Picture 43">
            <a:hlinkClick r:id="rId1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9630783">
            <a:off x="3677226" y="7420255"/>
            <a:ext cx="625913" cy="914400"/>
          </a:xfrm>
          <a:prstGeom prst="rect">
            <a:avLst/>
          </a:prstGeom>
        </p:spPr>
      </p:pic>
      <p:sp>
        <p:nvSpPr>
          <p:cNvPr id="48" name="TextBox 47">
            <a:hlinkClick r:id="rId9"/>
          </p:cNvPr>
          <p:cNvSpPr txBox="1"/>
          <p:nvPr/>
        </p:nvSpPr>
        <p:spPr>
          <a:xfrm rot="1430715">
            <a:off x="1722443" y="6059544"/>
            <a:ext cx="271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347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members &amp; growing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602994" y="8725058"/>
            <a:ext cx="3135030" cy="187386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hlinkClick r:id="rId7"/>
          </p:cNvPr>
          <p:cNvSpPr txBox="1"/>
          <p:nvPr/>
        </p:nvSpPr>
        <p:spPr>
          <a:xfrm>
            <a:off x="4705876" y="10932365"/>
            <a:ext cx="41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</a:p>
        </p:txBody>
      </p:sp>
      <p:sp>
        <p:nvSpPr>
          <p:cNvPr id="57" name="TextBox 56">
            <a:hlinkClick r:id="rId22"/>
          </p:cNvPr>
          <p:cNvSpPr txBox="1"/>
          <p:nvPr/>
        </p:nvSpPr>
        <p:spPr>
          <a:xfrm>
            <a:off x="6091162" y="11173648"/>
            <a:ext cx="4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ebdings" panose="05030102010509060703" pitchFamily="18" charset="2"/>
              </a:rPr>
              <a:t></a:t>
            </a:r>
            <a:endParaRPr lang="en-US" sz="2000" dirty="0">
              <a:solidFill>
                <a:schemeClr val="accent3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8" name="TextBox 57">
            <a:hlinkClick r:id="rId7"/>
          </p:cNvPr>
          <p:cNvSpPr txBox="1"/>
          <p:nvPr/>
        </p:nvSpPr>
        <p:spPr>
          <a:xfrm>
            <a:off x="5041443" y="11024098"/>
            <a:ext cx="1696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&amp; never again. </a:t>
            </a:r>
            <a:endParaRPr lang="en-US" sz="1400" dirty="0">
              <a:solidFill>
                <a:schemeClr val="accent3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9" name="TextBox 58">
            <a:hlinkClick r:id="rId23"/>
          </p:cNvPr>
          <p:cNvSpPr txBox="1"/>
          <p:nvPr/>
        </p:nvSpPr>
        <p:spPr>
          <a:xfrm>
            <a:off x="5038311" y="11272200"/>
            <a:ext cx="1445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Keep it weird, Portland. </a:t>
            </a:r>
            <a:endParaRPr lang="en-US" sz="1100" dirty="0">
              <a:solidFill>
                <a:schemeClr val="accent3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20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ephani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074BC"/>
      </a:accent1>
      <a:accent2>
        <a:srgbClr val="00AEEF"/>
      </a:accent2>
      <a:accent3>
        <a:srgbClr val="BC3913"/>
      </a:accent3>
      <a:accent4>
        <a:srgbClr val="F1803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2763</TotalTime>
  <Words>183</Words>
  <Application>Microsoft Office PowerPoint</Application>
  <PresentationFormat>Widescreen</PresentationFormat>
  <Paragraphs>63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Open Sans Condensed</vt:lpstr>
      <vt:lpstr>Open Sans Extrabold</vt:lpstr>
      <vt:lpstr>Webdings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Evergreen</dc:creator>
  <cp:lastModifiedBy>Stephanie Evergreen</cp:lastModifiedBy>
  <cp:revision>20</cp:revision>
  <dcterms:created xsi:type="dcterms:W3CDTF">2016-12-22T18:32:44Z</dcterms:created>
  <dcterms:modified xsi:type="dcterms:W3CDTF">2017-01-03T17:45:47Z</dcterms:modified>
</cp:coreProperties>
</file>